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2" r:id="rId4"/>
    <p:sldMasterId id="2147483679" r:id="rId5"/>
  </p:sldMasterIdLst>
  <p:notesMasterIdLst>
    <p:notesMasterId r:id="rId21"/>
  </p:notesMasterIdLst>
  <p:handoutMasterIdLst>
    <p:handoutMasterId r:id="rId22"/>
  </p:handoutMasterIdLst>
  <p:sldIdLst>
    <p:sldId id="1207" r:id="rId6"/>
    <p:sldId id="1205" r:id="rId7"/>
    <p:sldId id="1211" r:id="rId8"/>
    <p:sldId id="349" r:id="rId9"/>
    <p:sldId id="1206" r:id="rId10"/>
    <p:sldId id="1195" r:id="rId11"/>
    <p:sldId id="1210" r:id="rId12"/>
    <p:sldId id="1208" r:id="rId13"/>
    <p:sldId id="1171" r:id="rId14"/>
    <p:sldId id="1209" r:id="rId15"/>
    <p:sldId id="351" r:id="rId16"/>
    <p:sldId id="288" r:id="rId17"/>
    <p:sldId id="274" r:id="rId18"/>
    <p:sldId id="350" r:id="rId19"/>
    <p:sldId id="1153" r:id="rId20"/>
  </p:sldIdLst>
  <p:sldSz cx="12192000" cy="6858000"/>
  <p:notesSz cx="6980238"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79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ailius J. Draugelis" initials="GJD" lastIdx="6" clrIdx="0">
    <p:extLst>
      <p:ext uri="{19B8F6BF-5375-455C-9EA6-DF929625EA0E}">
        <p15:presenceInfo xmlns:p15="http://schemas.microsoft.com/office/powerpoint/2012/main" userId="S-1-5-21-88094858-919529-1617787245-6699" providerId="AD"/>
      </p:ext>
    </p:extLst>
  </p:cmAuthor>
  <p:cmAuthor id="2" name="Sabine Mathilde Isabelle Cornieti" initials="SMIC" lastIdx="3" clrIdx="1">
    <p:extLst>
      <p:ext uri="{19B8F6BF-5375-455C-9EA6-DF929625EA0E}">
        <p15:presenceInfo xmlns:p15="http://schemas.microsoft.com/office/powerpoint/2012/main" userId="S-1-5-21-88094858-919529-1617787245-657969" providerId="AD"/>
      </p:ext>
    </p:extLst>
  </p:cmAuthor>
  <p:cmAuthor id="3" name="Nadia Taobane" initials="NT" lastIdx="1" clrIdx="2">
    <p:extLst>
      <p:ext uri="{19B8F6BF-5375-455C-9EA6-DF929625EA0E}">
        <p15:presenceInfo xmlns:p15="http://schemas.microsoft.com/office/powerpoint/2012/main" userId="S::ntaobane@worldbank.org::c6218ce0-8b50-4272-a5cb-88df23165fb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4A86"/>
    <a:srgbClr val="C55A11"/>
    <a:srgbClr val="ED7D31"/>
    <a:srgbClr val="2A2161"/>
    <a:srgbClr val="FDDB00"/>
    <a:srgbClr val="74416D"/>
    <a:srgbClr val="F05E2D"/>
    <a:srgbClr val="F4A71C"/>
    <a:srgbClr val="C1262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87518" autoAdjust="0"/>
  </p:normalViewPr>
  <p:slideViewPr>
    <p:cSldViewPr snapToGrid="0">
      <p:cViewPr varScale="1">
        <p:scale>
          <a:sx n="96" d="100"/>
          <a:sy n="96" d="100"/>
        </p:scale>
        <p:origin x="1164" y="102"/>
      </p:cViewPr>
      <p:guideLst>
        <p:guide orient="horz" pos="2160"/>
        <p:guide pos="3792"/>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48" d="100"/>
          <a:sy n="48" d="100"/>
        </p:scale>
        <p:origin x="2736" y="2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F2DD58-C737-406B-8915-DBA0A992257C}" type="doc">
      <dgm:prSet loTypeId="urn:microsoft.com/office/officeart/2005/8/layout/arrow2#1" loCatId="process" qsTypeId="urn:microsoft.com/office/officeart/2005/8/quickstyle/simple4" qsCatId="simple" csTypeId="urn:microsoft.com/office/officeart/2005/8/colors/colorful4" csCatId="colorful" phldr="1"/>
      <dgm:spPr/>
    </dgm:pt>
    <dgm:pt modelId="{385ACBDC-A435-4CF4-8AE8-5CCCB94CBA92}">
      <dgm:prSet phldrT="[Text]" custT="1"/>
      <dgm:spPr/>
      <dgm:t>
        <a:bodyPr/>
        <a:lstStyle/>
        <a:p>
          <a:r>
            <a:rPr lang="en-US" sz="2000" b="1"/>
            <a:t>Grant</a:t>
          </a:r>
          <a:endParaRPr lang="en-US" sz="2100" b="1"/>
        </a:p>
      </dgm:t>
    </dgm:pt>
    <dgm:pt modelId="{BC9FE7D7-2D12-4AA3-9208-852F9205DD79}" type="parTrans" cxnId="{7B845B9D-A209-4B4E-BC31-03EBA65BD6D8}">
      <dgm:prSet/>
      <dgm:spPr/>
      <dgm:t>
        <a:bodyPr/>
        <a:lstStyle/>
        <a:p>
          <a:endParaRPr lang="en-US"/>
        </a:p>
      </dgm:t>
    </dgm:pt>
    <dgm:pt modelId="{AAD0A942-85BA-43D5-89AA-64D841A943AA}" type="sibTrans" cxnId="{7B845B9D-A209-4B4E-BC31-03EBA65BD6D8}">
      <dgm:prSet/>
      <dgm:spPr/>
      <dgm:t>
        <a:bodyPr/>
        <a:lstStyle/>
        <a:p>
          <a:endParaRPr lang="en-US"/>
        </a:p>
      </dgm:t>
    </dgm:pt>
    <dgm:pt modelId="{03978CD5-F91F-4C96-B705-56BAE2DF0D26}">
      <dgm:prSet phldrT="[Text]" custT="1"/>
      <dgm:spPr/>
      <dgm:t>
        <a:bodyPr/>
        <a:lstStyle/>
        <a:p>
          <a:r>
            <a:rPr lang="en-US" sz="2000" b="1"/>
            <a:t>ASPIRE</a:t>
          </a:r>
          <a:endParaRPr lang="en-US" sz="1600" b="1"/>
        </a:p>
        <a:p>
          <a:r>
            <a:rPr lang="en-US" sz="1300" b="0"/>
            <a:t>Four-tier structure including guarantees </a:t>
          </a:r>
        </a:p>
      </dgm:t>
    </dgm:pt>
    <dgm:pt modelId="{1BDA8C49-BB1B-4BA1-9D9C-87A2CF055D1F}" type="parTrans" cxnId="{6C977739-03AD-4B0E-BAD7-EA580327D743}">
      <dgm:prSet/>
      <dgm:spPr/>
      <dgm:t>
        <a:bodyPr/>
        <a:lstStyle/>
        <a:p>
          <a:endParaRPr lang="en-US"/>
        </a:p>
      </dgm:t>
    </dgm:pt>
    <dgm:pt modelId="{32C9CDCE-FEC4-4887-914D-312BA0FA938B}" type="sibTrans" cxnId="{6C977739-03AD-4B0E-BAD7-EA580327D743}">
      <dgm:prSet/>
      <dgm:spPr/>
      <dgm:t>
        <a:bodyPr/>
        <a:lstStyle/>
        <a:p>
          <a:endParaRPr lang="en-US"/>
        </a:p>
      </dgm:t>
    </dgm:pt>
    <dgm:pt modelId="{B58298F0-24C7-4AD5-A36E-8D37DA235A9A}">
      <dgm:prSet phldrT="[Text]" custT="1"/>
      <dgm:spPr/>
      <dgm:t>
        <a:bodyPr/>
        <a:lstStyle/>
        <a:p>
          <a:r>
            <a:rPr lang="en-US" sz="2000" b="1"/>
            <a:t>ARISE</a:t>
          </a:r>
          <a:endParaRPr lang="en-US" sz="1600" b="1"/>
        </a:p>
        <a:p>
          <a:r>
            <a:rPr lang="en-US" sz="1300"/>
            <a:t>Guarantees structure and a blend of concessional and IFI financing </a:t>
          </a:r>
        </a:p>
      </dgm:t>
    </dgm:pt>
    <dgm:pt modelId="{B6BDAA77-7C7C-4535-9DCA-8929D2DE72DA}" type="parTrans" cxnId="{944882A1-9BBF-42AB-9FBE-43470E9FFBD5}">
      <dgm:prSet/>
      <dgm:spPr/>
      <dgm:t>
        <a:bodyPr/>
        <a:lstStyle/>
        <a:p>
          <a:endParaRPr lang="en-US"/>
        </a:p>
      </dgm:t>
    </dgm:pt>
    <dgm:pt modelId="{C7083803-3EA4-4439-A3B5-E981D6F251EC}" type="sibTrans" cxnId="{944882A1-9BBF-42AB-9FBE-43470E9FFBD5}">
      <dgm:prSet/>
      <dgm:spPr/>
      <dgm:t>
        <a:bodyPr/>
        <a:lstStyle/>
        <a:p>
          <a:endParaRPr lang="en-US"/>
        </a:p>
      </dgm:t>
    </dgm:pt>
    <dgm:pt modelId="{8E4C0506-184F-4630-AEB3-C6A01BF2402D}" type="pres">
      <dgm:prSet presAssocID="{DFF2DD58-C737-406B-8915-DBA0A992257C}" presName="arrowDiagram" presStyleCnt="0">
        <dgm:presLayoutVars>
          <dgm:chMax val="5"/>
          <dgm:dir/>
          <dgm:resizeHandles val="exact"/>
        </dgm:presLayoutVars>
      </dgm:prSet>
      <dgm:spPr/>
    </dgm:pt>
    <dgm:pt modelId="{709B6534-794F-4E53-B6A4-9167360A724E}" type="pres">
      <dgm:prSet presAssocID="{DFF2DD58-C737-406B-8915-DBA0A992257C}" presName="arrow" presStyleLbl="bgShp" presStyleIdx="0" presStyleCnt="1"/>
      <dgm:spPr/>
    </dgm:pt>
    <dgm:pt modelId="{B9BF09B6-AFA7-4C79-AAB5-D0E7AF52A4F8}" type="pres">
      <dgm:prSet presAssocID="{DFF2DD58-C737-406B-8915-DBA0A992257C}" presName="arrowDiagram3" presStyleCnt="0"/>
      <dgm:spPr/>
    </dgm:pt>
    <dgm:pt modelId="{4D739A42-55B7-4FB1-A873-0DFFDAB6A16E}" type="pres">
      <dgm:prSet presAssocID="{385ACBDC-A435-4CF4-8AE8-5CCCB94CBA92}" presName="bullet3a" presStyleLbl="node1" presStyleIdx="0" presStyleCnt="3"/>
      <dgm:spPr/>
    </dgm:pt>
    <dgm:pt modelId="{4875174E-5A71-4330-B419-E3E67CE351E8}" type="pres">
      <dgm:prSet presAssocID="{385ACBDC-A435-4CF4-8AE8-5CCCB94CBA92}" presName="textBox3a" presStyleLbl="revTx" presStyleIdx="0" presStyleCnt="3">
        <dgm:presLayoutVars>
          <dgm:bulletEnabled val="1"/>
        </dgm:presLayoutVars>
      </dgm:prSet>
      <dgm:spPr/>
    </dgm:pt>
    <dgm:pt modelId="{A4DB6D2F-606A-40F0-BC22-A449DB91D7F6}" type="pres">
      <dgm:prSet presAssocID="{03978CD5-F91F-4C96-B705-56BAE2DF0D26}" presName="bullet3b" presStyleLbl="node1" presStyleIdx="1" presStyleCnt="3"/>
      <dgm:spPr/>
    </dgm:pt>
    <dgm:pt modelId="{D9CE8D0E-4D14-4386-813E-7FD33E70166A}" type="pres">
      <dgm:prSet presAssocID="{03978CD5-F91F-4C96-B705-56BAE2DF0D26}" presName="textBox3b" presStyleLbl="revTx" presStyleIdx="1" presStyleCnt="3">
        <dgm:presLayoutVars>
          <dgm:bulletEnabled val="1"/>
        </dgm:presLayoutVars>
      </dgm:prSet>
      <dgm:spPr/>
    </dgm:pt>
    <dgm:pt modelId="{E9CBC958-AFD6-42D0-A665-BA169CA606DA}" type="pres">
      <dgm:prSet presAssocID="{B58298F0-24C7-4AD5-A36E-8D37DA235A9A}" presName="bullet3c" presStyleLbl="node1" presStyleIdx="2" presStyleCnt="3"/>
      <dgm:spPr/>
    </dgm:pt>
    <dgm:pt modelId="{269D5465-F6B4-4F72-940B-0759D5D665A6}" type="pres">
      <dgm:prSet presAssocID="{B58298F0-24C7-4AD5-A36E-8D37DA235A9A}" presName="textBox3c" presStyleLbl="revTx" presStyleIdx="2" presStyleCnt="3" custScaleX="115632" custScaleY="82177">
        <dgm:presLayoutVars>
          <dgm:bulletEnabled val="1"/>
        </dgm:presLayoutVars>
      </dgm:prSet>
      <dgm:spPr/>
    </dgm:pt>
  </dgm:ptLst>
  <dgm:cxnLst>
    <dgm:cxn modelId="{649EF912-EA63-48AB-8837-8B3621248F8D}" type="presOf" srcId="{385ACBDC-A435-4CF4-8AE8-5CCCB94CBA92}" destId="{4875174E-5A71-4330-B419-E3E67CE351E8}" srcOrd="0" destOrd="0" presId="urn:microsoft.com/office/officeart/2005/8/layout/arrow2#1"/>
    <dgm:cxn modelId="{6C977739-03AD-4B0E-BAD7-EA580327D743}" srcId="{DFF2DD58-C737-406B-8915-DBA0A992257C}" destId="{03978CD5-F91F-4C96-B705-56BAE2DF0D26}" srcOrd="1" destOrd="0" parTransId="{1BDA8C49-BB1B-4BA1-9D9C-87A2CF055D1F}" sibTransId="{32C9CDCE-FEC4-4887-914D-312BA0FA938B}"/>
    <dgm:cxn modelId="{0464B764-6FAE-4686-812D-AEC7E3A9C959}" type="presOf" srcId="{03978CD5-F91F-4C96-B705-56BAE2DF0D26}" destId="{D9CE8D0E-4D14-4386-813E-7FD33E70166A}" srcOrd="0" destOrd="0" presId="urn:microsoft.com/office/officeart/2005/8/layout/arrow2#1"/>
    <dgm:cxn modelId="{32160E6C-4253-4D42-B23F-A715A74CD8A7}" type="presOf" srcId="{B58298F0-24C7-4AD5-A36E-8D37DA235A9A}" destId="{269D5465-F6B4-4F72-940B-0759D5D665A6}" srcOrd="0" destOrd="0" presId="urn:microsoft.com/office/officeart/2005/8/layout/arrow2#1"/>
    <dgm:cxn modelId="{7B845B9D-A209-4B4E-BC31-03EBA65BD6D8}" srcId="{DFF2DD58-C737-406B-8915-DBA0A992257C}" destId="{385ACBDC-A435-4CF4-8AE8-5CCCB94CBA92}" srcOrd="0" destOrd="0" parTransId="{BC9FE7D7-2D12-4AA3-9208-852F9205DD79}" sibTransId="{AAD0A942-85BA-43D5-89AA-64D841A943AA}"/>
    <dgm:cxn modelId="{944882A1-9BBF-42AB-9FBE-43470E9FFBD5}" srcId="{DFF2DD58-C737-406B-8915-DBA0A992257C}" destId="{B58298F0-24C7-4AD5-A36E-8D37DA235A9A}" srcOrd="2" destOrd="0" parTransId="{B6BDAA77-7C7C-4535-9DCA-8929D2DE72DA}" sibTransId="{C7083803-3EA4-4439-A3B5-E981D6F251EC}"/>
    <dgm:cxn modelId="{FF8528D3-8919-4CE0-AA10-F76CD4C8B014}" type="presOf" srcId="{DFF2DD58-C737-406B-8915-DBA0A992257C}" destId="{8E4C0506-184F-4630-AEB3-C6A01BF2402D}" srcOrd="0" destOrd="0" presId="urn:microsoft.com/office/officeart/2005/8/layout/arrow2#1"/>
    <dgm:cxn modelId="{E76C7D52-5EE9-4F0A-B60A-C44EAC1EE5A9}" type="presParOf" srcId="{8E4C0506-184F-4630-AEB3-C6A01BF2402D}" destId="{709B6534-794F-4E53-B6A4-9167360A724E}" srcOrd="0" destOrd="0" presId="urn:microsoft.com/office/officeart/2005/8/layout/arrow2#1"/>
    <dgm:cxn modelId="{D551299A-7FDC-49B7-9868-81412FEF9777}" type="presParOf" srcId="{8E4C0506-184F-4630-AEB3-C6A01BF2402D}" destId="{B9BF09B6-AFA7-4C79-AAB5-D0E7AF52A4F8}" srcOrd="1" destOrd="0" presId="urn:microsoft.com/office/officeart/2005/8/layout/arrow2#1"/>
    <dgm:cxn modelId="{B4BB4B1F-F7A5-41F5-BF21-F95628E3EC70}" type="presParOf" srcId="{B9BF09B6-AFA7-4C79-AAB5-D0E7AF52A4F8}" destId="{4D739A42-55B7-4FB1-A873-0DFFDAB6A16E}" srcOrd="0" destOrd="0" presId="urn:microsoft.com/office/officeart/2005/8/layout/arrow2#1"/>
    <dgm:cxn modelId="{BA1EF42B-C815-4237-ABE0-97ABBA14F2D2}" type="presParOf" srcId="{B9BF09B6-AFA7-4C79-AAB5-D0E7AF52A4F8}" destId="{4875174E-5A71-4330-B419-E3E67CE351E8}" srcOrd="1" destOrd="0" presId="urn:microsoft.com/office/officeart/2005/8/layout/arrow2#1"/>
    <dgm:cxn modelId="{FC88067B-14B1-4F9F-8719-60FEE56202DF}" type="presParOf" srcId="{B9BF09B6-AFA7-4C79-AAB5-D0E7AF52A4F8}" destId="{A4DB6D2F-606A-40F0-BC22-A449DB91D7F6}" srcOrd="2" destOrd="0" presId="urn:microsoft.com/office/officeart/2005/8/layout/arrow2#1"/>
    <dgm:cxn modelId="{7281D75B-9950-4043-B47C-FE88FB144B20}" type="presParOf" srcId="{B9BF09B6-AFA7-4C79-AAB5-D0E7AF52A4F8}" destId="{D9CE8D0E-4D14-4386-813E-7FD33E70166A}" srcOrd="3" destOrd="0" presId="urn:microsoft.com/office/officeart/2005/8/layout/arrow2#1"/>
    <dgm:cxn modelId="{CFEF9C11-67A6-4CBF-86CD-48341E47771E}" type="presParOf" srcId="{B9BF09B6-AFA7-4C79-AAB5-D0E7AF52A4F8}" destId="{E9CBC958-AFD6-42D0-A665-BA169CA606DA}" srcOrd="4" destOrd="0" presId="urn:microsoft.com/office/officeart/2005/8/layout/arrow2#1"/>
    <dgm:cxn modelId="{A649301C-F901-4155-8EC3-F6112E1072BE}" type="presParOf" srcId="{B9BF09B6-AFA7-4C79-AAB5-D0E7AF52A4F8}" destId="{269D5465-F6B4-4F72-940B-0759D5D665A6}" srcOrd="5" destOrd="0" presId="urn:microsoft.com/office/officeart/2005/8/layout/arrow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09B6534-794F-4E53-B6A4-9167360A724E}">
      <dsp:nvSpPr>
        <dsp:cNvPr id="0" name=""/>
        <dsp:cNvSpPr/>
      </dsp:nvSpPr>
      <dsp:spPr>
        <a:xfrm>
          <a:off x="687705" y="0"/>
          <a:ext cx="4968240" cy="3105150"/>
        </a:xfrm>
        <a:prstGeom prst="swooshArrow">
          <a:avLst>
            <a:gd name="adj1" fmla="val 25000"/>
            <a:gd name="adj2" fmla="val 25000"/>
          </a:avLst>
        </a:prstGeom>
        <a:solidFill>
          <a:schemeClr val="accent4">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4D739A42-55B7-4FB1-A873-0DFFDAB6A16E}">
      <dsp:nvSpPr>
        <dsp:cNvPr id="0" name=""/>
        <dsp:cNvSpPr/>
      </dsp:nvSpPr>
      <dsp:spPr>
        <a:xfrm>
          <a:off x="1308735" y="2130132"/>
          <a:ext cx="149047" cy="149047"/>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4875174E-5A71-4330-B419-E3E67CE351E8}">
      <dsp:nvSpPr>
        <dsp:cNvPr id="0" name=""/>
        <dsp:cNvSpPr/>
      </dsp:nvSpPr>
      <dsp:spPr>
        <a:xfrm>
          <a:off x="1383258" y="2204656"/>
          <a:ext cx="1142695" cy="9004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8866" tIns="0" rIns="0" bIns="0" numCol="1" spcCol="1270" anchor="t" anchorCtr="0">
          <a:noAutofit/>
        </a:bodyPr>
        <a:lstStyle/>
        <a:p>
          <a:pPr marL="0" lvl="0" indent="0" algn="l" defTabSz="889000">
            <a:lnSpc>
              <a:spcPct val="90000"/>
            </a:lnSpc>
            <a:spcBef>
              <a:spcPct val="0"/>
            </a:spcBef>
            <a:spcAft>
              <a:spcPct val="35000"/>
            </a:spcAft>
            <a:buNone/>
          </a:pPr>
          <a:r>
            <a:rPr lang="en-US" sz="2000" b="1" kern="1200"/>
            <a:t>Grant</a:t>
          </a:r>
          <a:endParaRPr lang="en-US" sz="2100" b="1" kern="1200"/>
        </a:p>
      </dsp:txBody>
      <dsp:txXfrm>
        <a:off x="1383258" y="2204656"/>
        <a:ext cx="1142695" cy="900493"/>
      </dsp:txXfrm>
    </dsp:sp>
    <dsp:sp modelId="{A4DB6D2F-606A-40F0-BC22-A449DB91D7F6}">
      <dsp:nvSpPr>
        <dsp:cNvPr id="0" name=""/>
        <dsp:cNvSpPr/>
      </dsp:nvSpPr>
      <dsp:spPr>
        <a:xfrm>
          <a:off x="2451430" y="1304162"/>
          <a:ext cx="248412" cy="248412"/>
        </a:xfrm>
        <a:prstGeom prst="ellipse">
          <a:avLst/>
        </a:prstGeom>
        <a:gradFill rotWithShape="0">
          <a:gsLst>
            <a:gs pos="0">
              <a:schemeClr val="accent4">
                <a:hueOff val="706039"/>
                <a:satOff val="2044"/>
                <a:lumOff val="-1274"/>
                <a:alphaOff val="0"/>
                <a:shade val="51000"/>
                <a:satMod val="130000"/>
              </a:schemeClr>
            </a:gs>
            <a:gs pos="80000">
              <a:schemeClr val="accent4">
                <a:hueOff val="706039"/>
                <a:satOff val="2044"/>
                <a:lumOff val="-1274"/>
                <a:alphaOff val="0"/>
                <a:shade val="93000"/>
                <a:satMod val="130000"/>
              </a:schemeClr>
            </a:gs>
            <a:gs pos="100000">
              <a:schemeClr val="accent4">
                <a:hueOff val="706039"/>
                <a:satOff val="2044"/>
                <a:lumOff val="-127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9CE8D0E-4D14-4386-813E-7FD33E70166A}">
      <dsp:nvSpPr>
        <dsp:cNvPr id="0" name=""/>
        <dsp:cNvSpPr/>
      </dsp:nvSpPr>
      <dsp:spPr>
        <a:xfrm>
          <a:off x="2575636" y="1428368"/>
          <a:ext cx="1192377" cy="16767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443" tIns="0" rIns="0" bIns="0" numCol="1" spcCol="1270" anchor="t" anchorCtr="0">
          <a:noAutofit/>
        </a:bodyPr>
        <a:lstStyle/>
        <a:p>
          <a:pPr marL="0" lvl="0" indent="0" algn="l" defTabSz="889000">
            <a:lnSpc>
              <a:spcPct val="90000"/>
            </a:lnSpc>
            <a:spcBef>
              <a:spcPct val="0"/>
            </a:spcBef>
            <a:spcAft>
              <a:spcPct val="35000"/>
            </a:spcAft>
            <a:buNone/>
          </a:pPr>
          <a:r>
            <a:rPr lang="en-US" sz="2000" b="1" kern="1200"/>
            <a:t>ASPIRE</a:t>
          </a:r>
          <a:endParaRPr lang="en-US" sz="1600" b="1" kern="1200"/>
        </a:p>
        <a:p>
          <a:pPr marL="0" lvl="0" indent="0" algn="l" defTabSz="889000">
            <a:lnSpc>
              <a:spcPct val="90000"/>
            </a:lnSpc>
            <a:spcBef>
              <a:spcPct val="0"/>
            </a:spcBef>
            <a:spcAft>
              <a:spcPct val="35000"/>
            </a:spcAft>
            <a:buNone/>
          </a:pPr>
          <a:r>
            <a:rPr lang="en-US" sz="1300" b="0" kern="1200"/>
            <a:t>Four-tier structure including guarantees </a:t>
          </a:r>
        </a:p>
      </dsp:txBody>
      <dsp:txXfrm>
        <a:off x="2575636" y="1428368"/>
        <a:ext cx="1192377" cy="1676781"/>
      </dsp:txXfrm>
    </dsp:sp>
    <dsp:sp modelId="{E9CBC958-AFD6-42D0-A665-BA169CA606DA}">
      <dsp:nvSpPr>
        <dsp:cNvPr id="0" name=""/>
        <dsp:cNvSpPr/>
      </dsp:nvSpPr>
      <dsp:spPr>
        <a:xfrm>
          <a:off x="3817696" y="782497"/>
          <a:ext cx="298094" cy="298094"/>
        </a:xfrm>
        <a:prstGeom prst="ellipse">
          <a:avLst/>
        </a:prstGeom>
        <a:gradFill rotWithShape="0">
          <a:gsLst>
            <a:gs pos="0">
              <a:schemeClr val="accent4">
                <a:hueOff val="1412078"/>
                <a:satOff val="4089"/>
                <a:lumOff val="-2549"/>
                <a:alphaOff val="0"/>
                <a:shade val="51000"/>
                <a:satMod val="130000"/>
              </a:schemeClr>
            </a:gs>
            <a:gs pos="80000">
              <a:schemeClr val="accent4">
                <a:hueOff val="1412078"/>
                <a:satOff val="4089"/>
                <a:lumOff val="-2549"/>
                <a:alphaOff val="0"/>
                <a:shade val="93000"/>
                <a:satMod val="130000"/>
              </a:schemeClr>
            </a:gs>
            <a:gs pos="100000">
              <a:schemeClr val="accent4">
                <a:hueOff val="1412078"/>
                <a:satOff val="4089"/>
                <a:lumOff val="-254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69D5465-F6B4-4F72-940B-0759D5D665A6}">
      <dsp:nvSpPr>
        <dsp:cNvPr id="0" name=""/>
        <dsp:cNvSpPr/>
      </dsp:nvSpPr>
      <dsp:spPr>
        <a:xfrm>
          <a:off x="3873547" y="1125245"/>
          <a:ext cx="1378770" cy="17862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7731" tIns="0" rIns="0" bIns="0" numCol="1" spcCol="1270" anchor="t" anchorCtr="0">
          <a:noAutofit/>
        </a:bodyPr>
        <a:lstStyle/>
        <a:p>
          <a:pPr marL="0" lvl="0" indent="0" algn="l" defTabSz="889000">
            <a:lnSpc>
              <a:spcPct val="90000"/>
            </a:lnSpc>
            <a:spcBef>
              <a:spcPct val="0"/>
            </a:spcBef>
            <a:spcAft>
              <a:spcPct val="35000"/>
            </a:spcAft>
            <a:buNone/>
          </a:pPr>
          <a:r>
            <a:rPr lang="en-US" sz="2000" b="1" kern="1200"/>
            <a:t>ARISE</a:t>
          </a:r>
          <a:endParaRPr lang="en-US" sz="1600" b="1" kern="1200"/>
        </a:p>
        <a:p>
          <a:pPr marL="0" lvl="0" indent="0" algn="l" defTabSz="889000">
            <a:lnSpc>
              <a:spcPct val="90000"/>
            </a:lnSpc>
            <a:spcBef>
              <a:spcPct val="0"/>
            </a:spcBef>
            <a:spcAft>
              <a:spcPct val="35000"/>
            </a:spcAft>
            <a:buNone/>
          </a:pPr>
          <a:r>
            <a:rPr lang="en-US" sz="1300" kern="1200"/>
            <a:t>Guarantees structure and a blend of concessional and IFI financing </a:t>
          </a:r>
        </a:p>
      </dsp:txBody>
      <dsp:txXfrm>
        <a:off x="3873547" y="1125245"/>
        <a:ext cx="1378770" cy="1786203"/>
      </dsp:txXfrm>
    </dsp:sp>
  </dsp:spTree>
</dsp:drawing>
</file>

<file path=ppt/diagrams/layout1.xml><?xml version="1.0" encoding="utf-8"?>
<dgm:layoutDef xmlns:dgm="http://schemas.openxmlformats.org/drawingml/2006/diagram" xmlns:a="http://schemas.openxmlformats.org/drawingml/2006/main" uniqueId="urn:microsoft.com/office/officeart/2005/8/layout/arrow2#1">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horzAlign" val="none"/>
                <dgm:param type="vertAlign" val="none"/>
              </dgm:alg>
              <dgm:shape xmlns:r="http://schemas.openxmlformats.org/officeDocument/2006/relationships" r:blip="">
                <dgm:adjLst/>
              </dgm:shape>
              <dgm:presOf/>
              <dgm:constrLst>
                <dgm:constr type="ctrX" for="ch" forName="bullet1" refType="w" fact="0.8"/>
                <dgm:constr type="ctrY" for="ch" forName="bullet1" refType="h" fact="0.26"/>
                <dgm:constr type="w" for="ch" forName="bullet1" refType="w" fact="0.07"/>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4"/>
                <dgm:constr type="userA" refType="h" refFor="ch" refForName="bullet1" fact="0.53"/>
                <dgm:constr type="rMarg" for="ch" forName="textBox1" refType="userA" fact="2.83"/>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parTxLTRAlign" val="r"/>
                    <dgm:param type="parTxRTLAlign" val="r"/>
                    <dgm:param type="txAnchorVert" val="t"/>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
                    <dgm:constr type="w" for="ch" forName="bullet2a" refType="w" fact="0.04"/>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
                    <dgm:constr type="h" for="ch" forName="textBox2a" refType="h" fact="0.43"/>
                    <dgm:constr type="userA" refType="h" refFor="ch" refForName="bullet2a" fact="0.53"/>
                    <dgm:constr type="lMarg" for="ch" forName="textBox2a" refType="userA" fact="2.83"/>
                    <dgm:constr type="ctrX" for="ch" forName="bullet2b" refType="w" fact="0.58"/>
                    <dgm:constr type="ctrY" for="ch" forName="bullet2b" refType="h" fact="0.34"/>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
                    <dgm:constr type="h" for="ch" forName="textBox2b" refType="h" fact="0.66"/>
                    <dgm:constr type="userB" refType="h" refFor="ch" refForName="bullet2b" fact="0.53"/>
                    <dgm:constr type="lMarg" for="ch" forName="textBox2b" refType="userB" fact="2.83"/>
                    <dgm:constr type="primFontSz" for="ch" ptType="node" op="equ" val="65"/>
                  </dgm:constrLst>
                </dgm:if>
                <dgm:else name="Name9">
                  <dgm:constrLst>
                    <dgm:constr type="ctrX" for="ch" forName="bullet2a" refType="w" fact="0.25"/>
                    <dgm:constr type="ctrY" for="ch" forName="bullet2a" refType="h" fact="0.57"/>
                    <dgm:constr type="w" for="ch" forName="bullet2a" refType="w" fact="0.04"/>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
                    <dgm:constr type="userA" refType="h" refFor="ch" refForName="bullet2a" fact="0.53"/>
                    <dgm:constr type="rMarg" for="ch" forName="textBox2a" refType="userA" fact="2.83"/>
                    <dgm:constr type="ctrX" for="ch" forName="bullet2b" refType="w" fact="0.58"/>
                    <dgm:constr type="ctrY" for="ch" forName="bullet2b" refType="h" fact="0.34"/>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4"/>
                    <dgm:constr type="userB" refType="h" refFor="ch" refForName="bullet2b" fact="0.53"/>
                    <dgm:constr type="rMarg" for="ch" forName="textBox2b" refType="userB" fact="2.83"/>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parTxLTRAlign" val="l"/>
                            <dgm:param type="parTxRTLAlign" val="r"/>
                            <dgm:param type="txAnchorVert" val="t"/>
                          </dgm:alg>
                        </dgm:if>
                        <dgm:else name="Name15">
                          <dgm:alg type="tx">
                            <dgm:param type="parTxLTRAlign" val="l"/>
                            <dgm:param type="parTxRTLAlign" val="l"/>
                            <dgm:param type="txAnchorVert" val="t"/>
                          </dgm:alg>
                        </dgm:else>
                      </dgm:choose>
                    </dgm:if>
                    <dgm:else name="Name16">
                      <dgm:choose name="Name17">
                        <dgm:if name="Name18" axis="root des" ptType="all node" func="maxDepth" op="gt" val="1">
                          <dgm:alg type="tx">
                            <dgm:param type="parTxLTRAlign" val="l"/>
                            <dgm:param type="parTxRTLAlign" val="r"/>
                            <dgm:param type="txAnchorVert" val="b"/>
                            <dgm:param type="txAnchorVertCh" val="b"/>
                          </dgm:alg>
                        </dgm:if>
                        <dgm:else name="Name19">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parTxLTRAlign" val="l"/>
                            <dgm:param type="parTxRTLAlign" val="r"/>
                            <dgm:param type="txAnchorVert" val="t"/>
                          </dgm:alg>
                        </dgm:if>
                        <dgm:else name="Name28">
                          <dgm:alg type="tx">
                            <dgm:param type="parTxLTRAlign" val="l"/>
                            <dgm:param type="parTxRTLAlign" val="l"/>
                            <dgm:param type="txAnchorVert" val="t"/>
                          </dgm:alg>
                        </dgm:else>
                      </dgm:choose>
                    </dgm:if>
                    <dgm:else name="Name29">
                      <dgm:choose name="Name30">
                        <dgm:if name="Name31" axis="root des" ptType="all node" func="maxDepth" op="gt" val="1">
                          <dgm:alg type="tx">
                            <dgm:param type="parTxLTRAlign" val="l"/>
                            <dgm:param type="parTxRTLAlign" val="r"/>
                            <dgm:param type="txAnchorVert" val="b"/>
                            <dgm:param type="txAnchorVertCh" val="b"/>
                          </dgm:alg>
                        </dgm:if>
                        <dgm:else name="Name3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horzAlign" val="none"/>
                <dgm:param type="vert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
                    <dgm:constr type="w" for="ch" forName="bullet3a" refType="w" fact="0.03"/>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
                    <dgm:constr type="h" for="ch" forName="textBox3a" refType="h" fact="0.29"/>
                    <dgm:constr type="userA" refType="h" refFor="ch" refForName="bullet3a" fact="0.53"/>
                    <dgm:constr type="lMarg" for="ch" forName="textBox3a" refType="userA" fact="2.83"/>
                    <dgm:constr type="ctrX" for="ch" forName="bullet3b" refType="w" fact="0.38"/>
                    <dgm:constr type="ctrY" for="ch" forName="bullet3b" refType="h" fact="0.46"/>
                    <dgm:constr type="w" for="ch" forName="bullet3b" refType="w" fact="0.05"/>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
                    <dgm:constr type="userB" refType="h" refFor="ch" refForName="bullet3b" fact="0.53"/>
                    <dgm:constr type="lMarg" for="ch" forName="textBox3b" refType="userB" fact="2.83"/>
                    <dgm:constr type="ctrX" for="ch" forName="bullet3c" refType="w" fact="0.66"/>
                    <dgm:constr type="ctrY" for="ch" forName="bullet3c" refType="h" fact="0.3"/>
                    <dgm:constr type="w" for="ch" forName="bullet3c" refType="w" fact="0.06"/>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7"/>
                    <dgm:constr type="userC" refType="h" refFor="ch" refForName="bullet3c" fact="0.53"/>
                    <dgm:constr type="lMarg" for="ch" forName="textBox3c" refType="userC" fact="2.83"/>
                    <dgm:constr type="primFontSz" for="ch" ptType="node" op="equ" val="65"/>
                  </dgm:constrLst>
                </dgm:if>
                <dgm:else name="Name39">
                  <dgm:constrLst>
                    <dgm:constr type="ctrX" for="ch" forName="bullet3a" refType="w" fact="0.14"/>
                    <dgm:constr type="ctrY" for="ch" forName="bullet3a" refType="h" fact="0.71"/>
                    <dgm:constr type="w" for="ch" forName="bullet3a" refType="w" fact="0.03"/>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
                    <dgm:constr type="userA" refType="h" refFor="ch" refForName="bullet3a" fact="0.53"/>
                    <dgm:constr type="rMarg" for="ch" forName="textBox3a" refType="userA" fact="2.83"/>
                    <dgm:constr type="ctrX" for="ch" forName="bullet3b" refType="w" fact="0.38"/>
                    <dgm:constr type="ctrY" for="ch" forName="bullet3b" refType="h" fact="0.46"/>
                    <dgm:constr type="w" for="ch" forName="bullet3b" refType="w" fact="0.05"/>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6"/>
                    <dgm:constr type="userB" refType="h" refFor="ch" refForName="bullet3b" fact="0.53"/>
                    <dgm:constr type="rMarg" for="ch" forName="textBox3b" refType="userB" fact="2.83"/>
                    <dgm:constr type="ctrX" for="ch" forName="bullet3c" refType="w" fact="0.66"/>
                    <dgm:constr type="ctrY" for="ch" forName="bullet3c" refType="h" fact="0.3"/>
                    <dgm:constr type="w" for="ch" forName="bullet3c" refType="w" fact="0.06"/>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
                    <dgm:constr type="userC" refType="h" refFor="ch" refForName="bullet3c" fact="0.53"/>
                    <dgm:constr type="rMarg" for="ch" forName="textBox3c" refType="userC" fact="2.83"/>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parTxLTRAlign" val="l"/>
                            <dgm:param type="parTxRTLAlign" val="r"/>
                            <dgm:param type="txAnchorVert" val="t"/>
                          </dgm:alg>
                        </dgm:if>
                        <dgm:else name="Name45">
                          <dgm:alg type="tx">
                            <dgm:param type="parTxLTRAlign" val="l"/>
                            <dgm:param type="parTxRTLAlign" val="l"/>
                            <dgm:param type="txAnchorVert" val="t"/>
                          </dgm:alg>
                        </dgm:else>
                      </dgm:choose>
                    </dgm:if>
                    <dgm:else name="Name46">
                      <dgm:choose name="Name47">
                        <dgm:if name="Name48" axis="root des" ptType="all node" func="maxDepth" op="gt" val="1">
                          <dgm:alg type="tx">
                            <dgm:param type="parTxLTRAlign" val="l"/>
                            <dgm:param type="parTxRTLAlign" val="r"/>
                            <dgm:param type="txAnchorVert" val="b"/>
                            <dgm:param type="txAnchorVertCh" val="b"/>
                          </dgm:alg>
                        </dgm:if>
                        <dgm:else name="Name49">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parTxLTRAlign" val="l"/>
                            <dgm:param type="parTxRTLAlign" val="r"/>
                            <dgm:param type="txAnchorVert" val="t"/>
                          </dgm:alg>
                        </dgm:if>
                        <dgm:else name="Name58">
                          <dgm:alg type="tx">
                            <dgm:param type="parTxLTRAlign" val="l"/>
                            <dgm:param type="parTxRTLAlign" val="l"/>
                            <dgm:param type="txAnchorVert" val="t"/>
                          </dgm:alg>
                        </dgm:else>
                      </dgm:choose>
                    </dgm:if>
                    <dgm:else name="Name59">
                      <dgm:choose name="Name60">
                        <dgm:if name="Name61" axis="root des" ptType="all node" func="maxDepth" op="gt" val="1">
                          <dgm:alg type="tx">
                            <dgm:param type="parTxLTRAlign" val="l"/>
                            <dgm:param type="parTxRTLAlign" val="r"/>
                            <dgm:param type="txAnchorVert" val="b"/>
                            <dgm:param type="txAnchorVertCh" val="b"/>
                          </dgm:alg>
                        </dgm:if>
                        <dgm:else name="Name6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parTxLTRAlign" val="l"/>
                            <dgm:param type="parTxRTLAlign" val="r"/>
                            <dgm:param type="txAnchorVert" val="t"/>
                          </dgm:alg>
                        </dgm:if>
                        <dgm:else name="Name71">
                          <dgm:alg type="tx">
                            <dgm:param type="parTxLTRAlign" val="l"/>
                            <dgm:param type="parTxRTLAlign" val="l"/>
                            <dgm:param type="txAnchorVert" val="t"/>
                          </dgm:alg>
                        </dgm:else>
                      </dgm:choose>
                    </dgm:if>
                    <dgm:else name="Name72">
                      <dgm:choose name="Name73">
                        <dgm:if name="Name74" axis="root des" ptType="all node" func="maxDepth" op="gt" val="1">
                          <dgm:alg type="tx">
                            <dgm:param type="parTxLTRAlign" val="l"/>
                            <dgm:param type="parTxRTLAlign" val="r"/>
                            <dgm:param type="txAnchorVert" val="b"/>
                            <dgm:param type="txAnchorVertCh" val="b"/>
                          </dgm:alg>
                        </dgm:if>
                        <dgm:else name="Name75">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horzAlign" val="none"/>
                <dgm:param type="vert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
                    <dgm:constr type="w" for="ch" forName="bullet4a" refType="w" fact="0.02"/>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
                    <dgm:constr type="h" for="ch" forName="textBox4a" refType="h" fact="0.24"/>
                    <dgm:constr type="userA" refType="h" refFor="ch" refForName="bullet4a" fact="0.53"/>
                    <dgm:constr type="lMarg" for="ch" forName="textBox4a" refType="userA" fact="2.83"/>
                    <dgm:constr type="ctrX" for="ch" forName="bullet4b" refType="w" fact="0.28"/>
                    <dgm:constr type="ctrY" for="ch" forName="bullet4b" refType="h" fact="0.54"/>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6"/>
                    <dgm:constr type="userB" refType="h" refFor="ch" refForName="bullet4b" fact="0.53"/>
                    <dgm:constr type="lMarg" for="ch" forName="textBox4b" refType="userB" fact="2.83"/>
                    <dgm:constr type="ctrX" for="ch" forName="bullet4c" refType="w" fact="0.5"/>
                    <dgm:constr type="ctrY" for="ch" forName="bullet4c" refType="h" fact="0.38"/>
                    <dgm:constr type="w" for="ch" forName="bullet4c" refType="w" fact="0.05"/>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2"/>
                    <dgm:constr type="userC" refType="h" refFor="ch" refForName="bullet4c" fact="0.53"/>
                    <dgm:constr type="lMarg" for="ch" forName="textBox4c" refType="userC" fact="2.83"/>
                    <dgm:constr type="ctrX" for="ch" forName="bullet4d" refType="w" fact="0.73"/>
                    <dgm:constr type="ctrY" for="ch" forName="bullet4d" refType="h" fact="0.28"/>
                    <dgm:constr type="w" for="ch" forName="bullet4d" refType="w" fact="0.07"/>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2"/>
                    <dgm:constr type="userD" refType="h" refFor="ch" refForName="bullet4d" fact="0.53"/>
                    <dgm:constr type="lMarg" for="ch" forName="textBox4d" refType="userD" fact="2.83"/>
                    <dgm:constr type="primFontSz" for="ch" ptType="node" op="equ" val="65"/>
                  </dgm:constrLst>
                </dgm:if>
                <dgm:else name="Name82">
                  <dgm:constrLst>
                    <dgm:constr type="ctrX" for="ch" forName="bullet4a" refType="w" fact="0.11"/>
                    <dgm:constr type="ctrY" for="ch" forName="bullet4a" refType="h" fact="0.76"/>
                    <dgm:constr type="w" for="ch" forName="bullet4a" refType="w" fact="0.02"/>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
                    <dgm:constr type="userA" refType="h" refFor="ch" refForName="bullet4a" fact="0.53"/>
                    <dgm:constr type="rMarg" for="ch" forName="textBox4a" refType="userA" fact="2.83"/>
                    <dgm:constr type="ctrX" for="ch" forName="bullet4b" refType="w" fact="0.28"/>
                    <dgm:constr type="ctrY" for="ch" forName="bullet4b" refType="h" fact="0.54"/>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
                    <dgm:constr type="h" for="ch" forName="textBox4b" refType="h" fact="0.54"/>
                    <dgm:constr type="userB" refType="h" refFor="ch" refForName="bullet4b" fact="0.53"/>
                    <dgm:constr type="rMarg" for="ch" forName="textBox4b" refType="userB" fact="2.83"/>
                    <dgm:constr type="ctrX" for="ch" forName="bullet4c" refType="w" fact="0.5"/>
                    <dgm:constr type="ctrY" for="ch" forName="bullet4c" refType="h" fact="0.38"/>
                    <dgm:constr type="w" for="ch" forName="bullet4c" refType="w" fact="0.05"/>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
                    <dgm:constr type="userC" refType="h" refFor="ch" refForName="bullet4c" fact="0.53"/>
                    <dgm:constr type="rMarg" for="ch" forName="textBox4c" refType="userC" fact="2.83"/>
                    <dgm:constr type="ctrX" for="ch" forName="bullet4d" refType="w" fact="0.73"/>
                    <dgm:constr type="ctrY" for="ch" forName="bullet4d" refType="h" fact="0.28"/>
                    <dgm:constr type="w" for="ch" forName="bullet4d" refType="w" fact="0.07"/>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
                    <dgm:constr type="userD" refType="h" refFor="ch" refForName="bullet4d" fact="0.53"/>
                    <dgm:constr type="rMarg" for="ch" forName="textBox4d" refType="userD" fact="2.83"/>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parTxLTRAlign" val="l"/>
                            <dgm:param type="parTxRTLAlign" val="r"/>
                            <dgm:param type="txAnchorVert" val="t"/>
                          </dgm:alg>
                        </dgm:if>
                        <dgm:else name="Name88">
                          <dgm:alg type="tx">
                            <dgm:param type="parTxLTRAlign" val="l"/>
                            <dgm:param type="parTxRTLAlign" val="l"/>
                            <dgm:param type="txAnchorVert" val="t"/>
                          </dgm:alg>
                        </dgm:else>
                      </dgm:choose>
                    </dgm:if>
                    <dgm:else name="Name89">
                      <dgm:choose name="Name90">
                        <dgm:if name="Name91" axis="root des" ptType="all node" func="maxDepth" op="gt" val="1">
                          <dgm:alg type="tx">
                            <dgm:param type="parTxLTRAlign" val="l"/>
                            <dgm:param type="parTxRTLAlign" val="r"/>
                            <dgm:param type="txAnchorVert" val="b"/>
                            <dgm:param type="txAnchorVertCh" val="b"/>
                          </dgm:alg>
                        </dgm:if>
                        <dgm:else name="Name92">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parTxLTRAlign" val="l"/>
                            <dgm:param type="parTxRTLAlign" val="r"/>
                            <dgm:param type="txAnchorVert" val="t"/>
                          </dgm:alg>
                        </dgm:if>
                        <dgm:else name="Name101">
                          <dgm:alg type="tx">
                            <dgm:param type="parTxLTRAlign" val="l"/>
                            <dgm:param type="parTxRTLAlign" val="l"/>
                            <dgm:param type="txAnchorVert" val="t"/>
                          </dgm:alg>
                        </dgm:else>
                      </dgm:choose>
                    </dgm:if>
                    <dgm:else name="Name102">
                      <dgm:choose name="Name103">
                        <dgm:if name="Name104" axis="root des" ptType="all node" func="maxDepth" op="gt" val="1">
                          <dgm:alg type="tx">
                            <dgm:param type="parTxLTRAlign" val="l"/>
                            <dgm:param type="parTxRTLAlign" val="r"/>
                            <dgm:param type="txAnchorVert" val="b"/>
                            <dgm:param type="txAnchorVertCh" val="b"/>
                          </dgm:alg>
                        </dgm:if>
                        <dgm:else name="Name105">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parTxLTRAlign" val="l"/>
                            <dgm:param type="parTxRTLAlign" val="r"/>
                            <dgm:param type="txAnchorVert" val="t"/>
                          </dgm:alg>
                        </dgm:if>
                        <dgm:else name="Name114">
                          <dgm:alg type="tx">
                            <dgm:param type="parTxLTRAlign" val="l"/>
                            <dgm:param type="parTxRTLAlign" val="l"/>
                            <dgm:param type="txAnchorVert" val="t"/>
                          </dgm:alg>
                        </dgm:else>
                      </dgm:choose>
                    </dgm:if>
                    <dgm:else name="Name115">
                      <dgm:choose name="Name116">
                        <dgm:if name="Name117" axis="root des" ptType="all node" func="maxDepth" op="gt" val="1">
                          <dgm:alg type="tx">
                            <dgm:param type="parTxLTRAlign" val="l"/>
                            <dgm:param type="parTxRTLAlign" val="r"/>
                            <dgm:param type="txAnchorVert" val="b"/>
                            <dgm:param type="txAnchorVertCh" val="b"/>
                          </dgm:alg>
                        </dgm:if>
                        <dgm:else name="Name118">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parTxLTRAlign" val="l"/>
                            <dgm:param type="parTxRTLAlign" val="r"/>
                            <dgm:param type="txAnchorVert" val="t"/>
                          </dgm:alg>
                        </dgm:if>
                        <dgm:else name="Name127">
                          <dgm:alg type="tx">
                            <dgm:param type="parTxLTRAlign" val="l"/>
                            <dgm:param type="parTxRTLAlign" val="l"/>
                            <dgm:param type="txAnchorVert" val="t"/>
                          </dgm:alg>
                        </dgm:else>
                      </dgm:choose>
                    </dgm:if>
                    <dgm:else name="Name128">
                      <dgm:choose name="Name129">
                        <dgm:if name="Name130" axis="root des" ptType="all node" func="maxDepth" op="gt" val="1">
                          <dgm:alg type="tx">
                            <dgm:param type="parTxLTRAlign" val="l"/>
                            <dgm:param type="parTxRTLAlign" val="r"/>
                            <dgm:param type="txAnchorVert" val="b"/>
                            <dgm:param type="txAnchorVertCh" val="b"/>
                          </dgm:alg>
                        </dgm:if>
                        <dgm:else name="Name131">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horzAlign" val="none"/>
                <dgm:param type="vert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
                    <dgm:constr type="w" for="ch" forName="bullet5a" refType="w" fact="0.02"/>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
                    <dgm:constr type="h" for="ch" forName="textBox5a" refType="h" fact="0.24"/>
                    <dgm:constr type="userA" refType="h" refFor="ch" refForName="bullet5a" fact="0.53"/>
                    <dgm:constr type="lMarg" for="ch" forName="textBox5a" refType="userA" fact="2.83"/>
                    <dgm:constr type="ctrX" for="ch" forName="bullet5b" refType="w" fact="0.24"/>
                    <dgm:constr type="ctrY" for="ch" forName="bullet5b" refType="h" fact="0.58"/>
                    <dgm:constr type="w" for="ch" forName="bullet5b" refType="w" fact="0.04"/>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7"/>
                    <dgm:constr type="h" for="ch" forName="textBox5b" refType="h" fact="0.42"/>
                    <dgm:constr type="userB" refType="h" refFor="ch" refForName="bullet5b" fact="0.53"/>
                    <dgm:constr type="lMarg" for="ch" forName="textBox5b" refType="userB" fact="2.83"/>
                    <dgm:constr type="ctrX" for="ch" forName="bullet5c" refType="w" fact="0.41"/>
                    <dgm:constr type="ctrY" for="ch" forName="bullet5c" refType="h" fact="0.44"/>
                    <dgm:constr type="w" for="ch" forName="bullet5c" refType="w" fact="0.05"/>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
                    <dgm:constr type="h" for="ch" forName="textBox5c" refType="h" fact="0.56"/>
                    <dgm:constr type="userC" refType="h" refFor="ch" refForName="bullet5c" fact="0.53"/>
                    <dgm:constr type="lMarg" for="ch" forName="textBox5c" refType="userC" fact="2.83"/>
                    <dgm:constr type="ctrX" for="ch" forName="bullet5d" refType="w" fact="0.6"/>
                    <dgm:constr type="ctrY" for="ch" forName="bullet5d" refType="h" fact="0.33"/>
                    <dgm:constr type="w" for="ch" forName="bullet5d" refType="w" fact="0.06"/>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
                    <dgm:constr type="ctrX" for="ch" forName="bullet5e" refType="w" fact="0.8"/>
                    <dgm:constr type="ctrY" for="ch" forName="bullet5e" refType="h" fact="0.26"/>
                    <dgm:constr type="w" for="ch" forName="bullet5e" refType="w" fact="0.08"/>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4"/>
                    <dgm:constr type="userE" refType="h" refFor="ch" refForName="bullet5e" fact="0.53"/>
                    <dgm:constr type="lMarg" for="ch" forName="textBox5e" refType="userE" fact="2.83"/>
                    <dgm:constr type="primFontSz" for="ch" ptType="node" op="equ" val="65"/>
                  </dgm:constrLst>
                </dgm:if>
                <dgm:else name="Name138">
                  <dgm:constrLst>
                    <dgm:constr type="ctrX" for="ch" forName="bullet5a" refType="w" fact="0.11"/>
                    <dgm:constr type="ctrY" for="ch" forName="bullet5a" refType="h" fact="0.76"/>
                    <dgm:constr type="w" for="ch" forName="bullet5a" refType="w" fact="0.02"/>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
                    <dgm:constr type="userA" refType="h" refFor="ch" refForName="bullet5a" fact="0.53"/>
                    <dgm:constr type="rMarg" for="ch" forName="textBox5a" refType="userA" fact="2.83"/>
                    <dgm:constr type="ctrX" for="ch" forName="bullet5b" refType="w" fact="0.24"/>
                    <dgm:constr type="ctrY" for="ch" forName="bullet5b" refType="h" fact="0.58"/>
                    <dgm:constr type="w" for="ch" forName="bullet5b" refType="w" fact="0.04"/>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
                    <dgm:constr type="h" for="ch" forName="textBox5b" refType="h" fact="0.58"/>
                    <dgm:constr type="userB" refType="h" refFor="ch" refForName="bullet5b" fact="0.53"/>
                    <dgm:constr type="rMarg" for="ch" forName="textBox5b" refType="userB" fact="2.83"/>
                    <dgm:constr type="ctrX" for="ch" forName="bullet5c" refType="w" fact="0.41"/>
                    <dgm:constr type="ctrY" for="ch" forName="bullet5c" refType="h" fact="0.44"/>
                    <dgm:constr type="w" for="ch" forName="bullet5c" refType="w" fact="0.05"/>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7"/>
                    <dgm:constr type="h" for="ch" forName="textBox5c" refType="h" fact="0.44"/>
                    <dgm:constr type="userC" refType="h" refFor="ch" refForName="bullet5c" fact="0.53"/>
                    <dgm:constr type="rMarg" for="ch" forName="textBox5c" refType="userC" fact="2.83"/>
                    <dgm:constr type="ctrX" for="ch" forName="bullet5d" refType="w" fact="0.6"/>
                    <dgm:constr type="ctrY" for="ch" forName="bullet5d" refType="h" fact="0.33"/>
                    <dgm:constr type="w" for="ch" forName="bullet5d" refType="w" fact="0.06"/>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
                    <dgm:constr type="h" for="ch" forName="textBox5d" refType="h" fact="0.33"/>
                    <dgm:constr type="userD" refType="h" refFor="ch" refForName="bullet5d" fact="0.53"/>
                    <dgm:constr type="rMarg" for="ch" forName="textBox5d" refType="userD" fact="2.83"/>
                    <dgm:constr type="ctrX" for="ch" forName="bullet5e" refType="w" fact="0.8"/>
                    <dgm:constr type="ctrY" for="ch" forName="bullet5e" refType="h" fact="0.26"/>
                    <dgm:constr type="w" for="ch" forName="bullet5e" refType="w" fact="0.08"/>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
                    <dgm:constr type="userE" refType="h" refFor="ch" refForName="bullet5e" fact="0.53"/>
                    <dgm:constr type="rMarg" for="ch" forName="textBox5e" refType="userE" fact="2.83"/>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parTxLTRAlign" val="l"/>
                            <dgm:param type="parTxRTLAlign" val="r"/>
                            <dgm:param type="txAnchorVert" val="t"/>
                          </dgm:alg>
                        </dgm:if>
                        <dgm:else name="Name144">
                          <dgm:alg type="tx">
                            <dgm:param type="parTxLTRAlign" val="l"/>
                            <dgm:param type="parTxRTLAlign" val="l"/>
                            <dgm:param type="txAnchorVert" val="t"/>
                          </dgm:alg>
                        </dgm:else>
                      </dgm:choose>
                    </dgm:if>
                    <dgm:else name="Name145">
                      <dgm:choose name="Name146">
                        <dgm:if name="Name147" axis="root des" ptType="all node" func="maxDepth" op="gt" val="1">
                          <dgm:alg type="tx">
                            <dgm:param type="parTxLTRAlign" val="l"/>
                            <dgm:param type="parTxRTLAlign" val="r"/>
                            <dgm:param type="txAnchorVert" val="b"/>
                            <dgm:param type="txAnchorVertCh" val="b"/>
                          </dgm:alg>
                        </dgm:if>
                        <dgm:else name="Name148">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parTxLTRAlign" val="l"/>
                            <dgm:param type="parTxRTLAlign" val="r"/>
                            <dgm:param type="txAnchorVert" val="t"/>
                          </dgm:alg>
                        </dgm:if>
                        <dgm:else name="Name157">
                          <dgm:alg type="tx">
                            <dgm:param type="parTxLTRAlign" val="l"/>
                            <dgm:param type="parTxRTLAlign" val="l"/>
                            <dgm:param type="txAnchorVert" val="t"/>
                          </dgm:alg>
                        </dgm:else>
                      </dgm:choose>
                    </dgm:if>
                    <dgm:else name="Name158">
                      <dgm:choose name="Name159">
                        <dgm:if name="Name160" axis="root des" ptType="all node" func="maxDepth" op="gt" val="1">
                          <dgm:alg type="tx">
                            <dgm:param type="parTxLTRAlign" val="l"/>
                            <dgm:param type="parTxRTLAlign" val="r"/>
                            <dgm:param type="txAnchorVert" val="b"/>
                            <dgm:param type="txAnchorVertCh" val="b"/>
                          </dgm:alg>
                        </dgm:if>
                        <dgm:else name="Name161">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parTxLTRAlign" val="l"/>
                            <dgm:param type="parTxRTLAlign" val="r"/>
                            <dgm:param type="txAnchorVert" val="t"/>
                          </dgm:alg>
                        </dgm:if>
                        <dgm:else name="Name170">
                          <dgm:alg type="tx">
                            <dgm:param type="parTxLTRAlign" val="l"/>
                            <dgm:param type="parTxRTLAlign" val="l"/>
                            <dgm:param type="txAnchorVert" val="t"/>
                          </dgm:alg>
                        </dgm:else>
                      </dgm:choose>
                    </dgm:if>
                    <dgm:else name="Name171">
                      <dgm:choose name="Name172">
                        <dgm:if name="Name173" axis="root des" ptType="all node" func="maxDepth" op="gt" val="1">
                          <dgm:alg type="tx">
                            <dgm:param type="parTxLTRAlign" val="l"/>
                            <dgm:param type="parTxRTLAlign" val="r"/>
                            <dgm:param type="txAnchorVert" val="b"/>
                            <dgm:param type="txAnchorVertCh" val="b"/>
                          </dgm:alg>
                        </dgm:if>
                        <dgm:else name="Name174">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parTxLTRAlign" val="l"/>
                            <dgm:param type="parTxRTLAlign" val="r"/>
                            <dgm:param type="txAnchorVert" val="t"/>
                          </dgm:alg>
                        </dgm:if>
                        <dgm:else name="Name183">
                          <dgm:alg type="tx">
                            <dgm:param type="parTxLTRAlign" val="l"/>
                            <dgm:param type="parTxRTLAlign" val="l"/>
                            <dgm:param type="txAnchorVert" val="t"/>
                          </dgm:alg>
                        </dgm:else>
                      </dgm:choose>
                    </dgm:if>
                    <dgm:else name="Name184">
                      <dgm:choose name="Name185">
                        <dgm:if name="Name186" axis="root des" ptType="all node" func="maxDepth" op="gt" val="1">
                          <dgm:alg type="tx">
                            <dgm:param type="parTxLTRAlign" val="l"/>
                            <dgm:param type="parTxRTLAlign" val="r"/>
                            <dgm:param type="txAnchorVert" val="b"/>
                            <dgm:param type="txAnchorVertCh" val="b"/>
                          </dgm:alg>
                        </dgm:if>
                        <dgm:else name="Name187">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parTxLTRAlign" val="l"/>
                            <dgm:param type="parTxRTLAlign" val="r"/>
                            <dgm:param type="txAnchorVert" val="t"/>
                          </dgm:alg>
                        </dgm:if>
                        <dgm:else name="Name196">
                          <dgm:alg type="tx">
                            <dgm:param type="parTxLTRAlign" val="l"/>
                            <dgm:param type="parTxRTLAlign" val="l"/>
                            <dgm:param type="txAnchorVert" val="t"/>
                          </dgm:alg>
                        </dgm:else>
                      </dgm:choose>
                    </dgm:if>
                    <dgm:else name="Name197">
                      <dgm:choose name="Name198">
                        <dgm:if name="Name199" axis="root des" ptType="all node" func="maxDepth" op="gt" val="1">
                          <dgm:alg type="tx">
                            <dgm:param type="parTxLTRAlign" val="l"/>
                            <dgm:param type="parTxRTLAlign" val="r"/>
                            <dgm:param type="txAnchorVert" val="b"/>
                            <dgm:param type="txAnchorVertCh" val="b"/>
                          </dgm:alg>
                        </dgm:if>
                        <dgm:else name="Name200">
                          <dgm:alg type="tx">
                            <dgm:param type="parTxLTRAlign" val="r"/>
                            <dgm:param type="parTxRTLAlign" val="r"/>
                            <dgm:param type="txAnchorVert" val="b"/>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8788"/>
          </a:xfrm>
          <a:prstGeom prst="rect">
            <a:avLst/>
          </a:prstGeom>
        </p:spPr>
        <p:txBody>
          <a:bodyPr vert="horz" lIns="91435" tIns="45718" rIns="91435" bIns="45718" rtlCol="0"/>
          <a:lstStyle>
            <a:lvl1pPr algn="l">
              <a:defRPr sz="1200"/>
            </a:lvl1pPr>
          </a:lstStyle>
          <a:p>
            <a:endParaRPr lang="en-US"/>
          </a:p>
        </p:txBody>
      </p:sp>
      <p:sp>
        <p:nvSpPr>
          <p:cNvPr id="3" name="Date Placeholder 2"/>
          <p:cNvSpPr>
            <a:spLocks noGrp="1"/>
          </p:cNvSpPr>
          <p:nvPr>
            <p:ph type="dt" sz="quarter" idx="1"/>
          </p:nvPr>
        </p:nvSpPr>
        <p:spPr>
          <a:xfrm>
            <a:off x="3953853" y="0"/>
            <a:ext cx="3024770" cy="458788"/>
          </a:xfrm>
          <a:prstGeom prst="rect">
            <a:avLst/>
          </a:prstGeom>
        </p:spPr>
        <p:txBody>
          <a:bodyPr vert="horz" lIns="91435" tIns="45718" rIns="91435" bIns="45718" rtlCol="0"/>
          <a:lstStyle>
            <a:lvl1pPr algn="r">
              <a:defRPr sz="1200"/>
            </a:lvl1pPr>
          </a:lstStyle>
          <a:p>
            <a:fld id="{2AED78CF-1BA7-47BB-B2D7-AD609B697033}" type="datetimeFigureOut">
              <a:rPr lang="en-US" smtClean="0"/>
              <a:t>6/17/2020</a:t>
            </a:fld>
            <a:endParaRPr lang="en-US"/>
          </a:p>
        </p:txBody>
      </p:sp>
      <p:sp>
        <p:nvSpPr>
          <p:cNvPr id="4" name="Footer Placeholder 3"/>
          <p:cNvSpPr>
            <a:spLocks noGrp="1"/>
          </p:cNvSpPr>
          <p:nvPr>
            <p:ph type="ftr" sz="quarter" idx="2"/>
          </p:nvPr>
        </p:nvSpPr>
        <p:spPr>
          <a:xfrm>
            <a:off x="0" y="8685215"/>
            <a:ext cx="3024770" cy="458787"/>
          </a:xfrm>
          <a:prstGeom prst="rect">
            <a:avLst/>
          </a:prstGeom>
        </p:spPr>
        <p:txBody>
          <a:bodyPr vert="horz" lIns="91435" tIns="45718" rIns="91435" bIns="45718" rtlCol="0" anchor="b"/>
          <a:lstStyle>
            <a:lvl1pPr algn="l">
              <a:defRPr sz="1200"/>
            </a:lvl1pPr>
          </a:lstStyle>
          <a:p>
            <a:endParaRPr lang="en-US"/>
          </a:p>
        </p:txBody>
      </p:sp>
      <p:sp>
        <p:nvSpPr>
          <p:cNvPr id="5" name="Slide Number Placeholder 4"/>
          <p:cNvSpPr>
            <a:spLocks noGrp="1"/>
          </p:cNvSpPr>
          <p:nvPr>
            <p:ph type="sldNum" sz="quarter" idx="3"/>
          </p:nvPr>
        </p:nvSpPr>
        <p:spPr>
          <a:xfrm>
            <a:off x="3953853" y="8685215"/>
            <a:ext cx="3024770" cy="458787"/>
          </a:xfrm>
          <a:prstGeom prst="rect">
            <a:avLst/>
          </a:prstGeom>
        </p:spPr>
        <p:txBody>
          <a:bodyPr vert="horz" lIns="91435" tIns="45718" rIns="91435" bIns="45718" rtlCol="0" anchor="b"/>
          <a:lstStyle>
            <a:lvl1pPr algn="r">
              <a:defRPr sz="1200"/>
            </a:lvl1pPr>
          </a:lstStyle>
          <a:p>
            <a:fld id="{E6057B40-F253-473C-B00C-B85092319ECB}" type="slidenum">
              <a:rPr lang="en-US" smtClean="0"/>
              <a:t>‹#›</a:t>
            </a:fld>
            <a:endParaRPr lang="en-US"/>
          </a:p>
        </p:txBody>
      </p:sp>
    </p:spTree>
    <p:extLst>
      <p:ext uri="{BB962C8B-B14F-4D97-AF65-F5344CB8AC3E}">
        <p14:creationId xmlns:p14="http://schemas.microsoft.com/office/powerpoint/2010/main" val="38772696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4770" cy="458788"/>
          </a:xfrm>
          <a:prstGeom prst="rect">
            <a:avLst/>
          </a:prstGeom>
        </p:spPr>
        <p:txBody>
          <a:bodyPr vert="horz" lIns="91435" tIns="45718" rIns="91435" bIns="45718" rtlCol="0"/>
          <a:lstStyle>
            <a:lvl1pPr algn="l">
              <a:defRPr sz="1200"/>
            </a:lvl1pPr>
          </a:lstStyle>
          <a:p>
            <a:endParaRPr lang="en-US"/>
          </a:p>
        </p:txBody>
      </p:sp>
      <p:sp>
        <p:nvSpPr>
          <p:cNvPr id="3" name="Date Placeholder 2"/>
          <p:cNvSpPr>
            <a:spLocks noGrp="1"/>
          </p:cNvSpPr>
          <p:nvPr>
            <p:ph type="dt" idx="1"/>
          </p:nvPr>
        </p:nvSpPr>
        <p:spPr>
          <a:xfrm>
            <a:off x="3953853" y="0"/>
            <a:ext cx="3024770" cy="458788"/>
          </a:xfrm>
          <a:prstGeom prst="rect">
            <a:avLst/>
          </a:prstGeom>
        </p:spPr>
        <p:txBody>
          <a:bodyPr vert="horz" lIns="91435" tIns="45718" rIns="91435" bIns="45718" rtlCol="0"/>
          <a:lstStyle>
            <a:lvl1pPr algn="r">
              <a:defRPr sz="1200"/>
            </a:lvl1pPr>
          </a:lstStyle>
          <a:p>
            <a:fld id="{5840B8E7-80E7-4ACE-9E09-A63E892A50AB}" type="datetimeFigureOut">
              <a:rPr lang="en-US" smtClean="0"/>
              <a:t>6/17/2020</a:t>
            </a:fld>
            <a:endParaRPr lang="en-US"/>
          </a:p>
        </p:txBody>
      </p:sp>
      <p:sp>
        <p:nvSpPr>
          <p:cNvPr id="4" name="Slide Image Placeholder 3"/>
          <p:cNvSpPr>
            <a:spLocks noGrp="1" noRot="1" noChangeAspect="1"/>
          </p:cNvSpPr>
          <p:nvPr>
            <p:ph type="sldImg" idx="2"/>
          </p:nvPr>
        </p:nvSpPr>
        <p:spPr>
          <a:xfrm>
            <a:off x="746125" y="1143000"/>
            <a:ext cx="5487988" cy="3086100"/>
          </a:xfrm>
          <a:prstGeom prst="rect">
            <a:avLst/>
          </a:prstGeom>
          <a:noFill/>
          <a:ln w="12700">
            <a:solidFill>
              <a:prstClr val="black"/>
            </a:solidFill>
          </a:ln>
        </p:spPr>
        <p:txBody>
          <a:bodyPr vert="horz" lIns="91435" tIns="45718" rIns="91435" bIns="45718" rtlCol="0" anchor="ctr"/>
          <a:lstStyle/>
          <a:p>
            <a:endParaRPr lang="en-US"/>
          </a:p>
        </p:txBody>
      </p:sp>
      <p:sp>
        <p:nvSpPr>
          <p:cNvPr id="5" name="Notes Placeholder 4"/>
          <p:cNvSpPr>
            <a:spLocks noGrp="1"/>
          </p:cNvSpPr>
          <p:nvPr>
            <p:ph type="body" sz="quarter" idx="3"/>
          </p:nvPr>
        </p:nvSpPr>
        <p:spPr>
          <a:xfrm>
            <a:off x="698024" y="4400550"/>
            <a:ext cx="5584190" cy="3600450"/>
          </a:xfrm>
          <a:prstGeom prst="rect">
            <a:avLst/>
          </a:prstGeom>
        </p:spPr>
        <p:txBody>
          <a:bodyPr vert="horz" lIns="91435" tIns="45718" rIns="91435" bIns="4571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5"/>
            <a:ext cx="3024770" cy="458787"/>
          </a:xfrm>
          <a:prstGeom prst="rect">
            <a:avLst/>
          </a:prstGeom>
        </p:spPr>
        <p:txBody>
          <a:bodyPr vert="horz" lIns="91435" tIns="45718" rIns="91435" bIns="45718" rtlCol="0" anchor="b"/>
          <a:lstStyle>
            <a:lvl1pPr algn="l">
              <a:defRPr sz="1200"/>
            </a:lvl1pPr>
          </a:lstStyle>
          <a:p>
            <a:endParaRPr lang="en-US"/>
          </a:p>
        </p:txBody>
      </p:sp>
      <p:sp>
        <p:nvSpPr>
          <p:cNvPr id="7" name="Slide Number Placeholder 6"/>
          <p:cNvSpPr>
            <a:spLocks noGrp="1"/>
          </p:cNvSpPr>
          <p:nvPr>
            <p:ph type="sldNum" sz="quarter" idx="5"/>
          </p:nvPr>
        </p:nvSpPr>
        <p:spPr>
          <a:xfrm>
            <a:off x="3953853" y="8685215"/>
            <a:ext cx="3024770" cy="458787"/>
          </a:xfrm>
          <a:prstGeom prst="rect">
            <a:avLst/>
          </a:prstGeom>
        </p:spPr>
        <p:txBody>
          <a:bodyPr vert="horz" lIns="91435" tIns="45718" rIns="91435" bIns="45718" rtlCol="0" anchor="b"/>
          <a:lstStyle>
            <a:lvl1pPr algn="r">
              <a:defRPr sz="1200"/>
            </a:lvl1pPr>
          </a:lstStyle>
          <a:p>
            <a:fld id="{553EFA34-90DF-4111-9DCF-F1EC0CE83CF5}" type="slidenum">
              <a:rPr lang="en-US" smtClean="0"/>
              <a:t>‹#›</a:t>
            </a:fld>
            <a:endParaRPr lang="en-US"/>
          </a:p>
        </p:txBody>
      </p:sp>
    </p:spTree>
    <p:extLst>
      <p:ext uri="{BB962C8B-B14F-4D97-AF65-F5344CB8AC3E}">
        <p14:creationId xmlns:p14="http://schemas.microsoft.com/office/powerpoint/2010/main" val="137423203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CRMM: </a:t>
            </a:r>
            <a:r>
              <a:rPr lang="en-US" sz="1200" b="1" dirty="0">
                <a:solidFill>
                  <a:srgbClr val="002060"/>
                </a:solidFill>
                <a:latin typeface="Calibri" panose="020F0502020204030204" pitchFamily="34" charset="0"/>
                <a:cs typeface="Calibri" panose="020F0502020204030204" pitchFamily="34" charset="0"/>
              </a:rPr>
              <a:t> a concept of a platform that would offer a comprehensive risk coverage to solar projects in developing countries </a:t>
            </a:r>
            <a:r>
              <a:rPr lang="en-US" sz="1200" dirty="0">
                <a:solidFill>
                  <a:srgbClr val="002060"/>
                </a:solidFill>
                <a:latin typeface="Calibri" panose="020F0502020204030204" pitchFamily="34" charset="0"/>
                <a:cs typeface="Calibri" panose="020F0502020204030204" pitchFamily="34" charset="0"/>
              </a:rPr>
              <a:t>targeting on a long term basis to harmonize, standardize and aggregate solar projects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Joining forces, the World Bank has been working closely with ISA to promote this concept within developing countries as well as financiers, leveraging the strong network of ISA and its critical insight on countries needs as well as its key input on capacity building</a:t>
            </a:r>
            <a:endParaRPr lang="fr-FR" sz="1200" dirty="0">
              <a:solidFill>
                <a:srgbClr val="FFC000"/>
              </a:solidFill>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553EFA34-90DF-4111-9DCF-F1EC0CE83CF5}" type="slidenum">
              <a:rPr lang="en-US" smtClean="0"/>
              <a:t>2</a:t>
            </a:fld>
            <a:endParaRPr lang="en-US"/>
          </a:p>
        </p:txBody>
      </p:sp>
    </p:spTree>
    <p:extLst>
      <p:ext uri="{BB962C8B-B14F-4D97-AF65-F5344CB8AC3E}">
        <p14:creationId xmlns:p14="http://schemas.microsoft.com/office/powerpoint/2010/main" val="2840073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CRMM: </a:t>
            </a:r>
            <a:r>
              <a:rPr lang="en-US" sz="1200" b="1" dirty="0">
                <a:solidFill>
                  <a:srgbClr val="002060"/>
                </a:solidFill>
                <a:latin typeface="Calibri" panose="020F0502020204030204" pitchFamily="34" charset="0"/>
                <a:cs typeface="Calibri" panose="020F0502020204030204" pitchFamily="34" charset="0"/>
              </a:rPr>
              <a:t> a concept of a platform that would offer a comprehensive risk coverage to solar projects in developing countries </a:t>
            </a:r>
            <a:r>
              <a:rPr lang="en-US" sz="1200" dirty="0">
                <a:solidFill>
                  <a:srgbClr val="002060"/>
                </a:solidFill>
                <a:latin typeface="Calibri" panose="020F0502020204030204" pitchFamily="34" charset="0"/>
                <a:cs typeface="Calibri" panose="020F0502020204030204" pitchFamily="34" charset="0"/>
              </a:rPr>
              <a:t>targeting on a long term basis to harmonize, standardize and aggregate solar projects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srgbClr val="FFC000"/>
                </a:solidFill>
                <a:effectLst/>
                <a:uLnTx/>
                <a:uFillTx/>
                <a:latin typeface="Calibri" panose="020F0502020204030204" pitchFamily="34" charset="0"/>
                <a:cs typeface="Calibri" panose="020F0502020204030204" pitchFamily="34" charset="0"/>
              </a:rPr>
              <a:t>Joining forces, the World Bank has been working closely with ISA to promote this concept within developing countries as well as financiers, leveraging the strong network of ISA and its critical insight on countries needs as well as its key input on capacity building</a:t>
            </a:r>
            <a:endParaRPr lang="fr-FR" sz="1200" dirty="0">
              <a:solidFill>
                <a:srgbClr val="FFC000"/>
              </a:solidFill>
              <a:latin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553EFA34-90DF-4111-9DCF-F1EC0CE83CF5}" type="slidenum">
              <a:rPr lang="en-US" smtClean="0"/>
              <a:t>3</a:t>
            </a:fld>
            <a:endParaRPr lang="en-US"/>
          </a:p>
        </p:txBody>
      </p:sp>
    </p:spTree>
    <p:extLst>
      <p:ext uri="{BB962C8B-B14F-4D97-AF65-F5344CB8AC3E}">
        <p14:creationId xmlns:p14="http://schemas.microsoft.com/office/powerpoint/2010/main" val="565267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WB guarantees- 80% termination risk, payment to the IPP for PPA payments, in turn payment to lender, charge 0.75 %</a:t>
            </a:r>
          </a:p>
          <a:p>
            <a:r>
              <a:rPr lang="en-US" dirty="0"/>
              <a:t>Escrow: 6 months payments in an funded facility, grant by WB, XXX USD per MW</a:t>
            </a:r>
          </a:p>
          <a:p>
            <a:r>
              <a:rPr lang="en-US" dirty="0"/>
              <a:t>Tariff buy down: 370K per MW</a:t>
            </a:r>
          </a:p>
          <a:p>
            <a:pPr lvl="0"/>
            <a:r>
              <a:rPr lang="en-US" sz="1200" kern="1200" dirty="0">
                <a:solidFill>
                  <a:schemeClr val="tx1"/>
                </a:solidFill>
                <a:effectLst/>
                <a:latin typeface="+mn-lt"/>
                <a:ea typeface="+mn-ea"/>
                <a:cs typeface="+mn-cs"/>
              </a:rPr>
              <a:t>IDA Guarantee Fee: 75 basis points per annum (Initiation Fee is15 bps of the Guarantee Face Value and Processing Fee is 50 bps of Guarantee Face Value)</a:t>
            </a:r>
          </a:p>
          <a:p>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Calculations of million USD guarantee per MW: USD 0.91 million per MW</a:t>
            </a:r>
          </a:p>
          <a:p>
            <a:endParaRPr lang="en-US" dirty="0"/>
          </a:p>
        </p:txBody>
      </p:sp>
      <p:sp>
        <p:nvSpPr>
          <p:cNvPr id="4" name="Slide Number Placeholder 3"/>
          <p:cNvSpPr>
            <a:spLocks noGrp="1"/>
          </p:cNvSpPr>
          <p:nvPr>
            <p:ph type="sldNum" sz="quarter" idx="5"/>
          </p:nvPr>
        </p:nvSpPr>
        <p:spPr/>
        <p:txBody>
          <a:bodyPr/>
          <a:lstStyle/>
          <a:p>
            <a:fld id="{553EFA34-90DF-4111-9DCF-F1EC0CE83CF5}" type="slidenum">
              <a:rPr lang="en-US" smtClean="0"/>
              <a:t>5</a:t>
            </a:fld>
            <a:endParaRPr lang="en-US"/>
          </a:p>
        </p:txBody>
      </p:sp>
    </p:spTree>
    <p:extLst>
      <p:ext uri="{BB962C8B-B14F-4D97-AF65-F5344CB8AC3E}">
        <p14:creationId xmlns:p14="http://schemas.microsoft.com/office/powerpoint/2010/main" val="2181581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3EFA34-90DF-4111-9DCF-F1EC0CE83CF5}" type="slidenum">
              <a:rPr lang="en-US" smtClean="0"/>
              <a:t>6</a:t>
            </a:fld>
            <a:endParaRPr lang="en-US"/>
          </a:p>
        </p:txBody>
      </p:sp>
    </p:spTree>
    <p:extLst>
      <p:ext uri="{BB962C8B-B14F-4D97-AF65-F5344CB8AC3E}">
        <p14:creationId xmlns:p14="http://schemas.microsoft.com/office/powerpoint/2010/main" val="915076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Green Stimulus: Working Capital, Seed Capital, SMEs 65,000</a:t>
            </a:r>
          </a:p>
          <a:p>
            <a:r>
              <a:rPr lang="en-US" dirty="0"/>
              <a:t>One Sun One World One Grid- Mobilization of Climate finance across different continents, programmatic approach</a:t>
            </a:r>
          </a:p>
          <a:p>
            <a:endParaRPr lang="en-US" sz="1200" b="0" i="0" u="none" strike="noStrike" baseline="0" dirty="0"/>
          </a:p>
          <a:p>
            <a:r>
              <a:rPr lang="en-US" sz="1200" b="0" i="0" kern="1200" dirty="0">
                <a:solidFill>
                  <a:schemeClr val="tx1"/>
                </a:solidFill>
                <a:effectLst/>
                <a:latin typeface="+mn-lt"/>
                <a:ea typeface="+mn-ea"/>
                <a:cs typeface="+mn-cs"/>
              </a:rPr>
              <a:t>Central African Republic </a:t>
            </a:r>
            <a:r>
              <a:rPr lang="en-US" sz="1200" b="0" i="0" u="none" strike="noStrike" kern="1200" baseline="0" dirty="0">
                <a:solidFill>
                  <a:schemeClr val="tx1"/>
                </a:solidFill>
                <a:latin typeface="+mn-lt"/>
                <a:ea typeface="+mn-ea"/>
                <a:cs typeface="+mn-cs"/>
              </a:rPr>
              <a:t>CAR: AFD is working on refurbishing the existing 10 MW of </a:t>
            </a:r>
            <a:r>
              <a:rPr lang="en-US" sz="1200" b="0" i="0" u="none" strike="noStrike" kern="1200" baseline="0" dirty="0" err="1">
                <a:solidFill>
                  <a:schemeClr val="tx1"/>
                </a:solidFill>
                <a:latin typeface="+mn-lt"/>
                <a:ea typeface="+mn-ea"/>
                <a:cs typeface="+mn-cs"/>
              </a:rPr>
              <a:t>Boali</a:t>
            </a:r>
            <a:r>
              <a:rPr lang="en-US" sz="1200" b="0" i="0" u="none" strike="noStrike" kern="1200" baseline="0" dirty="0">
                <a:solidFill>
                  <a:schemeClr val="tx1"/>
                </a:solidFill>
                <a:latin typeface="+mn-lt"/>
                <a:ea typeface="+mn-ea"/>
                <a:cs typeface="+mn-cs"/>
              </a:rPr>
              <a:t> 2, Hydropower</a:t>
            </a:r>
          </a:p>
          <a:p>
            <a:r>
              <a:rPr lang="en-US" sz="1200" b="0" i="0" u="none" strike="noStrike" kern="1200" baseline="0" dirty="0">
                <a:solidFill>
                  <a:schemeClr val="tx1"/>
                </a:solidFill>
                <a:latin typeface="+mn-lt"/>
                <a:ea typeface="+mn-ea"/>
                <a:cs typeface="+mn-cs"/>
              </a:rPr>
              <a:t>DRC Congo: The World Bank program is aligned with the current portfolio of other MDBs such as AfDB, AFD </a:t>
            </a:r>
          </a:p>
          <a:p>
            <a:r>
              <a:rPr lang="en-US" sz="1200" b="0" i="0" u="none" strike="noStrike" kern="1200" baseline="0" dirty="0">
                <a:solidFill>
                  <a:schemeClr val="tx1"/>
                </a:solidFill>
                <a:latin typeface="+mn-lt"/>
                <a:ea typeface="+mn-ea"/>
                <a:cs typeface="+mn-cs"/>
              </a:rPr>
              <a:t>Kenya: AFD and EIB are supporting solar and wind development with AFD financing a strategy on solar auction. </a:t>
            </a:r>
          </a:p>
          <a:p>
            <a:r>
              <a:rPr lang="en-US" sz="1200" b="0" i="0" u="none" strike="noStrike" kern="1200" baseline="0" dirty="0">
                <a:solidFill>
                  <a:schemeClr val="tx1"/>
                </a:solidFill>
                <a:latin typeface="+mn-lt"/>
                <a:ea typeface="+mn-ea"/>
                <a:cs typeface="+mn-cs"/>
              </a:rPr>
              <a:t>Mali: </a:t>
            </a:r>
          </a:p>
          <a:p>
            <a:r>
              <a:rPr lang="en-US" sz="1200" b="0" i="0" u="none" strike="noStrike" kern="1200" baseline="0" dirty="0">
                <a:solidFill>
                  <a:schemeClr val="tx1"/>
                </a:solidFill>
                <a:latin typeface="+mn-lt"/>
                <a:ea typeface="+mn-ea"/>
                <a:cs typeface="+mn-cs"/>
              </a:rPr>
              <a:t>The </a:t>
            </a:r>
            <a:r>
              <a:rPr lang="en-US" sz="1200" b="0" i="0" u="none" strike="noStrike" kern="1200" baseline="0" dirty="0" err="1">
                <a:solidFill>
                  <a:schemeClr val="tx1"/>
                </a:solidFill>
                <a:latin typeface="+mn-lt"/>
                <a:ea typeface="+mn-ea"/>
                <a:cs typeface="+mn-cs"/>
              </a:rPr>
              <a:t>IsDB</a:t>
            </a:r>
            <a:r>
              <a:rPr lang="en-US" sz="1200" b="0" i="0" u="none" strike="noStrike" kern="1200" baseline="0" dirty="0">
                <a:solidFill>
                  <a:schemeClr val="tx1"/>
                </a:solidFill>
                <a:latin typeface="+mn-lt"/>
                <a:ea typeface="+mn-ea"/>
                <a:cs typeface="+mn-cs"/>
              </a:rPr>
              <a:t> is funding the mini-grids with productive uses in rural remote areas; the AFD is preparing a rural electrification program for some 60 localities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mn-lt"/>
                <a:ea typeface="+mn-ea"/>
                <a:cs typeface="+mn-cs"/>
              </a:rPr>
              <a:t>A high-level collaboration with the Initiative stakeholders is ongoing (outside of the present Funding Proposal), including with AfDB’s team working on their initiative Desert to Power and their new SEFA initiative on developing RE aligned with SRMI’s principles, and AFD’s work program on RE deployment. Discussions are also on-going with the Energy Transition Coalition and in particular the Climate Investment Platform (CIP) to enhance cooperation and maximize synergies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553EFA34-90DF-4111-9DCF-F1EC0CE83CF5}" type="slidenum">
              <a:rPr lang="en-US" smtClean="0"/>
              <a:t>8</a:t>
            </a:fld>
            <a:endParaRPr lang="en-US"/>
          </a:p>
        </p:txBody>
      </p:sp>
    </p:spTree>
    <p:extLst>
      <p:ext uri="{BB962C8B-B14F-4D97-AF65-F5344CB8AC3E}">
        <p14:creationId xmlns:p14="http://schemas.microsoft.com/office/powerpoint/2010/main" val="25006516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WB guarantees- 80% termination risk, payment to the IPP for PPA payments, in turn payment to lender, charge XX %age</a:t>
            </a:r>
          </a:p>
          <a:p>
            <a:r>
              <a:rPr lang="en-US" dirty="0"/>
              <a:t>Escrow: 6 months payments in an funded facility, grant by WB, XXX USD per MW</a:t>
            </a:r>
          </a:p>
          <a:p>
            <a:r>
              <a:rPr lang="en-US" dirty="0"/>
              <a:t>Tariff buy down: 200 K per MW</a:t>
            </a:r>
          </a:p>
        </p:txBody>
      </p:sp>
      <p:sp>
        <p:nvSpPr>
          <p:cNvPr id="4" name="Slide Number Placeholder 3"/>
          <p:cNvSpPr>
            <a:spLocks noGrp="1"/>
          </p:cNvSpPr>
          <p:nvPr>
            <p:ph type="sldNum" sz="quarter" idx="5"/>
          </p:nvPr>
        </p:nvSpPr>
        <p:spPr/>
        <p:txBody>
          <a:bodyPr/>
          <a:lstStyle/>
          <a:p>
            <a:fld id="{553EFA34-90DF-4111-9DCF-F1EC0CE83CF5}" type="slidenum">
              <a:rPr lang="en-US" smtClean="0"/>
              <a:t>10</a:t>
            </a:fld>
            <a:endParaRPr lang="en-US"/>
          </a:p>
        </p:txBody>
      </p:sp>
    </p:spTree>
    <p:extLst>
      <p:ext uri="{BB962C8B-B14F-4D97-AF65-F5344CB8AC3E}">
        <p14:creationId xmlns:p14="http://schemas.microsoft.com/office/powerpoint/2010/main" val="1981198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53EFA34-90DF-4111-9DCF-F1EC0CE83CF5}" type="slidenum">
              <a:rPr lang="en-US" smtClean="0"/>
              <a:t>15</a:t>
            </a:fld>
            <a:endParaRPr lang="en-US"/>
          </a:p>
        </p:txBody>
      </p:sp>
    </p:spTree>
    <p:extLst>
      <p:ext uri="{BB962C8B-B14F-4D97-AF65-F5344CB8AC3E}">
        <p14:creationId xmlns:p14="http://schemas.microsoft.com/office/powerpoint/2010/main" val="40962450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jpe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ight Blue 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803A8FC-13AE-4423-9529-3F8484C75F39}"/>
              </a:ext>
            </a:extLst>
          </p:cNvPr>
          <p:cNvSpPr>
            <a:spLocks noChangeArrowheads="1"/>
          </p:cNvSpPr>
          <p:nvPr/>
        </p:nvSpPr>
        <p:spPr bwMode="auto">
          <a:xfrm flipV="1">
            <a:off x="0" y="-80168"/>
            <a:ext cx="12192000" cy="4479925"/>
          </a:xfrm>
          <a:prstGeom prst="rect">
            <a:avLst/>
          </a:prstGeom>
          <a:solidFill>
            <a:srgbClr val="2A2161"/>
          </a:solidFill>
          <a:ln>
            <a:solidFill>
              <a:srgbClr val="2A2161"/>
            </a:solidFill>
          </a:ln>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200" b="0">
              <a:solidFill>
                <a:srgbClr val="002060"/>
              </a:solidFill>
              <a:latin typeface="Calibri" panose="020F0502020204030204" pitchFamily="34" charset="0"/>
              <a:cs typeface="Calibri" panose="020F0502020204030204" pitchFamily="34" charset="0"/>
            </a:endParaRPr>
          </a:p>
        </p:txBody>
      </p:sp>
      <p:sp>
        <p:nvSpPr>
          <p:cNvPr id="64" name="Rectangle 63">
            <a:extLst>
              <a:ext uri="{FF2B5EF4-FFF2-40B4-BE49-F238E27FC236}">
                <a16:creationId xmlns:a16="http://schemas.microsoft.com/office/drawing/2014/main" id="{90FBA298-69AD-4194-9C4B-864C276E9051}"/>
              </a:ext>
            </a:extLst>
          </p:cNvPr>
          <p:cNvSpPr>
            <a:spLocks noChangeArrowheads="1"/>
          </p:cNvSpPr>
          <p:nvPr/>
        </p:nvSpPr>
        <p:spPr bwMode="auto">
          <a:xfrm>
            <a:off x="0" y="4311651"/>
            <a:ext cx="12192000" cy="176213"/>
          </a:xfrm>
          <a:prstGeom prst="rect">
            <a:avLst/>
          </a:prstGeom>
          <a:solidFill>
            <a:srgbClr val="C12626"/>
          </a:solidFill>
          <a:ln>
            <a:noFill/>
          </a:ln>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sp>
        <p:nvSpPr>
          <p:cNvPr id="330" name="Title 329"/>
          <p:cNvSpPr>
            <a:spLocks noGrp="1"/>
          </p:cNvSpPr>
          <p:nvPr>
            <p:ph type="title"/>
          </p:nvPr>
        </p:nvSpPr>
        <p:spPr>
          <a:xfrm>
            <a:off x="2016831" y="1189790"/>
            <a:ext cx="9295741" cy="1822161"/>
          </a:xfrm>
          <a:prstGeom prst="rect">
            <a:avLst/>
          </a:prstGeom>
        </p:spPr>
        <p:txBody>
          <a:bodyPr anchor="b"/>
          <a:lstStyle>
            <a:lvl1pPr>
              <a:lnSpc>
                <a:spcPct val="100000"/>
              </a:lnSpc>
              <a:spcBef>
                <a:spcPts val="0"/>
              </a:spcBef>
              <a:defRPr sz="3600" b="1" baseline="0">
                <a:solidFill>
                  <a:schemeClr val="bg1"/>
                </a:solidFill>
              </a:defRPr>
            </a:lvl1pPr>
          </a:lstStyle>
          <a:p>
            <a:r>
              <a:rPr lang="en-US" dirty="0"/>
              <a:t>Click to edit Master title style</a:t>
            </a:r>
          </a:p>
        </p:txBody>
      </p:sp>
      <p:sp>
        <p:nvSpPr>
          <p:cNvPr id="332" name="Text Placeholder 331"/>
          <p:cNvSpPr>
            <a:spLocks noGrp="1"/>
          </p:cNvSpPr>
          <p:nvPr>
            <p:ph type="body" sz="quarter" idx="13"/>
          </p:nvPr>
        </p:nvSpPr>
        <p:spPr>
          <a:xfrm>
            <a:off x="2033564" y="3000005"/>
            <a:ext cx="9279009" cy="875885"/>
          </a:xfrm>
          <a:prstGeom prst="rect">
            <a:avLst/>
          </a:prstGeom>
        </p:spPr>
        <p:txBody>
          <a:bodyPr>
            <a:normAutofit/>
          </a:bodyPr>
          <a:lstStyle>
            <a:lvl1pPr>
              <a:lnSpc>
                <a:spcPct val="100000"/>
              </a:lnSpc>
              <a:spcBef>
                <a:spcPts val="0"/>
              </a:spcBef>
              <a:defRPr sz="2400" b="0" i="0" cap="all" baseline="0">
                <a:solidFill>
                  <a:srgbClr val="FFFFFF"/>
                </a:solidFill>
                <a:latin typeface="Calibri" panose="020F0502020204030204" pitchFamily="34" charset="0"/>
                <a:cs typeface="Calibri" panose="020F0502020204030204" pitchFamily="34" charset="0"/>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Edit Master text styles</a:t>
            </a:r>
          </a:p>
        </p:txBody>
      </p:sp>
      <p:sp>
        <p:nvSpPr>
          <p:cNvPr id="69" name="Text Placeholder 331"/>
          <p:cNvSpPr>
            <a:spLocks noGrp="1"/>
          </p:cNvSpPr>
          <p:nvPr>
            <p:ph type="body" sz="quarter" idx="14"/>
          </p:nvPr>
        </p:nvSpPr>
        <p:spPr>
          <a:xfrm>
            <a:off x="7224889" y="4927601"/>
            <a:ext cx="4087683" cy="995705"/>
          </a:xfrm>
          <a:prstGeom prst="rect">
            <a:avLst/>
          </a:prstGeom>
        </p:spPr>
        <p:txBody>
          <a:bodyPr anchor="b"/>
          <a:lstStyle>
            <a:lvl1pPr algn="r">
              <a:lnSpc>
                <a:spcPct val="100000"/>
              </a:lnSpc>
              <a:defRPr sz="1500" b="1" i="0" baseline="0">
                <a:solidFill>
                  <a:srgbClr val="2A2161"/>
                </a:solidFill>
                <a:latin typeface="Calibri" panose="020F0502020204030204" pitchFamily="34" charset="0"/>
                <a:cs typeface="Calibri" panose="020F0502020204030204" pitchFamily="34" charset="0"/>
              </a:defRPr>
            </a:lvl1pPr>
            <a:lvl2pPr>
              <a:defRPr b="0" i="0">
                <a:latin typeface="Calibri" panose="020F0502020204030204" pitchFamily="34" charset="0"/>
                <a:cs typeface="Calibri" panose="020F0502020204030204" pitchFamily="34" charset="0"/>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endParaRPr lang="en-US" dirty="0"/>
          </a:p>
        </p:txBody>
      </p:sp>
      <p:pic>
        <p:nvPicPr>
          <p:cNvPr id="3" name="Picture 2">
            <a:extLst>
              <a:ext uri="{FF2B5EF4-FFF2-40B4-BE49-F238E27FC236}">
                <a16:creationId xmlns:a16="http://schemas.microsoft.com/office/drawing/2014/main" id="{BE7C6617-B9E2-4B25-93C9-1FC386F0C23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36770" y="4470371"/>
            <a:ext cx="5724881" cy="1762824"/>
          </a:xfrm>
          <a:prstGeom prst="rect">
            <a:avLst/>
          </a:prstGeom>
        </p:spPr>
      </p:pic>
      <p:pic>
        <p:nvPicPr>
          <p:cNvPr id="12" name="Picture 11">
            <a:extLst>
              <a:ext uri="{FF2B5EF4-FFF2-40B4-BE49-F238E27FC236}">
                <a16:creationId xmlns:a16="http://schemas.microsoft.com/office/drawing/2014/main" id="{54D3AFE9-C652-4605-BD7E-883831DD0EA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00093" y="6303809"/>
            <a:ext cx="1395827" cy="273895"/>
          </a:xfrm>
          <a:prstGeom prst="rect">
            <a:avLst/>
          </a:prstGeom>
        </p:spPr>
      </p:pic>
      <p:pic>
        <p:nvPicPr>
          <p:cNvPr id="14" name="Picture 2" descr="Image result for ESMAP logo">
            <a:extLst>
              <a:ext uri="{FF2B5EF4-FFF2-40B4-BE49-F238E27FC236}">
                <a16:creationId xmlns:a16="http://schemas.microsoft.com/office/drawing/2014/main" id="{533680B5-7407-41BF-A1B7-D65EF073F280}"/>
              </a:ext>
            </a:extLst>
          </p:cNvPr>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1050558" y="6328313"/>
            <a:ext cx="1010401" cy="250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61355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Light Blue 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803A8FC-13AE-4423-9529-3F8484C75F39}"/>
              </a:ext>
            </a:extLst>
          </p:cNvPr>
          <p:cNvSpPr>
            <a:spLocks noChangeArrowheads="1"/>
          </p:cNvSpPr>
          <p:nvPr/>
        </p:nvSpPr>
        <p:spPr bwMode="auto">
          <a:xfrm flipV="1">
            <a:off x="0" y="-80168"/>
            <a:ext cx="12192000" cy="4479925"/>
          </a:xfrm>
          <a:prstGeom prst="rect">
            <a:avLst/>
          </a:prstGeom>
          <a:solidFill>
            <a:srgbClr val="2A2161"/>
          </a:solidFill>
          <a:ln>
            <a:solidFill>
              <a:srgbClr val="2A2161"/>
            </a:solidFill>
          </a:ln>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200" b="0">
              <a:solidFill>
                <a:srgbClr val="002060"/>
              </a:solidFill>
              <a:latin typeface="Calibri" panose="020F0502020204030204" pitchFamily="34" charset="0"/>
              <a:cs typeface="Calibri" panose="020F0502020204030204" pitchFamily="34" charset="0"/>
            </a:endParaRPr>
          </a:p>
        </p:txBody>
      </p:sp>
      <p:sp>
        <p:nvSpPr>
          <p:cNvPr id="64" name="Rectangle 63">
            <a:extLst>
              <a:ext uri="{FF2B5EF4-FFF2-40B4-BE49-F238E27FC236}">
                <a16:creationId xmlns:a16="http://schemas.microsoft.com/office/drawing/2014/main" id="{90FBA298-69AD-4194-9C4B-864C276E9051}"/>
              </a:ext>
            </a:extLst>
          </p:cNvPr>
          <p:cNvSpPr>
            <a:spLocks noChangeArrowheads="1"/>
          </p:cNvSpPr>
          <p:nvPr/>
        </p:nvSpPr>
        <p:spPr bwMode="auto">
          <a:xfrm>
            <a:off x="0" y="4311651"/>
            <a:ext cx="12192000" cy="176213"/>
          </a:xfrm>
          <a:prstGeom prst="rect">
            <a:avLst/>
          </a:prstGeom>
          <a:solidFill>
            <a:srgbClr val="C12626"/>
          </a:solidFill>
          <a:ln>
            <a:noFill/>
          </a:ln>
        </p:spPr>
        <p:txBody>
          <a:bodyPr/>
          <a:lstStyle>
            <a:lvl1pPr marL="115888" indent="-115888" eaLnBrk="0" hangingPunct="0">
              <a:defRPr sz="1600" b="1">
                <a:solidFill>
                  <a:schemeClr val="tx1"/>
                </a:solidFill>
                <a:latin typeface="Trebuchet MS" pitchFamily="34" charset="0"/>
                <a:ea typeface="MS PGothic" pitchFamily="34" charset="-128"/>
              </a:defRPr>
            </a:lvl1pPr>
            <a:lvl2pPr marL="742950" indent="-285750" eaLnBrk="0" hangingPunct="0">
              <a:defRPr sz="1600" b="1">
                <a:solidFill>
                  <a:schemeClr val="tx1"/>
                </a:solidFill>
                <a:latin typeface="Trebuchet MS" pitchFamily="34" charset="0"/>
                <a:ea typeface="MS PGothic" pitchFamily="34" charset="-128"/>
              </a:defRPr>
            </a:lvl2pPr>
            <a:lvl3pPr marL="1143000" indent="-228600" eaLnBrk="0" hangingPunct="0">
              <a:defRPr sz="1600" b="1">
                <a:solidFill>
                  <a:schemeClr val="tx1"/>
                </a:solidFill>
                <a:latin typeface="Trebuchet MS" pitchFamily="34" charset="0"/>
                <a:ea typeface="MS PGothic" pitchFamily="34" charset="-128"/>
              </a:defRPr>
            </a:lvl3pPr>
            <a:lvl4pPr marL="1600200" indent="-228600" eaLnBrk="0" hangingPunct="0">
              <a:defRPr sz="1600" b="1">
                <a:solidFill>
                  <a:schemeClr val="tx1"/>
                </a:solidFill>
                <a:latin typeface="Trebuchet MS" pitchFamily="34" charset="0"/>
                <a:ea typeface="MS PGothic" pitchFamily="34" charset="-128"/>
              </a:defRPr>
            </a:lvl4pPr>
            <a:lvl5pPr marL="2057400" indent="-228600" eaLnBrk="0" hangingPunct="0">
              <a:defRPr sz="1600" b="1">
                <a:solidFill>
                  <a:schemeClr val="tx1"/>
                </a:solidFill>
                <a:latin typeface="Trebuchet MS" pitchFamily="34" charset="0"/>
                <a:ea typeface="MS PGothic" pitchFamily="34" charset="-128"/>
              </a:defRPr>
            </a:lvl5pPr>
            <a:lvl6pPr marL="2514600" indent="-228600" eaLnBrk="0" fontAlgn="base" hangingPunct="0">
              <a:spcBef>
                <a:spcPct val="0"/>
              </a:spcBef>
              <a:spcAft>
                <a:spcPct val="0"/>
              </a:spcAft>
              <a:defRPr sz="1600" b="1">
                <a:solidFill>
                  <a:schemeClr val="tx1"/>
                </a:solidFill>
                <a:latin typeface="Trebuchet MS" pitchFamily="34" charset="0"/>
                <a:ea typeface="MS PGothic" pitchFamily="34" charset="-128"/>
              </a:defRPr>
            </a:lvl6pPr>
            <a:lvl7pPr marL="2971800" indent="-228600" eaLnBrk="0" fontAlgn="base" hangingPunct="0">
              <a:spcBef>
                <a:spcPct val="0"/>
              </a:spcBef>
              <a:spcAft>
                <a:spcPct val="0"/>
              </a:spcAft>
              <a:defRPr sz="1600" b="1">
                <a:solidFill>
                  <a:schemeClr val="tx1"/>
                </a:solidFill>
                <a:latin typeface="Trebuchet MS" pitchFamily="34" charset="0"/>
                <a:ea typeface="MS PGothic" pitchFamily="34" charset="-128"/>
              </a:defRPr>
            </a:lvl7pPr>
            <a:lvl8pPr marL="3429000" indent="-228600" eaLnBrk="0" fontAlgn="base" hangingPunct="0">
              <a:spcBef>
                <a:spcPct val="0"/>
              </a:spcBef>
              <a:spcAft>
                <a:spcPct val="0"/>
              </a:spcAft>
              <a:defRPr sz="1600" b="1">
                <a:solidFill>
                  <a:schemeClr val="tx1"/>
                </a:solidFill>
                <a:latin typeface="Trebuchet MS" pitchFamily="34" charset="0"/>
                <a:ea typeface="MS PGothic" pitchFamily="34" charset="-128"/>
              </a:defRPr>
            </a:lvl8pPr>
            <a:lvl9pPr marL="3886200" indent="-228600" eaLnBrk="0" fontAlgn="base" hangingPunct="0">
              <a:spcBef>
                <a:spcPct val="0"/>
              </a:spcBef>
              <a:spcAft>
                <a:spcPct val="0"/>
              </a:spcAft>
              <a:defRPr sz="1600" b="1">
                <a:solidFill>
                  <a:schemeClr val="tx1"/>
                </a:solidFill>
                <a:latin typeface="Trebuchet MS" pitchFamily="34" charset="0"/>
                <a:ea typeface="MS PGothic" pitchFamily="34" charset="-128"/>
              </a:defRPr>
            </a:lvl9pPr>
          </a:lstStyle>
          <a:p>
            <a:pPr eaLnBrk="1" hangingPunct="1">
              <a:spcBef>
                <a:spcPct val="50000"/>
              </a:spcBef>
              <a:buFontTx/>
              <a:buChar char="•"/>
              <a:defRPr/>
            </a:pPr>
            <a:endParaRPr lang="en-US" altLang="en-US" sz="1300" b="0">
              <a:solidFill>
                <a:schemeClr val="bg1"/>
              </a:solidFill>
              <a:cs typeface="+mn-cs"/>
            </a:endParaRPr>
          </a:p>
        </p:txBody>
      </p:sp>
      <p:sp>
        <p:nvSpPr>
          <p:cNvPr id="330" name="Title 329"/>
          <p:cNvSpPr>
            <a:spLocks noGrp="1"/>
          </p:cNvSpPr>
          <p:nvPr>
            <p:ph type="title"/>
          </p:nvPr>
        </p:nvSpPr>
        <p:spPr>
          <a:xfrm>
            <a:off x="2016831" y="1189790"/>
            <a:ext cx="9295741" cy="1822161"/>
          </a:xfrm>
          <a:prstGeom prst="rect">
            <a:avLst/>
          </a:prstGeom>
        </p:spPr>
        <p:txBody>
          <a:bodyPr anchor="b"/>
          <a:lstStyle>
            <a:lvl1pPr>
              <a:lnSpc>
                <a:spcPct val="100000"/>
              </a:lnSpc>
              <a:spcBef>
                <a:spcPts val="0"/>
              </a:spcBef>
              <a:defRPr sz="3600" b="1" baseline="0">
                <a:solidFill>
                  <a:schemeClr val="bg1"/>
                </a:solidFill>
              </a:defRPr>
            </a:lvl1pPr>
          </a:lstStyle>
          <a:p>
            <a:r>
              <a:rPr lang="en-US" dirty="0"/>
              <a:t>Click to edit Master title style</a:t>
            </a:r>
          </a:p>
        </p:txBody>
      </p:sp>
      <p:sp>
        <p:nvSpPr>
          <p:cNvPr id="332" name="Text Placeholder 331"/>
          <p:cNvSpPr>
            <a:spLocks noGrp="1"/>
          </p:cNvSpPr>
          <p:nvPr>
            <p:ph type="body" sz="quarter" idx="13"/>
          </p:nvPr>
        </p:nvSpPr>
        <p:spPr>
          <a:xfrm>
            <a:off x="2033564" y="3000005"/>
            <a:ext cx="9279009" cy="875885"/>
          </a:xfrm>
          <a:prstGeom prst="rect">
            <a:avLst/>
          </a:prstGeom>
        </p:spPr>
        <p:txBody>
          <a:bodyPr>
            <a:normAutofit/>
          </a:bodyPr>
          <a:lstStyle>
            <a:lvl1pPr>
              <a:lnSpc>
                <a:spcPct val="100000"/>
              </a:lnSpc>
              <a:spcBef>
                <a:spcPts val="0"/>
              </a:spcBef>
              <a:defRPr sz="2400" b="0" i="0" cap="all" baseline="0">
                <a:solidFill>
                  <a:srgbClr val="FFFFFF"/>
                </a:solidFill>
                <a:latin typeface="Calibri" panose="020F0502020204030204" pitchFamily="34" charset="0"/>
                <a:cs typeface="Calibri" panose="020F0502020204030204" pitchFamily="34" charset="0"/>
              </a:defRPr>
            </a:lvl1pPr>
            <a:lvl2pPr>
              <a:defRPr b="0" i="0">
                <a:latin typeface="Andes ExtraLight"/>
                <a:cs typeface="Andes ExtraLight"/>
              </a:defRPr>
            </a:lvl2pPr>
            <a:lvl3pPr>
              <a:defRPr b="0" i="0">
                <a:latin typeface="Andes ExtraLight"/>
                <a:cs typeface="Andes ExtraLight"/>
              </a:defRPr>
            </a:lvl3pPr>
            <a:lvl4pPr>
              <a:defRPr b="0" i="0">
                <a:latin typeface="Andes ExtraLight"/>
                <a:cs typeface="Andes ExtraLight"/>
              </a:defRPr>
            </a:lvl4pPr>
            <a:lvl5pPr>
              <a:defRPr b="0" i="0">
                <a:latin typeface="Andes ExtraLight"/>
                <a:cs typeface="Andes ExtraLight"/>
              </a:defRPr>
            </a:lvl5pPr>
          </a:lstStyle>
          <a:p>
            <a:pPr lvl="0"/>
            <a:r>
              <a:rPr lang="en-US"/>
              <a:t>Edit Master text styles</a:t>
            </a:r>
          </a:p>
        </p:txBody>
      </p:sp>
      <p:pic>
        <p:nvPicPr>
          <p:cNvPr id="3" name="Picture 2">
            <a:extLst>
              <a:ext uri="{FF2B5EF4-FFF2-40B4-BE49-F238E27FC236}">
                <a16:creationId xmlns:a16="http://schemas.microsoft.com/office/drawing/2014/main" id="{BE7C6617-B9E2-4B25-93C9-1FC386F0C23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296587" y="4281909"/>
            <a:ext cx="5724881" cy="1762824"/>
          </a:xfrm>
          <a:prstGeom prst="rect">
            <a:avLst/>
          </a:prstGeom>
        </p:spPr>
      </p:pic>
      <p:pic>
        <p:nvPicPr>
          <p:cNvPr id="10" name="Picture 2" descr="Résultats de recherche d'images pour « ISA logo international social alliance »">
            <a:extLst>
              <a:ext uri="{FF2B5EF4-FFF2-40B4-BE49-F238E27FC236}">
                <a16:creationId xmlns:a16="http://schemas.microsoft.com/office/drawing/2014/main" id="{12562FE4-1780-4ECB-A667-24B4D5993F8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268118" y="5789837"/>
            <a:ext cx="1237679" cy="44795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84A33C61-7359-4ACD-ADBE-9C54D2C39978}"/>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812258" y="5768848"/>
            <a:ext cx="1058941" cy="479520"/>
          </a:xfrm>
          <a:prstGeom prst="rect">
            <a:avLst/>
          </a:prstGeom>
        </p:spPr>
      </p:pic>
      <p:pic>
        <p:nvPicPr>
          <p:cNvPr id="13" name="Picture 12">
            <a:extLst>
              <a:ext uri="{FF2B5EF4-FFF2-40B4-BE49-F238E27FC236}">
                <a16:creationId xmlns:a16="http://schemas.microsoft.com/office/drawing/2014/main" id="{FDF1B97F-5F06-4A74-93C0-F55A893FE3D3}"/>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05418" y="5800149"/>
            <a:ext cx="1908020" cy="374400"/>
          </a:xfrm>
          <a:prstGeom prst="rect">
            <a:avLst/>
          </a:prstGeom>
        </p:spPr>
      </p:pic>
      <p:pic>
        <p:nvPicPr>
          <p:cNvPr id="15" name="Picture 14">
            <a:extLst>
              <a:ext uri="{FF2B5EF4-FFF2-40B4-BE49-F238E27FC236}">
                <a16:creationId xmlns:a16="http://schemas.microsoft.com/office/drawing/2014/main" id="{AB062CFC-381E-4FE7-8EFC-0E1E5CDE552D}"/>
              </a:ext>
            </a:extLst>
          </p:cNvPr>
          <p:cNvPicPr>
            <a:picLocks noChangeAspect="1"/>
          </p:cNvPicPr>
          <p:nvPr userDrawn="1"/>
        </p:nvPicPr>
        <p:blipFill>
          <a:blip r:embed="rId6"/>
          <a:stretch>
            <a:fillRect/>
          </a:stretch>
        </p:blipFill>
        <p:spPr>
          <a:xfrm>
            <a:off x="2894698" y="5802043"/>
            <a:ext cx="1591074" cy="420919"/>
          </a:xfrm>
          <a:prstGeom prst="rect">
            <a:avLst/>
          </a:prstGeom>
        </p:spPr>
      </p:pic>
      <p:pic>
        <p:nvPicPr>
          <p:cNvPr id="16" name="Picture 2" descr="Image result for ESMAP logo">
            <a:extLst>
              <a:ext uri="{FF2B5EF4-FFF2-40B4-BE49-F238E27FC236}">
                <a16:creationId xmlns:a16="http://schemas.microsoft.com/office/drawing/2014/main" id="{E77D7440-47DC-4FF1-817C-E95A10E54B4E}"/>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5149578" y="5822286"/>
            <a:ext cx="1507569" cy="37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641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23B8F8AA-B901-4D01-A0C2-1E6F79F1FC04}"/>
              </a:ext>
            </a:extLst>
          </p:cNvPr>
          <p:cNvSpPr>
            <a:spLocks noGrp="1"/>
          </p:cNvSpPr>
          <p:nvPr>
            <p:ph idx="1"/>
          </p:nvPr>
        </p:nvSpPr>
        <p:spPr>
          <a:xfrm>
            <a:off x="529771" y="1140542"/>
            <a:ext cx="11241316" cy="5052868"/>
          </a:xfrm>
          <a:prstGeom prst="rect">
            <a:avLst/>
          </a:prstGeom>
        </p:spPr>
        <p:txBody>
          <a:bodyPr/>
          <a:lstStyle>
            <a:lvl1pPr>
              <a:defRPr>
                <a:solidFill>
                  <a:srgbClr val="2A2161"/>
                </a:solidFill>
              </a:defRPr>
            </a:lvl1pPr>
            <a:lvl2pPr>
              <a:defRPr>
                <a:solidFill>
                  <a:srgbClr val="2A2161"/>
                </a:solidFill>
              </a:defRPr>
            </a:lvl2pPr>
            <a:lvl3pPr>
              <a:defRPr>
                <a:solidFill>
                  <a:srgbClr val="2A2161"/>
                </a:solidFill>
              </a:defRPr>
            </a:lvl3pPr>
            <a:lvl4pPr>
              <a:defRPr>
                <a:solidFill>
                  <a:srgbClr val="2A2161"/>
                </a:solidFill>
              </a:defRPr>
            </a:lvl4pPr>
            <a:lvl5pPr>
              <a:defRPr>
                <a:solidFill>
                  <a:srgbClr val="2A216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1">
            <a:extLst>
              <a:ext uri="{FF2B5EF4-FFF2-40B4-BE49-F238E27FC236}">
                <a16:creationId xmlns:a16="http://schemas.microsoft.com/office/drawing/2014/main" id="{77BD5072-8416-42CC-A961-0383BD4658CE}"/>
              </a:ext>
            </a:extLst>
          </p:cNvPr>
          <p:cNvSpPr>
            <a:spLocks noGrp="1"/>
          </p:cNvSpPr>
          <p:nvPr>
            <p:ph type="sldNum" sz="quarter" idx="4"/>
          </p:nvPr>
        </p:nvSpPr>
        <p:spPr>
          <a:xfrm>
            <a:off x="11331019" y="6364064"/>
            <a:ext cx="440068" cy="365125"/>
          </a:xfrm>
          <a:prstGeom prst="rect">
            <a:avLst/>
          </a:prstGeom>
        </p:spPr>
        <p:txBody>
          <a:bodyPr vert="horz" lIns="91440" tIns="45720" rIns="91440" bIns="45720" rtlCol="0" anchor="ctr"/>
          <a:lstStyle>
            <a:lvl1pPr algn="r">
              <a:defRPr sz="1050">
                <a:solidFill>
                  <a:schemeClr val="bg2">
                    <a:lumMod val="75000"/>
                  </a:schemeClr>
                </a:solidFill>
              </a:defRPr>
            </a:lvl1pPr>
          </a:lstStyle>
          <a:p>
            <a:fld id="{D30F7059-9A85-43E0-95B4-2BB69024FC19}" type="slidenum">
              <a:rPr lang="en-US" smtClean="0"/>
              <a:pPr/>
              <a:t>‹#›</a:t>
            </a:fld>
            <a:endParaRPr lang="en-US"/>
          </a:p>
        </p:txBody>
      </p:sp>
      <p:sp>
        <p:nvSpPr>
          <p:cNvPr id="14" name="Title 1">
            <a:extLst>
              <a:ext uri="{FF2B5EF4-FFF2-40B4-BE49-F238E27FC236}">
                <a16:creationId xmlns:a16="http://schemas.microsoft.com/office/drawing/2014/main" id="{86472DC0-D73F-4CBE-9531-2DFA6E01BE4B}"/>
              </a:ext>
            </a:extLst>
          </p:cNvPr>
          <p:cNvSpPr>
            <a:spLocks noGrp="1"/>
          </p:cNvSpPr>
          <p:nvPr>
            <p:ph type="title" hasCustomPrompt="1"/>
          </p:nvPr>
        </p:nvSpPr>
        <p:spPr>
          <a:xfrm>
            <a:off x="0" y="0"/>
            <a:ext cx="12192000" cy="717755"/>
          </a:xfrm>
          <a:prstGeom prst="rect">
            <a:avLst/>
          </a:prstGeom>
        </p:spPr>
        <p:txBody>
          <a:bodyPr anchor="ctr"/>
          <a:lstStyle>
            <a:lvl1pPr marL="747713" indent="0">
              <a:defRPr sz="2800" b="1" cap="none">
                <a:solidFill>
                  <a:schemeClr val="bg1"/>
                </a:solidFill>
                <a:latin typeface="Calibri" panose="020F0502020204030204" pitchFamily="34" charset="0"/>
                <a:cs typeface="Calibri" panose="020F0502020204030204" pitchFamily="34" charset="0"/>
              </a:defRPr>
            </a:lvl1pPr>
          </a:lstStyle>
          <a:p>
            <a:r>
              <a:rPr lang="en-US" dirty="0"/>
              <a:t>Click To Edit Master Title Style</a:t>
            </a:r>
          </a:p>
        </p:txBody>
      </p:sp>
      <p:pic>
        <p:nvPicPr>
          <p:cNvPr id="5" name="Picture 4">
            <a:extLst>
              <a:ext uri="{FF2B5EF4-FFF2-40B4-BE49-F238E27FC236}">
                <a16:creationId xmlns:a16="http://schemas.microsoft.com/office/drawing/2014/main" id="{69725987-0C47-4334-BE39-0DF1B2928EB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9771" y="6320158"/>
            <a:ext cx="1470934" cy="452935"/>
          </a:xfrm>
          <a:prstGeom prst="rect">
            <a:avLst/>
          </a:prstGeom>
        </p:spPr>
      </p:pic>
    </p:spTree>
    <p:extLst>
      <p:ext uri="{BB962C8B-B14F-4D97-AF65-F5344CB8AC3E}">
        <p14:creationId xmlns:p14="http://schemas.microsoft.com/office/powerpoint/2010/main" val="2359947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699" name="Slide Number"/>
          <p:cNvSpPr txBox="1">
            <a:spLocks noGrp="1"/>
          </p:cNvSpPr>
          <p:nvPr>
            <p:ph type="sldNum" sz="quarter" idx="2"/>
          </p:nvPr>
        </p:nvSpPr>
        <p:spPr>
          <a:xfrm>
            <a:off x="609600" y="6519671"/>
            <a:ext cx="250825" cy="241301"/>
          </a:xfrm>
          <a:prstGeom prst="rect">
            <a:avLst/>
          </a:prstGeom>
        </p:spPr>
        <p:txBody>
          <a:bodyPr anchor="t">
            <a:spAutoFit/>
          </a:bodyPr>
          <a:lstStyle>
            <a:lvl1pPr>
              <a:defRPr sz="1600" b="1">
                <a:solidFill>
                  <a:srgbClr val="000000"/>
                </a:solidFill>
                <a:latin typeface="Trebuchet MS"/>
                <a:ea typeface="Trebuchet MS"/>
                <a:cs typeface="Trebuchet MS"/>
                <a:sym typeface="Trebuchet MS"/>
              </a:defRPr>
            </a:lvl1pPr>
          </a:lstStyle>
          <a:p>
            <a:fld id="{86CB4B4D-7CA3-9044-876B-883B54F8677D}" type="slidenum">
              <a:t>‹#›</a:t>
            </a:fld>
            <a:endParaRPr/>
          </a:p>
        </p:txBody>
      </p:sp>
      <p:sp>
        <p:nvSpPr>
          <p:cNvPr id="700" name="Title Text"/>
          <p:cNvSpPr txBox="1">
            <a:spLocks noGrp="1"/>
          </p:cNvSpPr>
          <p:nvPr>
            <p:ph type="title"/>
          </p:nvPr>
        </p:nvSpPr>
        <p:spPr>
          <a:xfrm>
            <a:off x="609601" y="201600"/>
            <a:ext cx="10972801" cy="860401"/>
          </a:xfrm>
          <a:prstGeom prst="rect">
            <a:avLst/>
          </a:prstGeom>
        </p:spPr>
        <p:txBody>
          <a:bodyPr anchor="t"/>
          <a:lstStyle>
            <a:lvl1pPr defTabSz="685456">
              <a:lnSpc>
                <a:spcPct val="85000"/>
              </a:lnSpc>
              <a:defRPr b="1" cap="none">
                <a:solidFill>
                  <a:srgbClr val="646464"/>
                </a:solidFill>
              </a:defRPr>
            </a:lvl1pPr>
          </a:lstStyle>
          <a:p>
            <a:r>
              <a:t>Title Text</a:t>
            </a:r>
          </a:p>
        </p:txBody>
      </p:sp>
      <p:pic>
        <p:nvPicPr>
          <p:cNvPr id="5" name="Picture 4">
            <a:extLst>
              <a:ext uri="{FF2B5EF4-FFF2-40B4-BE49-F238E27FC236}">
                <a16:creationId xmlns:a16="http://schemas.microsoft.com/office/drawing/2014/main" id="{28E41879-DAB4-0F4E-8049-C36DD1521BC3}"/>
              </a:ext>
            </a:extLst>
          </p:cNvPr>
          <p:cNvPicPr>
            <a:picLocks noChangeAspect="1"/>
          </p:cNvPicPr>
          <p:nvPr userDrawn="1"/>
        </p:nvPicPr>
        <p:blipFill>
          <a:blip r:embed="rId2"/>
          <a:stretch>
            <a:fillRect/>
          </a:stretch>
        </p:blipFill>
        <p:spPr>
          <a:xfrm>
            <a:off x="8688137" y="6226188"/>
            <a:ext cx="3022600" cy="609600"/>
          </a:xfrm>
          <a:prstGeom prst="rect">
            <a:avLst/>
          </a:prstGeom>
        </p:spPr>
      </p:pic>
    </p:spTree>
    <p:extLst>
      <p:ext uri="{BB962C8B-B14F-4D97-AF65-F5344CB8AC3E}">
        <p14:creationId xmlns:p14="http://schemas.microsoft.com/office/powerpoint/2010/main" val="544899610"/>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Top Title">
    <p:spTree>
      <p:nvGrpSpPr>
        <p:cNvPr id="1" name=""/>
        <p:cNvGrpSpPr/>
        <p:nvPr/>
      </p:nvGrpSpPr>
      <p:grpSpPr>
        <a:xfrm>
          <a:off x="0" y="0"/>
          <a:ext cx="0" cy="0"/>
          <a:chOff x="0" y="0"/>
          <a:chExt cx="0" cy="0"/>
        </a:xfrm>
      </p:grpSpPr>
      <p:sp>
        <p:nvSpPr>
          <p:cNvPr id="421" name="Title Text"/>
          <p:cNvSpPr txBox="1">
            <a:spLocks noGrp="1"/>
          </p:cNvSpPr>
          <p:nvPr>
            <p:ph type="title"/>
          </p:nvPr>
        </p:nvSpPr>
        <p:spPr>
          <a:xfrm>
            <a:off x="475911" y="288637"/>
            <a:ext cx="11377424" cy="461820"/>
          </a:xfrm>
          <a:prstGeom prst="rect">
            <a:avLst/>
          </a:prstGeom>
        </p:spPr>
        <p:txBody>
          <a:bodyPr/>
          <a:lstStyle/>
          <a:p>
            <a:r>
              <a:t>Title Text</a:t>
            </a:r>
          </a:p>
        </p:txBody>
      </p:sp>
      <p:sp>
        <p:nvSpPr>
          <p:cNvPr id="422" name="Body Level One…"/>
          <p:cNvSpPr txBox="1">
            <a:spLocks noGrp="1"/>
          </p:cNvSpPr>
          <p:nvPr>
            <p:ph type="body" idx="1"/>
          </p:nvPr>
        </p:nvSpPr>
        <p:spPr>
          <a:xfrm>
            <a:off x="4910666" y="983838"/>
            <a:ext cx="6942668" cy="4904345"/>
          </a:xfrm>
          <a:prstGeom prst="rect">
            <a:avLst/>
          </a:prstGeom>
        </p:spPr>
        <p:txBody>
          <a:bodyPr anchor="ctr"/>
          <a:lstStyle>
            <a:lvl1pPr>
              <a:lnSpc>
                <a:spcPct val="150000"/>
              </a:lnSpc>
              <a:spcBef>
                <a:spcPts val="1800"/>
              </a:spcBef>
              <a:tabLst/>
              <a:defRPr>
                <a:solidFill>
                  <a:srgbClr val="808080"/>
                </a:solidFill>
              </a:defRPr>
            </a:lvl1pPr>
            <a:lvl2pPr marL="285750" indent="-285750">
              <a:lnSpc>
                <a:spcPct val="150000"/>
              </a:lnSpc>
              <a:spcBef>
                <a:spcPts val="1800"/>
              </a:spcBef>
              <a:tabLst/>
              <a:defRPr>
                <a:solidFill>
                  <a:srgbClr val="808080"/>
                </a:solidFill>
              </a:defRPr>
            </a:lvl2pPr>
            <a:lvl3pPr marL="557783" indent="-285750">
              <a:lnSpc>
                <a:spcPct val="150000"/>
              </a:lnSpc>
              <a:spcBef>
                <a:spcPts val="1800"/>
              </a:spcBef>
              <a:tabLst/>
              <a:defRPr>
                <a:solidFill>
                  <a:srgbClr val="808080"/>
                </a:solidFill>
              </a:defRPr>
            </a:lvl3pPr>
            <a:lvl4pPr marL="831850" indent="-285750">
              <a:lnSpc>
                <a:spcPct val="150000"/>
              </a:lnSpc>
              <a:spcBef>
                <a:spcPts val="1800"/>
              </a:spcBef>
              <a:tabLst/>
              <a:defRPr>
                <a:solidFill>
                  <a:srgbClr val="808080"/>
                </a:solidFill>
              </a:defRPr>
            </a:lvl4pPr>
            <a:lvl5pPr marL="1196975" indent="-285750">
              <a:lnSpc>
                <a:spcPct val="150000"/>
              </a:lnSpc>
              <a:spcBef>
                <a:spcPts val="1800"/>
              </a:spcBef>
              <a:tabLst/>
              <a:defRPr>
                <a:solidFill>
                  <a:srgbClr val="808080"/>
                </a:solidFill>
              </a:defRPr>
            </a:lvl5pPr>
          </a:lstStyle>
          <a:p>
            <a:r>
              <a:t>Body Level One</a:t>
            </a:r>
          </a:p>
          <a:p>
            <a:pPr lvl="1"/>
            <a:r>
              <a:t>Body Level Two</a:t>
            </a:r>
          </a:p>
          <a:p>
            <a:pPr lvl="2"/>
            <a:r>
              <a:t>Body Level Three</a:t>
            </a:r>
          </a:p>
          <a:p>
            <a:pPr lvl="3"/>
            <a:r>
              <a:t>Body Level Four</a:t>
            </a:r>
          </a:p>
          <a:p>
            <a:pPr lvl="4"/>
            <a:r>
              <a:t>Body Level Five</a:t>
            </a:r>
          </a:p>
        </p:txBody>
      </p:sp>
      <p:sp>
        <p:nvSpPr>
          <p:cNvPr id="423" name="Slide Number"/>
          <p:cNvSpPr txBox="1">
            <a:spLocks noGrp="1"/>
          </p:cNvSpPr>
          <p:nvPr>
            <p:ph type="sldNum" sz="quarter" idx="2"/>
          </p:nvPr>
        </p:nvSpPr>
        <p:spPr>
          <a:prstGeom prst="rect">
            <a:avLst/>
          </a:prstGeom>
        </p:spPr>
        <p:txBody>
          <a:bodyPr/>
          <a:lstStyle/>
          <a:p>
            <a:fld id="{86CB4B4D-7CA3-9044-876B-883B54F8677D}" type="slidenum">
              <a:t>‹#›</a:t>
            </a:fld>
            <a:endParaRPr/>
          </a:p>
        </p:txBody>
      </p:sp>
      <p:pic>
        <p:nvPicPr>
          <p:cNvPr id="6" name="Picture 5">
            <a:extLst>
              <a:ext uri="{FF2B5EF4-FFF2-40B4-BE49-F238E27FC236}">
                <a16:creationId xmlns:a16="http://schemas.microsoft.com/office/drawing/2014/main" id="{08BFC379-73A8-164A-AD7E-7AB3366C358A}"/>
              </a:ext>
            </a:extLst>
          </p:cNvPr>
          <p:cNvPicPr>
            <a:picLocks noChangeAspect="1"/>
          </p:cNvPicPr>
          <p:nvPr userDrawn="1"/>
        </p:nvPicPr>
        <p:blipFill>
          <a:blip r:embed="rId2"/>
          <a:stretch>
            <a:fillRect/>
          </a:stretch>
        </p:blipFill>
        <p:spPr>
          <a:xfrm>
            <a:off x="8688137" y="6160199"/>
            <a:ext cx="3022600" cy="609600"/>
          </a:xfrm>
          <a:prstGeom prst="rect">
            <a:avLst/>
          </a:prstGeom>
        </p:spPr>
      </p:pic>
    </p:spTree>
    <p:extLst>
      <p:ext uri="{BB962C8B-B14F-4D97-AF65-F5344CB8AC3E}">
        <p14:creationId xmlns:p14="http://schemas.microsoft.com/office/powerpoint/2010/main" val="3588211952"/>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65C40E-FA47-4675-9AF1-4176CC66EA9A}"/>
              </a:ext>
            </a:extLst>
          </p:cNvPr>
          <p:cNvSpPr>
            <a:spLocks noGrp="1"/>
          </p:cNvSpPr>
          <p:nvPr>
            <p:ph type="title"/>
          </p:nvPr>
        </p:nvSpPr>
        <p:spPr>
          <a:xfrm>
            <a:off x="0" y="0"/>
            <a:ext cx="12192000" cy="786581"/>
          </a:xfrm>
          <a:prstGeom prst="rect">
            <a:avLst/>
          </a:prstGeom>
        </p:spPr>
        <p:txBody>
          <a:bodyPr anchor="ctr"/>
          <a:lstStyle>
            <a:lvl1pPr marL="688975" indent="0">
              <a:defRPr sz="2800" b="1">
                <a:solidFill>
                  <a:srgbClr val="2A2161"/>
                </a:solidFill>
                <a:latin typeface="+mn-lt"/>
              </a:defRPr>
            </a:lvl1pPr>
          </a:lstStyle>
          <a:p>
            <a:r>
              <a:rPr lang="en-US" dirty="0"/>
              <a:t>Click to edit Master title style</a:t>
            </a:r>
          </a:p>
        </p:txBody>
      </p:sp>
      <p:sp>
        <p:nvSpPr>
          <p:cNvPr id="3" name="Content Placeholder 2">
            <a:extLst>
              <a:ext uri="{FF2B5EF4-FFF2-40B4-BE49-F238E27FC236}">
                <a16:creationId xmlns:a16="http://schemas.microsoft.com/office/drawing/2014/main" id="{BC312C9D-58D7-48AE-B2D3-1F1D9978D54A}"/>
              </a:ext>
            </a:extLst>
          </p:cNvPr>
          <p:cNvSpPr>
            <a:spLocks noGrp="1"/>
          </p:cNvSpPr>
          <p:nvPr>
            <p:ph sz="half" idx="1"/>
          </p:nvPr>
        </p:nvSpPr>
        <p:spPr>
          <a:xfrm>
            <a:off x="838200" y="1189703"/>
            <a:ext cx="5181600" cy="4987260"/>
          </a:xfrm>
          <a:prstGeom prst="rect">
            <a:avLst/>
          </a:prstGeom>
        </p:spPr>
        <p:txBody>
          <a:bodyPr/>
          <a:lstStyle>
            <a:lvl1pPr>
              <a:defRPr>
                <a:solidFill>
                  <a:srgbClr val="2A2161"/>
                </a:solidFill>
              </a:defRPr>
            </a:lvl1pPr>
            <a:lvl2pPr>
              <a:defRPr>
                <a:solidFill>
                  <a:srgbClr val="2A2161"/>
                </a:solidFill>
              </a:defRPr>
            </a:lvl2pPr>
            <a:lvl3pPr>
              <a:defRPr>
                <a:solidFill>
                  <a:srgbClr val="2A2161"/>
                </a:solidFill>
              </a:defRPr>
            </a:lvl3pPr>
            <a:lvl4pPr>
              <a:defRPr>
                <a:solidFill>
                  <a:srgbClr val="2A2161"/>
                </a:solidFill>
              </a:defRPr>
            </a:lvl4pPr>
            <a:lvl5pPr>
              <a:defRPr>
                <a:solidFill>
                  <a:srgbClr val="2A216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0F344E6-0A78-4A13-A45F-F0DE5ED21059}"/>
              </a:ext>
            </a:extLst>
          </p:cNvPr>
          <p:cNvSpPr>
            <a:spLocks noGrp="1"/>
          </p:cNvSpPr>
          <p:nvPr>
            <p:ph sz="half" idx="2"/>
          </p:nvPr>
        </p:nvSpPr>
        <p:spPr>
          <a:xfrm>
            <a:off x="6172200" y="1189703"/>
            <a:ext cx="5181600" cy="4987260"/>
          </a:xfrm>
          <a:prstGeom prst="rect">
            <a:avLst/>
          </a:prstGeom>
        </p:spPr>
        <p:txBody>
          <a:bodyPr/>
          <a:lstStyle>
            <a:lvl1pPr>
              <a:defRPr>
                <a:solidFill>
                  <a:srgbClr val="2A2161"/>
                </a:solidFill>
              </a:defRPr>
            </a:lvl1pPr>
            <a:lvl2pPr>
              <a:defRPr>
                <a:solidFill>
                  <a:srgbClr val="2A2161"/>
                </a:solidFill>
              </a:defRPr>
            </a:lvl2pPr>
            <a:lvl3pPr>
              <a:defRPr>
                <a:solidFill>
                  <a:srgbClr val="2A2161"/>
                </a:solidFill>
              </a:defRPr>
            </a:lvl3pPr>
            <a:lvl4pPr>
              <a:defRPr>
                <a:solidFill>
                  <a:srgbClr val="2A2161"/>
                </a:solidFill>
              </a:defRPr>
            </a:lvl4pPr>
            <a:lvl5pPr>
              <a:defRPr>
                <a:solidFill>
                  <a:srgbClr val="2A216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160A558-6CD8-46C1-ACF3-635C018C130E}"/>
              </a:ext>
            </a:extLst>
          </p:cNvPr>
          <p:cNvSpPr>
            <a:spLocks noGrp="1"/>
          </p:cNvSpPr>
          <p:nvPr>
            <p:ph type="dt" sz="half" idx="10"/>
          </p:nvPr>
        </p:nvSpPr>
        <p:spPr/>
        <p:txBody>
          <a:bodyPr/>
          <a:lstStyle/>
          <a:p>
            <a:fld id="{4AE2A52A-18DB-4AD3-8FCD-95ADB01DE282}" type="datetime1">
              <a:rPr lang="en-US" smtClean="0"/>
              <a:t>6/17/2020</a:t>
            </a:fld>
            <a:endParaRPr lang="en-US"/>
          </a:p>
        </p:txBody>
      </p:sp>
      <p:sp>
        <p:nvSpPr>
          <p:cNvPr id="6" name="Footer Placeholder 5">
            <a:extLst>
              <a:ext uri="{FF2B5EF4-FFF2-40B4-BE49-F238E27FC236}">
                <a16:creationId xmlns:a16="http://schemas.microsoft.com/office/drawing/2014/main" id="{D1DB63B6-3C5A-41A2-B260-BECB0511132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770A4D-4DD0-419C-99B5-A694335B5269}"/>
              </a:ext>
            </a:extLst>
          </p:cNvPr>
          <p:cNvSpPr>
            <a:spLocks noGrp="1"/>
          </p:cNvSpPr>
          <p:nvPr>
            <p:ph type="sldNum" sz="quarter" idx="12"/>
          </p:nvPr>
        </p:nvSpPr>
        <p:spPr/>
        <p:txBody>
          <a:bodyPr/>
          <a:lstStyle/>
          <a:p>
            <a:fld id="{BF3925D7-0DB4-4350-BE2E-817D41513F9E}" type="slidenum">
              <a:rPr lang="en-US" smtClean="0"/>
              <a:t>‹#›</a:t>
            </a:fld>
            <a:endParaRPr lang="en-US"/>
          </a:p>
        </p:txBody>
      </p:sp>
    </p:spTree>
    <p:extLst>
      <p:ext uri="{BB962C8B-B14F-4D97-AF65-F5344CB8AC3E}">
        <p14:creationId xmlns:p14="http://schemas.microsoft.com/office/powerpoint/2010/main" val="2798732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55A1EF8C-34FD-4ACA-9E9B-9CDFDE96BF46}" type="slidenum">
              <a:rPr lang="en-US" smtClean="0"/>
              <a:t>‹#›</a:t>
            </a:fld>
            <a:endParaRPr lang="en-US"/>
          </a:p>
        </p:txBody>
      </p:sp>
    </p:spTree>
    <p:extLst>
      <p:ext uri="{BB962C8B-B14F-4D97-AF65-F5344CB8AC3E}">
        <p14:creationId xmlns:p14="http://schemas.microsoft.com/office/powerpoint/2010/main" val="422426034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Slide Number Placeholder 1">
            <a:extLst>
              <a:ext uri="{FF2B5EF4-FFF2-40B4-BE49-F238E27FC236}">
                <a16:creationId xmlns:a16="http://schemas.microsoft.com/office/drawing/2014/main" id="{96FBFE1E-84D5-4677-B3F9-9DFB2BC51D6C}"/>
              </a:ext>
            </a:extLst>
          </p:cNvPr>
          <p:cNvSpPr>
            <a:spLocks noGrp="1"/>
          </p:cNvSpPr>
          <p:nvPr>
            <p:ph type="sldNum" sz="quarter" idx="4"/>
          </p:nvPr>
        </p:nvSpPr>
        <p:spPr>
          <a:xfrm>
            <a:off x="11331019" y="6364064"/>
            <a:ext cx="440068" cy="365125"/>
          </a:xfrm>
          <a:prstGeom prst="rect">
            <a:avLst/>
          </a:prstGeom>
        </p:spPr>
        <p:txBody>
          <a:bodyPr vert="horz" lIns="91440" tIns="45720" rIns="91440" bIns="45720" rtlCol="0" anchor="ctr"/>
          <a:lstStyle>
            <a:lvl1pPr algn="r">
              <a:defRPr sz="1050">
                <a:solidFill>
                  <a:schemeClr val="bg2">
                    <a:lumMod val="75000"/>
                  </a:schemeClr>
                </a:solidFill>
              </a:defRPr>
            </a:lvl1pPr>
          </a:lstStyle>
          <a:p>
            <a:fld id="{D30F7059-9A85-43E0-95B4-2BB69024FC19}" type="slidenum">
              <a:rPr lang="en-US" smtClean="0"/>
              <a:pPr/>
              <a:t>‹#›</a:t>
            </a:fld>
            <a:endParaRPr lang="en-US"/>
          </a:p>
        </p:txBody>
      </p:sp>
      <p:sp>
        <p:nvSpPr>
          <p:cNvPr id="6" name="Rectangle 2">
            <a:extLst>
              <a:ext uri="{FF2B5EF4-FFF2-40B4-BE49-F238E27FC236}">
                <a16:creationId xmlns:a16="http://schemas.microsoft.com/office/drawing/2014/main" id="{7AFD404F-81B5-4C2C-BAC2-F3BABF2ACD27}"/>
              </a:ext>
            </a:extLst>
          </p:cNvPr>
          <p:cNvSpPr txBox="1">
            <a:spLocks noChangeArrowheads="1"/>
          </p:cNvSpPr>
          <p:nvPr userDrawn="1"/>
        </p:nvSpPr>
        <p:spPr bwMode="auto">
          <a:xfrm>
            <a:off x="0" y="4208"/>
            <a:ext cx="12192000" cy="736956"/>
          </a:xfrm>
          <a:prstGeom prst="rect">
            <a:avLst/>
          </a:prstGeom>
          <a:solidFill>
            <a:srgbClr val="2A2161"/>
          </a:solidFill>
          <a:ln>
            <a:noFill/>
          </a:ln>
        </p:spPr>
        <p:txBody>
          <a:bodyPr vert="horz" wrap="square" lIns="0" tIns="0" rIns="0" bIns="0" numCol="1" anchor="ctr" anchorCtr="0" compatLnSpc="1">
            <a:prstTxWarp prst="textNoShape">
              <a:avLst/>
            </a:prstTxWarp>
          </a:bodyPr>
          <a:lstStyle>
            <a:lvl1pPr marL="796925" indent="0" algn="l" rtl="0" eaLnBrk="1" fontAlgn="base" hangingPunct="1">
              <a:spcBef>
                <a:spcPct val="0"/>
              </a:spcBef>
              <a:spcAft>
                <a:spcPct val="0"/>
              </a:spcAft>
              <a:defRPr sz="2800" b="1" cap="none">
                <a:solidFill>
                  <a:srgbClr val="002060"/>
                </a:solidFill>
                <a:latin typeface="Calibri" panose="020F0502020204030204" pitchFamily="34" charset="0"/>
                <a:ea typeface="MS PGothic" pitchFamily="34" charset="-128"/>
                <a:cs typeface="Calibri" panose="020F0502020204030204" pitchFamily="34" charset="0"/>
              </a:defRPr>
            </a:lvl1pPr>
            <a:lvl2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2pPr>
            <a:lvl3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3pPr>
            <a:lvl4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4pPr>
            <a:lvl5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a:lstStyle>
          <a:p>
            <a:endParaRPr lang="en-US" altLang="en-US" kern="0" dirty="0">
              <a:solidFill>
                <a:schemeClr val="bg1"/>
              </a:solidFill>
            </a:endParaRPr>
          </a:p>
        </p:txBody>
      </p:sp>
      <p:cxnSp>
        <p:nvCxnSpPr>
          <p:cNvPr id="8" name="Straight Connector 7">
            <a:extLst>
              <a:ext uri="{FF2B5EF4-FFF2-40B4-BE49-F238E27FC236}">
                <a16:creationId xmlns:a16="http://schemas.microsoft.com/office/drawing/2014/main" id="{8E4834FA-FB50-4666-B57C-0CBF219BCCF4}"/>
              </a:ext>
            </a:extLst>
          </p:cNvPr>
          <p:cNvCxnSpPr/>
          <p:nvPr userDrawn="1"/>
        </p:nvCxnSpPr>
        <p:spPr bwMode="auto">
          <a:xfrm>
            <a:off x="0" y="829652"/>
            <a:ext cx="12192000" cy="0"/>
          </a:xfrm>
          <a:prstGeom prst="line">
            <a:avLst/>
          </a:prstGeom>
          <a:ln w="57150">
            <a:solidFill>
              <a:srgbClr val="002060"/>
            </a:solidFill>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4" name="Picture 3">
            <a:extLst>
              <a:ext uri="{FF2B5EF4-FFF2-40B4-BE49-F238E27FC236}">
                <a16:creationId xmlns:a16="http://schemas.microsoft.com/office/drawing/2014/main" id="{7048D804-5C57-4E18-B6EF-730978DC92FD}"/>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33030" y="264835"/>
            <a:ext cx="999356" cy="999356"/>
          </a:xfrm>
          <a:prstGeom prst="rect">
            <a:avLst/>
          </a:prstGeom>
        </p:spPr>
      </p:pic>
    </p:spTree>
    <p:extLst>
      <p:ext uri="{BB962C8B-B14F-4D97-AF65-F5344CB8AC3E}">
        <p14:creationId xmlns:p14="http://schemas.microsoft.com/office/powerpoint/2010/main" val="2401173494"/>
      </p:ext>
    </p:extLst>
  </p:cSld>
  <p:clrMap bg1="lt1" tx1="dk1" bg2="lt2" tx2="dk2" accent1="accent1" accent2="accent2" accent3="accent3" accent4="accent4" accent5="accent5" accent6="accent6" hlink="hlink" folHlink="folHlink"/>
  <p:sldLayoutIdLst>
    <p:sldLayoutId id="2147483663" r:id="rId1"/>
    <p:sldLayoutId id="2147483685" r:id="rId2"/>
    <p:sldLayoutId id="2147483668" r:id="rId3"/>
    <p:sldLayoutId id="2147483686" r:id="rId4"/>
    <p:sldLayoutId id="2147483687" r:id="rId5"/>
  </p:sldLayoutIdLst>
  <p:hf hdr="0" ftr="0" dt="0"/>
  <p:txStyles>
    <p:titleStyle>
      <a:lvl1pPr algn="l" rtl="0" eaLnBrk="1" fontAlgn="base" hangingPunct="1">
        <a:spcBef>
          <a:spcPct val="0"/>
        </a:spcBef>
        <a:spcAft>
          <a:spcPct val="0"/>
        </a:spcAft>
        <a:defRPr sz="2600" cap="all">
          <a:solidFill>
            <a:schemeClr val="tx1"/>
          </a:solidFill>
          <a:latin typeface="+mj-lt"/>
          <a:ea typeface="MS PGothic" pitchFamily="34" charset="-128"/>
          <a:cs typeface="ＭＳ Ｐゴシック" charset="0"/>
        </a:defRPr>
      </a:lvl1pPr>
      <a:lvl2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2pPr>
      <a:lvl3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3pPr>
      <a:lvl4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4pPr>
      <a:lvl5pPr algn="l" rtl="0" eaLnBrk="1" fontAlgn="base" hangingPunct="1">
        <a:spcBef>
          <a:spcPct val="0"/>
        </a:spcBef>
        <a:spcAft>
          <a:spcPct val="0"/>
        </a:spcAft>
        <a:defRPr sz="2600">
          <a:solidFill>
            <a:schemeClr val="tx1"/>
          </a:solidFill>
          <a:latin typeface="Arial Bold" charset="0"/>
          <a:ea typeface="MS PGothic" pitchFamily="34" charset="-128"/>
          <a:cs typeface="ＭＳ Ｐゴシック" charset="0"/>
        </a:defRPr>
      </a:lvl5pPr>
      <a:lvl6pPr marL="457200" algn="ctr" rtl="0" eaLnBrk="1" fontAlgn="base" hangingPunct="1">
        <a:spcBef>
          <a:spcPct val="0"/>
        </a:spcBef>
        <a:spcAft>
          <a:spcPct val="0"/>
        </a:spcAft>
        <a:defRPr sz="2600" b="1">
          <a:solidFill>
            <a:srgbClr val="014C6D"/>
          </a:solidFill>
          <a:latin typeface="Trebuchet MS" pitchFamily="34" charset="0"/>
        </a:defRPr>
      </a:lvl6pPr>
      <a:lvl7pPr marL="914400" algn="ctr" rtl="0" eaLnBrk="1" fontAlgn="base" hangingPunct="1">
        <a:spcBef>
          <a:spcPct val="0"/>
        </a:spcBef>
        <a:spcAft>
          <a:spcPct val="0"/>
        </a:spcAft>
        <a:defRPr sz="2600" b="1">
          <a:solidFill>
            <a:srgbClr val="014C6D"/>
          </a:solidFill>
          <a:latin typeface="Trebuchet MS" pitchFamily="34" charset="0"/>
        </a:defRPr>
      </a:lvl7pPr>
      <a:lvl8pPr marL="1371600" algn="ctr" rtl="0" eaLnBrk="1" fontAlgn="base" hangingPunct="1">
        <a:spcBef>
          <a:spcPct val="0"/>
        </a:spcBef>
        <a:spcAft>
          <a:spcPct val="0"/>
        </a:spcAft>
        <a:defRPr sz="2600" b="1">
          <a:solidFill>
            <a:srgbClr val="014C6D"/>
          </a:solidFill>
          <a:latin typeface="Trebuchet MS" pitchFamily="34" charset="0"/>
        </a:defRPr>
      </a:lvl8pPr>
      <a:lvl9pPr marL="1828800" algn="ctr" rtl="0" eaLnBrk="1" fontAlgn="base" hangingPunct="1">
        <a:spcBef>
          <a:spcPct val="0"/>
        </a:spcBef>
        <a:spcAft>
          <a:spcPct val="0"/>
        </a:spcAft>
        <a:defRPr sz="2600" b="1">
          <a:solidFill>
            <a:srgbClr val="014C6D"/>
          </a:solidFill>
          <a:latin typeface="Trebuchet MS" pitchFamily="34" charset="0"/>
        </a:defRPr>
      </a:lvl9pPr>
    </p:titleStyle>
    <p:bodyStyle>
      <a:lvl1pPr marL="342900" indent="-342900" algn="l" rtl="0" eaLnBrk="1" fontAlgn="base" hangingPunct="1">
        <a:lnSpc>
          <a:spcPct val="115000"/>
        </a:lnSpc>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1pPr>
      <a:lvl2pPr marL="742950" indent="-285750" algn="l" rtl="0" eaLnBrk="1" fontAlgn="base" hangingPunct="1">
        <a:spcBef>
          <a:spcPct val="20000"/>
        </a:spcBef>
        <a:spcAft>
          <a:spcPct val="0"/>
        </a:spcAft>
        <a:buClr>
          <a:srgbClr val="00783C"/>
        </a:buClr>
        <a:buFont typeface="Wingdings" panose="05000000000000000000" pitchFamily="2" charset="2"/>
        <a:defRPr sz="2000">
          <a:solidFill>
            <a:srgbClr val="2A2161"/>
          </a:solidFill>
          <a:latin typeface="Calibri" panose="020F0502020204030204" pitchFamily="34" charset="0"/>
          <a:ea typeface="MS PGothic" pitchFamily="34" charset="-128"/>
          <a:cs typeface="Calibri" panose="020F0502020204030204" pitchFamily="34" charset="0"/>
        </a:defRPr>
      </a:lvl2pPr>
      <a:lvl3pPr marL="4763" indent="909638" algn="l" rtl="0" eaLnBrk="1" fontAlgn="base" hangingPunct="1">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3pPr>
      <a:lvl4pPr marL="1600200" indent="-228600" algn="l" rtl="0" eaLnBrk="1" fontAlgn="base" hangingPunct="1">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4pPr>
      <a:lvl5pPr marL="2057400" indent="-228600" algn="l" rtl="0" eaLnBrk="1" fontAlgn="base" hangingPunct="1">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B15A1C5-1C30-4BCF-86CD-5A8FA7A88B5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B2F221-F5A9-4952-A047-E45937A2114A}" type="datetime1">
              <a:rPr lang="en-US" smtClean="0"/>
              <a:t>6/17/2020</a:t>
            </a:fld>
            <a:endParaRPr lang="en-US"/>
          </a:p>
        </p:txBody>
      </p:sp>
      <p:sp>
        <p:nvSpPr>
          <p:cNvPr id="5" name="Footer Placeholder 4">
            <a:extLst>
              <a:ext uri="{FF2B5EF4-FFF2-40B4-BE49-F238E27FC236}">
                <a16:creationId xmlns:a16="http://schemas.microsoft.com/office/drawing/2014/main" id="{0760302C-D66B-4369-97F8-896F3253841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5FE4262-483E-483A-A0D7-A407CD1926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3925D7-0DB4-4350-BE2E-817D41513F9E}" type="slidenum">
              <a:rPr lang="en-US" smtClean="0"/>
              <a:t>‹#›</a:t>
            </a:fld>
            <a:endParaRPr lang="en-US"/>
          </a:p>
        </p:txBody>
      </p:sp>
      <p:cxnSp>
        <p:nvCxnSpPr>
          <p:cNvPr id="8" name="Straight Connector 7">
            <a:extLst>
              <a:ext uri="{FF2B5EF4-FFF2-40B4-BE49-F238E27FC236}">
                <a16:creationId xmlns:a16="http://schemas.microsoft.com/office/drawing/2014/main" id="{7AD3755E-0C65-4086-8F47-DF6237624447}"/>
              </a:ext>
            </a:extLst>
          </p:cNvPr>
          <p:cNvCxnSpPr/>
          <p:nvPr userDrawn="1"/>
        </p:nvCxnSpPr>
        <p:spPr bwMode="auto">
          <a:xfrm>
            <a:off x="0" y="809988"/>
            <a:ext cx="12192000" cy="0"/>
          </a:xfrm>
          <a:prstGeom prst="line">
            <a:avLst/>
          </a:prstGeom>
          <a:ln w="57150">
            <a:solidFill>
              <a:srgbClr val="2A2161"/>
            </a:solidFill>
            <a:headEnd type="none" w="med" len="med"/>
            <a:tailEnd type="none" w="med" len="med"/>
          </a:ln>
        </p:spPr>
        <p:style>
          <a:lnRef idx="1">
            <a:schemeClr val="dk1"/>
          </a:lnRef>
          <a:fillRef idx="0">
            <a:schemeClr val="dk1"/>
          </a:fillRef>
          <a:effectRef idx="0">
            <a:schemeClr val="dk1"/>
          </a:effectRef>
          <a:fontRef idx="minor">
            <a:schemeClr val="tx1"/>
          </a:fontRef>
        </p:style>
      </p:cxnSp>
      <p:pic>
        <p:nvPicPr>
          <p:cNvPr id="13" name="Picture 12">
            <a:extLst>
              <a:ext uri="{FF2B5EF4-FFF2-40B4-BE49-F238E27FC236}">
                <a16:creationId xmlns:a16="http://schemas.microsoft.com/office/drawing/2014/main" id="{4E9E72E3-23C0-4480-95A3-439F1C6A973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3030" y="264835"/>
            <a:ext cx="999356" cy="999356"/>
          </a:xfrm>
          <a:prstGeom prst="rect">
            <a:avLst/>
          </a:prstGeom>
        </p:spPr>
      </p:pic>
    </p:spTree>
    <p:extLst>
      <p:ext uri="{BB962C8B-B14F-4D97-AF65-F5344CB8AC3E}">
        <p14:creationId xmlns:p14="http://schemas.microsoft.com/office/powerpoint/2010/main" val="578727921"/>
      </p:ext>
    </p:extLst>
  </p:cSld>
  <p:clrMap bg1="lt1" tx1="dk1" bg2="lt2" tx2="dk2" accent1="accent1" accent2="accent2" accent3="accent3" accent4="accent4" accent5="accent5" accent6="accent6" hlink="hlink" folHlink="folHlink"/>
  <p:sldLayoutIdLst>
    <p:sldLayoutId id="2147483683" r:id="rId1"/>
    <p:sldLayoutId id="214748368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4.png"/><Relationship Id="rId5" Type="http://schemas.openxmlformats.org/officeDocument/2006/relationships/image" Target="../media/image18.jpe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m.facebook.com/story.php?story_fbid=120769705905564&amp;id=281296458633795&amp;_rdr" TargetMode="Externa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875B1-8B81-4475-BB91-F44047C66D76}"/>
              </a:ext>
            </a:extLst>
          </p:cNvPr>
          <p:cNvSpPr>
            <a:spLocks noGrp="1"/>
          </p:cNvSpPr>
          <p:nvPr>
            <p:ph type="title"/>
          </p:nvPr>
        </p:nvSpPr>
        <p:spPr>
          <a:xfrm>
            <a:off x="961518" y="2117035"/>
            <a:ext cx="10268963" cy="1232847"/>
          </a:xfrm>
        </p:spPr>
        <p:txBody>
          <a:bodyPr/>
          <a:lstStyle/>
          <a:p>
            <a:pPr algn="ctr"/>
            <a:r>
              <a:rPr lang="en-US" altLang="en-US" sz="3200" cap="none" dirty="0">
                <a:latin typeface="Calibri" panose="020F0502020204030204" pitchFamily="34" charset="0"/>
                <a:cs typeface="Calibri" panose="020F0502020204030204" pitchFamily="34" charset="0"/>
              </a:rPr>
              <a:t>Experience in Maldives</a:t>
            </a:r>
            <a:br>
              <a:rPr lang="en-US" altLang="en-US" sz="3200" cap="none" dirty="0">
                <a:latin typeface="Calibri" panose="020F0502020204030204" pitchFamily="34" charset="0"/>
                <a:cs typeface="Calibri" panose="020F0502020204030204" pitchFamily="34" charset="0"/>
              </a:rPr>
            </a:br>
            <a:r>
              <a:rPr lang="en-US" altLang="en-US" sz="3200" cap="none" dirty="0">
                <a:latin typeface="Calibri" panose="020F0502020204030204" pitchFamily="34" charset="0"/>
                <a:cs typeface="Calibri" panose="020F0502020204030204" pitchFamily="34" charset="0"/>
              </a:rPr>
              <a:t>@</a:t>
            </a:r>
            <a:r>
              <a:rPr lang="en-US" altLang="en-US" sz="3200" cap="none" dirty="0" err="1">
                <a:latin typeface="Calibri" panose="020F0502020204030204" pitchFamily="34" charset="0"/>
                <a:cs typeface="Calibri" panose="020F0502020204030204" pitchFamily="34" charset="0"/>
              </a:rPr>
              <a:t>AJ_WorldBank</a:t>
            </a:r>
            <a:endParaRPr lang="en-US" sz="3200" cap="non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304617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F9DD2C-649F-4557-98A6-ED3D3003ADFA}"/>
              </a:ext>
            </a:extLst>
          </p:cNvPr>
          <p:cNvSpPr>
            <a:spLocks noGrp="1"/>
          </p:cNvSpPr>
          <p:nvPr>
            <p:ph idx="1"/>
          </p:nvPr>
        </p:nvSpPr>
        <p:spPr/>
        <p:txBody>
          <a:bodyPr/>
          <a:lstStyle/>
          <a:p>
            <a:pPr marL="285750" lvl="6" indent="-285750">
              <a:spcBef>
                <a:spcPts val="600"/>
              </a:spcBef>
              <a:spcAft>
                <a:spcPts val="600"/>
              </a:spcAft>
              <a:buFont typeface="Wingdings" pitchFamily="2" charset="2"/>
              <a:buChar char="§"/>
            </a:pPr>
            <a:r>
              <a:rPr lang="en-US" sz="2000" dirty="0"/>
              <a:t>SRMI structure - 19 Countries</a:t>
            </a:r>
          </a:p>
          <a:p>
            <a:pPr marL="681750" lvl="8" indent="-285750">
              <a:spcBef>
                <a:spcPts val="600"/>
              </a:spcBef>
              <a:spcAft>
                <a:spcPts val="600"/>
              </a:spcAft>
              <a:buFont typeface="Arial" panose="020B0604020202020204" pitchFamily="34" charset="0"/>
              <a:buChar char="•"/>
            </a:pPr>
            <a:r>
              <a:rPr lang="en-US" sz="2000" dirty="0"/>
              <a:t>Contingent Grant facility</a:t>
            </a:r>
          </a:p>
          <a:p>
            <a:pPr marL="681750" lvl="8" indent="-285750">
              <a:spcBef>
                <a:spcPts val="600"/>
              </a:spcBef>
              <a:spcAft>
                <a:spcPts val="600"/>
              </a:spcAft>
              <a:buFont typeface="Arial" panose="020B0604020202020204" pitchFamily="34" charset="0"/>
              <a:buChar char="•"/>
            </a:pPr>
            <a:r>
              <a:rPr lang="en-US" sz="2000" dirty="0"/>
              <a:t>NBFCs</a:t>
            </a:r>
          </a:p>
          <a:p>
            <a:pPr marL="681750" lvl="8" indent="-285750">
              <a:spcBef>
                <a:spcPts val="600"/>
              </a:spcBef>
              <a:spcAft>
                <a:spcPts val="600"/>
              </a:spcAft>
              <a:buFont typeface="Arial" panose="020B0604020202020204" pitchFamily="34" charset="0"/>
              <a:buChar char="•"/>
            </a:pPr>
            <a:r>
              <a:rPr lang="en-US" sz="2000" dirty="0"/>
              <a:t>Working capital loans, debt</a:t>
            </a:r>
          </a:p>
          <a:p>
            <a:pPr marL="285750" lvl="6" indent="-285750">
              <a:spcBef>
                <a:spcPts val="600"/>
              </a:spcBef>
              <a:spcAft>
                <a:spcPts val="600"/>
              </a:spcAft>
              <a:buFont typeface="Wingdings" pitchFamily="2" charset="2"/>
              <a:buChar char="§"/>
            </a:pPr>
            <a:r>
              <a:rPr lang="en-US" sz="2000" dirty="0"/>
              <a:t>Financing - $333 million</a:t>
            </a:r>
          </a:p>
          <a:p>
            <a:pPr marL="681750" lvl="8" indent="-285750">
              <a:spcBef>
                <a:spcPts val="600"/>
              </a:spcBef>
              <a:spcAft>
                <a:spcPts val="600"/>
              </a:spcAft>
              <a:buFont typeface="Arial" panose="020B0604020202020204" pitchFamily="34" charset="0"/>
              <a:buChar char="•"/>
            </a:pPr>
            <a:r>
              <a:rPr lang="en-US" sz="2000" dirty="0"/>
              <a:t>World Bank - $140 million</a:t>
            </a:r>
          </a:p>
          <a:p>
            <a:pPr marL="681750" lvl="8" indent="-285750">
              <a:spcBef>
                <a:spcPts val="600"/>
              </a:spcBef>
              <a:spcAft>
                <a:spcPts val="600"/>
              </a:spcAft>
              <a:buFont typeface="Arial" panose="020B0604020202020204" pitchFamily="34" charset="0"/>
              <a:buChar char="•"/>
            </a:pPr>
            <a:r>
              <a:rPr lang="en-US" sz="2000" dirty="0"/>
              <a:t>CTF- $67 million</a:t>
            </a:r>
          </a:p>
          <a:p>
            <a:pPr marL="681750" lvl="8" indent="-285750">
              <a:spcBef>
                <a:spcPts val="600"/>
              </a:spcBef>
              <a:spcAft>
                <a:spcPts val="600"/>
              </a:spcAft>
              <a:buFont typeface="Arial" panose="020B0604020202020204" pitchFamily="34" charset="0"/>
              <a:buChar char="•"/>
            </a:pPr>
            <a:r>
              <a:rPr lang="en-US" sz="2000" dirty="0"/>
              <a:t>TA grant - $10 million</a:t>
            </a:r>
          </a:p>
          <a:p>
            <a:pPr marL="285750" lvl="6" indent="-285750">
              <a:spcBef>
                <a:spcPts val="600"/>
              </a:spcBef>
              <a:spcAft>
                <a:spcPts val="600"/>
              </a:spcAft>
              <a:buFont typeface="Wingdings" pitchFamily="2" charset="2"/>
              <a:buChar char="§"/>
            </a:pPr>
            <a:r>
              <a:rPr lang="en-US" sz="2000" dirty="0"/>
              <a:t>Targets</a:t>
            </a:r>
          </a:p>
          <a:p>
            <a:pPr marL="742950" lvl="7" indent="-285750">
              <a:spcBef>
                <a:spcPts val="600"/>
              </a:spcBef>
              <a:spcAft>
                <a:spcPts val="600"/>
              </a:spcAft>
              <a:buFont typeface="Wingdings" pitchFamily="2" charset="2"/>
              <a:buChar char="§"/>
            </a:pPr>
            <a:r>
              <a:rPr lang="en-US" sz="2000" dirty="0"/>
              <a:t>65,000 SMEs</a:t>
            </a:r>
          </a:p>
          <a:p>
            <a:pPr marL="742950" lvl="7" indent="-285750">
              <a:spcBef>
                <a:spcPts val="600"/>
              </a:spcBef>
              <a:spcAft>
                <a:spcPts val="600"/>
              </a:spcAft>
              <a:buFont typeface="Wingdings" pitchFamily="2" charset="2"/>
              <a:buChar char="§"/>
            </a:pPr>
            <a:r>
              <a:rPr lang="en-US" sz="2000" dirty="0"/>
              <a:t>1.75 million people</a:t>
            </a:r>
          </a:p>
          <a:p>
            <a:pPr marL="681750" lvl="8" indent="-285750">
              <a:spcBef>
                <a:spcPts val="600"/>
              </a:spcBef>
              <a:spcAft>
                <a:spcPts val="600"/>
              </a:spcAft>
              <a:buFont typeface="Arial" panose="020B0604020202020204" pitchFamily="34" charset="0"/>
              <a:buChar char="•"/>
            </a:pPr>
            <a:endParaRPr lang="en-US" sz="2000" dirty="0"/>
          </a:p>
          <a:p>
            <a:endParaRPr lang="en-US" dirty="0"/>
          </a:p>
        </p:txBody>
      </p:sp>
      <p:sp>
        <p:nvSpPr>
          <p:cNvPr id="3" name="Slide Number Placeholder 2">
            <a:extLst>
              <a:ext uri="{FF2B5EF4-FFF2-40B4-BE49-F238E27FC236}">
                <a16:creationId xmlns:a16="http://schemas.microsoft.com/office/drawing/2014/main" id="{38C856B2-4835-43BB-BC34-3F7B83E2DAE4}"/>
              </a:ext>
            </a:extLst>
          </p:cNvPr>
          <p:cNvSpPr>
            <a:spLocks noGrp="1"/>
          </p:cNvSpPr>
          <p:nvPr>
            <p:ph type="sldNum" sz="quarter" idx="4"/>
          </p:nvPr>
        </p:nvSpPr>
        <p:spPr/>
        <p:txBody>
          <a:bodyPr/>
          <a:lstStyle/>
          <a:p>
            <a:fld id="{D30F7059-9A85-43E0-95B4-2BB69024FC19}" type="slidenum">
              <a:rPr lang="en-US" smtClean="0"/>
              <a:pPr/>
              <a:t>10</a:t>
            </a:fld>
            <a:endParaRPr lang="en-US"/>
          </a:p>
        </p:txBody>
      </p:sp>
      <p:sp>
        <p:nvSpPr>
          <p:cNvPr id="4" name="Title 3">
            <a:extLst>
              <a:ext uri="{FF2B5EF4-FFF2-40B4-BE49-F238E27FC236}">
                <a16:creationId xmlns:a16="http://schemas.microsoft.com/office/drawing/2014/main" id="{A7BB52F0-A6A8-4526-BC9B-3A3307C437BB}"/>
              </a:ext>
            </a:extLst>
          </p:cNvPr>
          <p:cNvSpPr>
            <a:spLocks noGrp="1"/>
          </p:cNvSpPr>
          <p:nvPr>
            <p:ph type="title"/>
          </p:nvPr>
        </p:nvSpPr>
        <p:spPr/>
        <p:txBody>
          <a:bodyPr/>
          <a:lstStyle/>
          <a:p>
            <a:r>
              <a:rPr lang="en-US" dirty="0"/>
              <a:t>SRMI results: ROGEP (REGIONAL OFF-GRID ELECRITIFICATION PROJECT)</a:t>
            </a:r>
          </a:p>
        </p:txBody>
      </p:sp>
      <p:pic>
        <p:nvPicPr>
          <p:cNvPr id="6" name="Picture 5">
            <a:extLst>
              <a:ext uri="{FF2B5EF4-FFF2-40B4-BE49-F238E27FC236}">
                <a16:creationId xmlns:a16="http://schemas.microsoft.com/office/drawing/2014/main" id="{CC48804A-6468-4296-892C-531ADC49FD14}"/>
              </a:ext>
            </a:extLst>
          </p:cNvPr>
          <p:cNvPicPr/>
          <p:nvPr/>
        </p:nvPicPr>
        <p:blipFill>
          <a:blip r:embed="rId3"/>
          <a:stretch>
            <a:fillRect/>
          </a:stretch>
        </p:blipFill>
        <p:spPr>
          <a:xfrm>
            <a:off x="5116998" y="1100673"/>
            <a:ext cx="7075002" cy="4880472"/>
          </a:xfrm>
          <a:prstGeom prst="rect">
            <a:avLst/>
          </a:prstGeom>
        </p:spPr>
      </p:pic>
    </p:spTree>
    <p:extLst>
      <p:ext uri="{BB962C8B-B14F-4D97-AF65-F5344CB8AC3E}">
        <p14:creationId xmlns:p14="http://schemas.microsoft.com/office/powerpoint/2010/main" val="2610773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17AD5D-C1ED-403D-8EB5-D7983F84A625}"/>
              </a:ext>
            </a:extLst>
          </p:cNvPr>
          <p:cNvPicPr/>
          <p:nvPr/>
        </p:nvPicPr>
        <p:blipFill>
          <a:blip r:embed="rId2"/>
          <a:stretch>
            <a:fillRect/>
          </a:stretch>
        </p:blipFill>
        <p:spPr>
          <a:xfrm>
            <a:off x="609601" y="1007711"/>
            <a:ext cx="7075002" cy="4880472"/>
          </a:xfrm>
          <a:prstGeom prst="rect">
            <a:avLst/>
          </a:prstGeom>
        </p:spPr>
      </p:pic>
      <p:sp>
        <p:nvSpPr>
          <p:cNvPr id="4" name="Straight Connector 6">
            <a:extLst>
              <a:ext uri="{FF2B5EF4-FFF2-40B4-BE49-F238E27FC236}">
                <a16:creationId xmlns:a16="http://schemas.microsoft.com/office/drawing/2014/main" id="{E71BAB24-FFA5-4E7A-B961-F77BEA63655C}"/>
              </a:ext>
            </a:extLst>
          </p:cNvPr>
          <p:cNvSpPr/>
          <p:nvPr/>
        </p:nvSpPr>
        <p:spPr>
          <a:xfrm>
            <a:off x="794885" y="861548"/>
            <a:ext cx="10965565" cy="1"/>
          </a:xfrm>
          <a:prstGeom prst="line">
            <a:avLst/>
          </a:prstGeom>
          <a:ln w="19050">
            <a:solidFill>
              <a:srgbClr val="0551AE"/>
            </a:solidFill>
          </a:ln>
        </p:spPr>
        <p:txBody>
          <a:bodyPr lIns="45719" rIns="45719"/>
          <a:lstStyle/>
          <a:p>
            <a:endParaRPr>
              <a:solidFill>
                <a:srgbClr val="002060"/>
              </a:solidFill>
            </a:endParaRPr>
          </a:p>
        </p:txBody>
      </p:sp>
      <p:sp>
        <p:nvSpPr>
          <p:cNvPr id="5" name="CustomShape 5">
            <a:extLst>
              <a:ext uri="{FF2B5EF4-FFF2-40B4-BE49-F238E27FC236}">
                <a16:creationId xmlns:a16="http://schemas.microsoft.com/office/drawing/2014/main" id="{40797C39-5E53-4AE6-BB6E-493ED2513E85}"/>
              </a:ext>
            </a:extLst>
          </p:cNvPr>
          <p:cNvSpPr/>
          <p:nvPr/>
        </p:nvSpPr>
        <p:spPr>
          <a:xfrm>
            <a:off x="612708" y="400"/>
            <a:ext cx="11702880"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pPr>
            <a:r>
              <a:rPr lang="en-US" sz="2400" b="1" strike="noStrike" spc="-1" dirty="0">
                <a:solidFill>
                  <a:srgbClr val="1261A0"/>
                </a:solidFill>
                <a:latin typeface="Gotham Bold"/>
                <a:ea typeface="DejaVu Sans"/>
              </a:rPr>
              <a:t>ROGEP: PROJECT COUNTRIES</a:t>
            </a:r>
            <a:endParaRPr lang="en-US" sz="2400" b="0" strike="noStrike" spc="-1" dirty="0">
              <a:latin typeface="Arial"/>
            </a:endParaRPr>
          </a:p>
        </p:txBody>
      </p:sp>
      <p:sp>
        <p:nvSpPr>
          <p:cNvPr id="7" name="Text Placeholder 6">
            <a:extLst>
              <a:ext uri="{FF2B5EF4-FFF2-40B4-BE49-F238E27FC236}">
                <a16:creationId xmlns:a16="http://schemas.microsoft.com/office/drawing/2014/main" id="{A8DCF7FC-995F-4AE9-835B-143C1E2786FB}"/>
              </a:ext>
            </a:extLst>
          </p:cNvPr>
          <p:cNvSpPr>
            <a:spLocks noGrp="1"/>
          </p:cNvSpPr>
          <p:nvPr>
            <p:ph type="body" idx="1"/>
          </p:nvPr>
        </p:nvSpPr>
        <p:spPr>
          <a:xfrm>
            <a:off x="7995920" y="2614981"/>
            <a:ext cx="3969174" cy="3273202"/>
          </a:xfrm>
        </p:spPr>
        <p:txBody>
          <a:bodyPr numCol="2">
            <a:noAutofit/>
          </a:bodyPr>
          <a:lstStyle/>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Benin,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Burkina Faso,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Cabo Verde,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Cameroon,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Central African Republic,</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 Chad,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Cote d’Ivoire,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The Gambia,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Ghana,</a:t>
            </a:r>
          </a:p>
          <a:p>
            <a:pPr marL="180000" indent="-216000" fontAlgn="base">
              <a:lnSpc>
                <a:spcPct val="100000"/>
              </a:lnSpc>
              <a:spcBef>
                <a:spcPts val="1200"/>
              </a:spcBef>
              <a:buFont typeface="Arial" panose="020B0604020202020204" pitchFamily="34" charset="0"/>
              <a:buChar char="•"/>
            </a:pPr>
            <a:endParaRPr lang="en-US" sz="1800" b="1" dirty="0">
              <a:solidFill>
                <a:schemeClr val="tx1"/>
              </a:solidFill>
              <a:latin typeface="+mj-lt"/>
            </a:endParaRPr>
          </a:p>
          <a:p>
            <a:pPr marL="180000" indent="-216000" fontAlgn="base">
              <a:lnSpc>
                <a:spcPct val="100000"/>
              </a:lnSpc>
              <a:spcBef>
                <a:spcPts val="1200"/>
              </a:spcBef>
              <a:buFont typeface="Arial" panose="020B0604020202020204" pitchFamily="34" charset="0"/>
              <a:buChar char="•"/>
            </a:pPr>
            <a:endParaRPr lang="en-US" sz="1800" b="1" dirty="0">
              <a:solidFill>
                <a:schemeClr val="tx1"/>
              </a:solidFill>
              <a:latin typeface="+mj-lt"/>
            </a:endParaRPr>
          </a:p>
          <a:p>
            <a:pPr marL="180000" indent="-216000" fontAlgn="base">
              <a:lnSpc>
                <a:spcPct val="100000"/>
              </a:lnSpc>
              <a:spcBef>
                <a:spcPts val="1200"/>
              </a:spcBef>
              <a:buFont typeface="Arial" panose="020B0604020202020204" pitchFamily="34" charset="0"/>
              <a:buChar char="•"/>
            </a:pPr>
            <a:endParaRPr lang="en-US" sz="1800" b="1" dirty="0">
              <a:solidFill>
                <a:schemeClr val="tx1"/>
              </a:solidFill>
              <a:latin typeface="+mj-lt"/>
            </a:endParaRP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Guinea,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Guinea-Bissau,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Liberia,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Mali,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Mauritania,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Niger,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Nigeria,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Senegal,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Sierra Leone, </a:t>
            </a:r>
          </a:p>
          <a:p>
            <a:pPr marL="180000" indent="-216000" fontAlgn="base">
              <a:lnSpc>
                <a:spcPct val="100000"/>
              </a:lnSpc>
              <a:spcBef>
                <a:spcPts val="1200"/>
              </a:spcBef>
              <a:buFont typeface="Arial" panose="020B0604020202020204" pitchFamily="34" charset="0"/>
              <a:buChar char="•"/>
            </a:pPr>
            <a:r>
              <a:rPr lang="en-US" sz="1800" b="1" dirty="0">
                <a:solidFill>
                  <a:schemeClr val="tx1"/>
                </a:solidFill>
                <a:latin typeface="+mj-lt"/>
              </a:rPr>
              <a:t>Togo.</a:t>
            </a:r>
            <a:br>
              <a:rPr lang="en-US" sz="1800" dirty="0"/>
            </a:br>
            <a:endParaRPr lang="en-US" sz="1800" dirty="0"/>
          </a:p>
          <a:p>
            <a:pPr>
              <a:lnSpc>
                <a:spcPct val="100000"/>
              </a:lnSpc>
            </a:pPr>
            <a:br>
              <a:rPr lang="en-US" sz="1800" dirty="0"/>
            </a:br>
            <a:endParaRPr lang="en-US" sz="1800" dirty="0">
              <a:latin typeface="+mj-lt"/>
            </a:endParaRPr>
          </a:p>
        </p:txBody>
      </p:sp>
      <p:sp>
        <p:nvSpPr>
          <p:cNvPr id="8" name="Rectangle 7">
            <a:extLst>
              <a:ext uri="{FF2B5EF4-FFF2-40B4-BE49-F238E27FC236}">
                <a16:creationId xmlns:a16="http://schemas.microsoft.com/office/drawing/2014/main" id="{CA361B38-C349-4722-A201-B34FD542F347}"/>
              </a:ext>
            </a:extLst>
          </p:cNvPr>
          <p:cNvSpPr/>
          <p:nvPr/>
        </p:nvSpPr>
        <p:spPr>
          <a:xfrm>
            <a:off x="7762240" y="928120"/>
            <a:ext cx="4429760" cy="584775"/>
          </a:xfrm>
          <a:prstGeom prst="rect">
            <a:avLst/>
          </a:prstGeom>
        </p:spPr>
        <p:txBody>
          <a:bodyPr wrap="square">
            <a:spAutoFit/>
          </a:bodyPr>
          <a:lstStyle/>
          <a:p>
            <a:pPr fontAlgn="base"/>
            <a:r>
              <a:rPr lang="en-US" dirty="0">
                <a:solidFill>
                  <a:schemeClr val="tx1"/>
                </a:solidFill>
              </a:rPr>
              <a:t>Economic Community of West African States (ECOWAS) and the Sahel including:</a:t>
            </a:r>
          </a:p>
        </p:txBody>
      </p:sp>
    </p:spTree>
    <p:extLst>
      <p:ext uri="{BB962C8B-B14F-4D97-AF65-F5344CB8AC3E}">
        <p14:creationId xmlns:p14="http://schemas.microsoft.com/office/powerpoint/2010/main" val="3979348152"/>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6D130F12-6EED-4D26-9279-41C6049BD46A}"/>
              </a:ext>
            </a:extLst>
          </p:cNvPr>
          <p:cNvSpPr>
            <a:spLocks noChangeArrowheads="1"/>
          </p:cNvSpPr>
          <p:nvPr/>
        </p:nvSpPr>
        <p:spPr bwMode="auto">
          <a:xfrm>
            <a:off x="4129088" y="231616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5" name="Table 4">
            <a:extLst>
              <a:ext uri="{FF2B5EF4-FFF2-40B4-BE49-F238E27FC236}">
                <a16:creationId xmlns:a16="http://schemas.microsoft.com/office/drawing/2014/main" id="{3B0D027A-6844-488C-858A-D8BF42909F9D}"/>
              </a:ext>
            </a:extLst>
          </p:cNvPr>
          <p:cNvGraphicFramePr>
            <a:graphicFrameLocks noGrp="1"/>
          </p:cNvGraphicFramePr>
          <p:nvPr/>
        </p:nvGraphicFramePr>
        <p:xfrm>
          <a:off x="274320" y="1086764"/>
          <a:ext cx="11702879" cy="4696460"/>
        </p:xfrm>
        <a:graphic>
          <a:graphicData uri="http://schemas.openxmlformats.org/drawingml/2006/table">
            <a:tbl>
              <a:tblPr firstRow="1" firstCol="1" bandRow="1">
                <a:tableStyleId>{B301B821-A1FF-4177-AEE7-76D212191A09}</a:tableStyleId>
              </a:tblPr>
              <a:tblGrid>
                <a:gridCol w="3212554">
                  <a:extLst>
                    <a:ext uri="{9D8B030D-6E8A-4147-A177-3AD203B41FA5}">
                      <a16:colId xmlns:a16="http://schemas.microsoft.com/office/drawing/2014/main" val="2604009291"/>
                    </a:ext>
                  </a:extLst>
                </a:gridCol>
                <a:gridCol w="1281198">
                  <a:extLst>
                    <a:ext uri="{9D8B030D-6E8A-4147-A177-3AD203B41FA5}">
                      <a16:colId xmlns:a16="http://schemas.microsoft.com/office/drawing/2014/main" val="553057053"/>
                    </a:ext>
                  </a:extLst>
                </a:gridCol>
                <a:gridCol w="917873">
                  <a:extLst>
                    <a:ext uri="{9D8B030D-6E8A-4147-A177-3AD203B41FA5}">
                      <a16:colId xmlns:a16="http://schemas.microsoft.com/office/drawing/2014/main" val="3412840569"/>
                    </a:ext>
                  </a:extLst>
                </a:gridCol>
                <a:gridCol w="917873">
                  <a:extLst>
                    <a:ext uri="{9D8B030D-6E8A-4147-A177-3AD203B41FA5}">
                      <a16:colId xmlns:a16="http://schemas.microsoft.com/office/drawing/2014/main" val="292130635"/>
                    </a:ext>
                  </a:extLst>
                </a:gridCol>
                <a:gridCol w="1797501">
                  <a:extLst>
                    <a:ext uri="{9D8B030D-6E8A-4147-A177-3AD203B41FA5}">
                      <a16:colId xmlns:a16="http://schemas.microsoft.com/office/drawing/2014/main" val="2805190069"/>
                    </a:ext>
                  </a:extLst>
                </a:gridCol>
                <a:gridCol w="917873">
                  <a:extLst>
                    <a:ext uri="{9D8B030D-6E8A-4147-A177-3AD203B41FA5}">
                      <a16:colId xmlns:a16="http://schemas.microsoft.com/office/drawing/2014/main" val="3059826923"/>
                    </a:ext>
                  </a:extLst>
                </a:gridCol>
                <a:gridCol w="1395932">
                  <a:extLst>
                    <a:ext uri="{9D8B030D-6E8A-4147-A177-3AD203B41FA5}">
                      <a16:colId xmlns:a16="http://schemas.microsoft.com/office/drawing/2014/main" val="3538221428"/>
                    </a:ext>
                  </a:extLst>
                </a:gridCol>
                <a:gridCol w="1262075">
                  <a:extLst>
                    <a:ext uri="{9D8B030D-6E8A-4147-A177-3AD203B41FA5}">
                      <a16:colId xmlns:a16="http://schemas.microsoft.com/office/drawing/2014/main" val="2786110897"/>
                    </a:ext>
                  </a:extLst>
                </a:gridCol>
              </a:tblGrid>
              <a:tr h="482966">
                <a:tc>
                  <a:txBody>
                    <a:bodyPr/>
                    <a:lstStyle/>
                    <a:p>
                      <a:pPr algn="ctr" rtl="0" fontAlgn="ctr"/>
                      <a:r>
                        <a:rPr lang="en-US" sz="1600" u="none" strike="noStrike">
                          <a:effectLst/>
                          <a:latin typeface="+mj-lt"/>
                        </a:rPr>
                        <a:t>Project Components</a:t>
                      </a:r>
                      <a:endParaRPr lang="en-US" sz="1600" b="1" i="0" u="none" strike="noStrike">
                        <a:solidFill>
                          <a:srgbClr val="FFFFFF"/>
                        </a:solidFill>
                        <a:effectLst/>
                        <a:latin typeface="+mj-lt"/>
                      </a:endParaRPr>
                    </a:p>
                  </a:txBody>
                  <a:tcPr marL="6350" marR="6350" marT="6350" marB="0" anchor="ctr"/>
                </a:tc>
                <a:tc>
                  <a:txBody>
                    <a:bodyPr/>
                    <a:lstStyle/>
                    <a:p>
                      <a:pPr algn="ctr" rtl="0" fontAlgn="ctr"/>
                      <a:r>
                        <a:rPr lang="en-US" sz="1600" u="none" strike="noStrike" dirty="0">
                          <a:effectLst/>
                          <a:latin typeface="+mj-lt"/>
                        </a:rPr>
                        <a:t>IDA Regional Grant</a:t>
                      </a:r>
                      <a:endParaRPr lang="en-US" sz="1600" b="1" i="0" u="none" strike="noStrike" dirty="0">
                        <a:solidFill>
                          <a:srgbClr val="FFFFFF"/>
                        </a:solidFill>
                        <a:effectLst/>
                        <a:latin typeface="+mj-lt"/>
                      </a:endParaRPr>
                    </a:p>
                  </a:txBody>
                  <a:tcPr marL="6350" marR="6350" marT="6350" marB="0" anchor="ctr"/>
                </a:tc>
                <a:tc>
                  <a:txBody>
                    <a:bodyPr/>
                    <a:lstStyle/>
                    <a:p>
                      <a:pPr algn="ctr" rtl="0" fontAlgn="ctr"/>
                      <a:r>
                        <a:rPr lang="en-US" sz="1600" u="none" strike="noStrike">
                          <a:effectLst/>
                          <a:latin typeface="+mj-lt"/>
                        </a:rPr>
                        <a:t>IDA SUF</a:t>
                      </a:r>
                      <a:endParaRPr lang="en-US" sz="1600" b="1" i="0" u="none" strike="noStrike">
                        <a:solidFill>
                          <a:srgbClr val="FFFFFF"/>
                        </a:solidFill>
                        <a:effectLst/>
                        <a:latin typeface="+mj-lt"/>
                      </a:endParaRPr>
                    </a:p>
                  </a:txBody>
                  <a:tcPr marL="6350" marR="6350" marT="6350" marB="0" anchor="ctr"/>
                </a:tc>
                <a:tc>
                  <a:txBody>
                    <a:bodyPr/>
                    <a:lstStyle/>
                    <a:p>
                      <a:pPr algn="ctr" rtl="0" fontAlgn="ctr"/>
                      <a:r>
                        <a:rPr lang="en-US" sz="1600" u="none" strike="noStrike">
                          <a:effectLst/>
                          <a:latin typeface="+mj-lt"/>
                        </a:rPr>
                        <a:t>CTF Grant</a:t>
                      </a:r>
                      <a:endParaRPr lang="en-US" sz="1600" b="1" i="0" u="none" strike="noStrike">
                        <a:solidFill>
                          <a:srgbClr val="FFFFFF"/>
                        </a:solidFill>
                        <a:effectLst/>
                        <a:latin typeface="+mj-lt"/>
                      </a:endParaRPr>
                    </a:p>
                  </a:txBody>
                  <a:tcPr marL="6350" marR="6350" marT="6350" marB="0" anchor="ctr"/>
                </a:tc>
                <a:tc>
                  <a:txBody>
                    <a:bodyPr/>
                    <a:lstStyle/>
                    <a:p>
                      <a:pPr algn="ctr" rtl="0" fontAlgn="ctr"/>
                      <a:r>
                        <a:rPr lang="en-US" sz="1600" u="none" strike="noStrike">
                          <a:effectLst/>
                          <a:latin typeface="+mj-lt"/>
                        </a:rPr>
                        <a:t>CTF Contingent Recovery Grant</a:t>
                      </a:r>
                      <a:endParaRPr lang="en-US" sz="1600" b="1" i="0" u="none" strike="noStrike">
                        <a:solidFill>
                          <a:srgbClr val="FFFFFF"/>
                        </a:solidFill>
                        <a:effectLst/>
                        <a:latin typeface="+mj-lt"/>
                      </a:endParaRPr>
                    </a:p>
                  </a:txBody>
                  <a:tcPr marL="6350" marR="6350" marT="6350" marB="0" anchor="ctr"/>
                </a:tc>
                <a:tc>
                  <a:txBody>
                    <a:bodyPr/>
                    <a:lstStyle/>
                    <a:p>
                      <a:pPr algn="ctr" rtl="0" fontAlgn="ctr"/>
                      <a:r>
                        <a:rPr lang="en-US" sz="1600" u="none" strike="noStrike">
                          <a:effectLst/>
                          <a:latin typeface="+mj-lt"/>
                        </a:rPr>
                        <a:t>DGIS Grant</a:t>
                      </a:r>
                      <a:endParaRPr lang="en-US" sz="1600" b="1" i="0" u="none" strike="noStrike">
                        <a:solidFill>
                          <a:srgbClr val="FFFFFF"/>
                        </a:solidFill>
                        <a:effectLst/>
                        <a:latin typeface="+mj-lt"/>
                      </a:endParaRPr>
                    </a:p>
                  </a:txBody>
                  <a:tcPr marL="6350" marR="6350" marT="6350" marB="0" anchor="ctr"/>
                </a:tc>
                <a:tc>
                  <a:txBody>
                    <a:bodyPr/>
                    <a:lstStyle/>
                    <a:p>
                      <a:pPr algn="ctr" rtl="0" fontAlgn="ctr"/>
                      <a:r>
                        <a:rPr lang="en-US" sz="1600" u="none" strike="noStrike">
                          <a:effectLst/>
                          <a:latin typeface="+mj-lt"/>
                        </a:rPr>
                        <a:t>Private Sector Equity</a:t>
                      </a:r>
                      <a:endParaRPr lang="en-US" sz="1600" b="1" i="0" u="none" strike="noStrike">
                        <a:solidFill>
                          <a:srgbClr val="FFFFFF"/>
                        </a:solidFill>
                        <a:effectLst/>
                        <a:latin typeface="+mj-lt"/>
                      </a:endParaRPr>
                    </a:p>
                  </a:txBody>
                  <a:tcPr marL="6350" marR="6350" marT="6350" marB="0" anchor="ctr"/>
                </a:tc>
                <a:tc>
                  <a:txBody>
                    <a:bodyPr/>
                    <a:lstStyle/>
                    <a:p>
                      <a:pPr algn="ctr" rtl="0" fontAlgn="ctr"/>
                      <a:r>
                        <a:rPr lang="en-US" sz="1600" u="none" strike="noStrike">
                          <a:effectLst/>
                          <a:latin typeface="+mj-lt"/>
                        </a:rPr>
                        <a:t>Total</a:t>
                      </a:r>
                      <a:endParaRPr lang="en-US" sz="1600" b="1" i="0" u="none" strike="noStrike">
                        <a:solidFill>
                          <a:srgbClr val="FFFFFF"/>
                        </a:solidFill>
                        <a:effectLst/>
                        <a:latin typeface="+mj-lt"/>
                      </a:endParaRPr>
                    </a:p>
                  </a:txBody>
                  <a:tcPr marL="6350" marR="6350" marT="6350" marB="0" anchor="ctr"/>
                </a:tc>
                <a:extLst>
                  <a:ext uri="{0D108BD9-81ED-4DB2-BD59-A6C34878D82A}">
                    <a16:rowId xmlns:a16="http://schemas.microsoft.com/office/drawing/2014/main" val="2505357360"/>
                  </a:ext>
                </a:extLst>
              </a:tr>
              <a:tr h="482966">
                <a:tc>
                  <a:txBody>
                    <a:bodyPr/>
                    <a:lstStyle/>
                    <a:p>
                      <a:pPr algn="l" rtl="0" fontAlgn="ctr"/>
                      <a:r>
                        <a:rPr lang="en-US" sz="1600" u="none" strike="noStrike" dirty="0">
                          <a:effectLst/>
                          <a:latin typeface="+mj-lt"/>
                        </a:rPr>
                        <a:t> Component 1. Develop a Regional     Market</a:t>
                      </a:r>
                      <a:endParaRPr lang="en-US" sz="1600" b="1" i="0"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dirty="0">
                          <a:effectLst/>
                          <a:latin typeface="+mj-lt"/>
                        </a:rPr>
                        <a:t>10</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7.5</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40</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57.5</a:t>
                      </a:r>
                      <a:endParaRPr lang="en-US" sz="1600" b="1" i="0" u="none" strike="noStrike">
                        <a:solidFill>
                          <a:srgbClr val="021F43"/>
                        </a:solidFill>
                        <a:effectLst/>
                        <a:latin typeface="+mj-lt"/>
                      </a:endParaRPr>
                    </a:p>
                  </a:txBody>
                  <a:tcPr marL="6350" marR="6350" marT="6350" marB="0" anchor="ctr"/>
                </a:tc>
                <a:extLst>
                  <a:ext uri="{0D108BD9-81ED-4DB2-BD59-A6C34878D82A}">
                    <a16:rowId xmlns:a16="http://schemas.microsoft.com/office/drawing/2014/main" val="3546102803"/>
                  </a:ext>
                </a:extLst>
              </a:tr>
              <a:tr h="245972">
                <a:tc>
                  <a:txBody>
                    <a:bodyPr/>
                    <a:lstStyle/>
                    <a:p>
                      <a:pPr marL="285750" indent="-285750" algn="l" rtl="0" fontAlgn="ctr">
                        <a:buFont typeface="Arial" panose="020B0604020202020204" pitchFamily="34" charset="0"/>
                        <a:buChar char="•"/>
                      </a:pPr>
                      <a:r>
                        <a:rPr lang="en-US" sz="1600" b="0" i="1" u="none" strike="noStrike" dirty="0">
                          <a:effectLst/>
                          <a:latin typeface="+mj-lt"/>
                        </a:rPr>
                        <a:t> 1A: Enabling Environment</a:t>
                      </a:r>
                      <a:endParaRPr lang="en-US" sz="1600" b="0" i="1"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a:effectLst/>
                          <a:latin typeface="+mj-lt"/>
                        </a:rPr>
                        <a:t>7</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1.5</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4</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12.5</a:t>
                      </a:r>
                      <a:endParaRPr lang="en-US" sz="1600" b="1" i="0" u="none" strike="noStrike">
                        <a:solidFill>
                          <a:srgbClr val="021F43"/>
                        </a:solidFill>
                        <a:effectLst/>
                        <a:latin typeface="+mj-lt"/>
                      </a:endParaRPr>
                    </a:p>
                  </a:txBody>
                  <a:tcPr marL="6350" marR="6350" marT="6350" marB="0" anchor="ctr"/>
                </a:tc>
                <a:extLst>
                  <a:ext uri="{0D108BD9-81ED-4DB2-BD59-A6C34878D82A}">
                    <a16:rowId xmlns:a16="http://schemas.microsoft.com/office/drawing/2014/main" val="2545159701"/>
                  </a:ext>
                </a:extLst>
              </a:tr>
              <a:tr h="482966">
                <a:tc>
                  <a:txBody>
                    <a:bodyPr/>
                    <a:lstStyle/>
                    <a:p>
                      <a:pPr marL="285750" indent="-285750" algn="l" rtl="0" fontAlgn="ctr">
                        <a:buFont typeface="Arial" panose="020B0604020202020204" pitchFamily="34" charset="0"/>
                        <a:buChar char="•"/>
                      </a:pPr>
                      <a:r>
                        <a:rPr lang="en-US" sz="1600" b="0" i="1" u="none" strike="noStrike" dirty="0">
                          <a:effectLst/>
                          <a:latin typeface="+mj-lt"/>
                        </a:rPr>
                        <a:t> 1B: Entrepreneurship Technical Support</a:t>
                      </a:r>
                      <a:endParaRPr lang="en-US" sz="1600" b="0" i="1"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a:effectLst/>
                          <a:latin typeface="+mj-lt"/>
                        </a:rPr>
                        <a:t>3</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1</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3</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7</a:t>
                      </a:r>
                      <a:endParaRPr lang="en-US" sz="1600" b="1" i="0" u="none" strike="noStrike">
                        <a:solidFill>
                          <a:srgbClr val="021F43"/>
                        </a:solidFill>
                        <a:effectLst/>
                        <a:latin typeface="+mj-lt"/>
                      </a:endParaRPr>
                    </a:p>
                  </a:txBody>
                  <a:tcPr marL="6350" marR="6350" marT="6350" marB="0" anchor="ctr"/>
                </a:tc>
                <a:extLst>
                  <a:ext uri="{0D108BD9-81ED-4DB2-BD59-A6C34878D82A}">
                    <a16:rowId xmlns:a16="http://schemas.microsoft.com/office/drawing/2014/main" val="1625630411"/>
                  </a:ext>
                </a:extLst>
              </a:tr>
              <a:tr h="482966">
                <a:tc>
                  <a:txBody>
                    <a:bodyPr/>
                    <a:lstStyle/>
                    <a:p>
                      <a:pPr marL="285750" indent="-285750" algn="l" rtl="0" fontAlgn="ctr">
                        <a:buFont typeface="Arial" panose="020B0604020202020204" pitchFamily="34" charset="0"/>
                        <a:buChar char="•"/>
                      </a:pPr>
                      <a:r>
                        <a:rPr lang="en-US" sz="1600" b="0" i="1" u="none" strike="noStrike" dirty="0">
                          <a:effectLst/>
                          <a:latin typeface="+mj-lt"/>
                        </a:rPr>
                        <a:t> 1C: Entrepreneurship Financing  Support</a:t>
                      </a:r>
                      <a:endParaRPr lang="en-US" sz="1600" b="0" i="1"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2</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3</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5</a:t>
                      </a:r>
                      <a:endParaRPr lang="en-US" sz="1600" b="1" i="0" u="none" strike="noStrike">
                        <a:solidFill>
                          <a:srgbClr val="021F43"/>
                        </a:solidFill>
                        <a:effectLst/>
                        <a:latin typeface="+mj-lt"/>
                      </a:endParaRPr>
                    </a:p>
                  </a:txBody>
                  <a:tcPr marL="6350" marR="6350" marT="6350" marB="0" anchor="ctr"/>
                </a:tc>
                <a:extLst>
                  <a:ext uri="{0D108BD9-81ED-4DB2-BD59-A6C34878D82A}">
                    <a16:rowId xmlns:a16="http://schemas.microsoft.com/office/drawing/2014/main" val="1098410495"/>
                  </a:ext>
                </a:extLst>
              </a:tr>
              <a:tr h="482966">
                <a:tc>
                  <a:txBody>
                    <a:bodyPr/>
                    <a:lstStyle/>
                    <a:p>
                      <a:pPr marL="285750" indent="-285750" algn="l" rtl="0" fontAlgn="ctr">
                        <a:buFont typeface="Arial" panose="020B0604020202020204" pitchFamily="34" charset="0"/>
                        <a:buChar char="•"/>
                      </a:pPr>
                      <a:r>
                        <a:rPr lang="en-US" sz="1600" b="0" i="1" u="none" strike="noStrike" dirty="0">
                          <a:effectLst/>
                          <a:latin typeface="+mj-lt"/>
                        </a:rPr>
                        <a:t> 1D: Barrier Removal for Challenging Markets</a:t>
                      </a:r>
                      <a:endParaRPr lang="en-US" sz="1600" b="0" i="1"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3</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30</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33</a:t>
                      </a:r>
                      <a:endParaRPr lang="en-US" sz="1600" b="1" i="0" u="none" strike="noStrike">
                        <a:solidFill>
                          <a:srgbClr val="021F43"/>
                        </a:solidFill>
                        <a:effectLst/>
                        <a:latin typeface="+mj-lt"/>
                      </a:endParaRPr>
                    </a:p>
                  </a:txBody>
                  <a:tcPr marL="6350" marR="6350" marT="6350" marB="0" anchor="ctr"/>
                </a:tc>
                <a:extLst>
                  <a:ext uri="{0D108BD9-81ED-4DB2-BD59-A6C34878D82A}">
                    <a16:rowId xmlns:a16="http://schemas.microsoft.com/office/drawing/2014/main" val="1442720109"/>
                  </a:ext>
                </a:extLst>
              </a:tr>
              <a:tr h="719959">
                <a:tc>
                  <a:txBody>
                    <a:bodyPr/>
                    <a:lstStyle/>
                    <a:p>
                      <a:pPr algn="l" rtl="0" fontAlgn="ctr"/>
                      <a:r>
                        <a:rPr lang="en-US" sz="1600" u="none" strike="noStrike" dirty="0">
                          <a:effectLst/>
                          <a:latin typeface="+mj-lt"/>
                        </a:rPr>
                        <a:t> Component 2. Access to Finance for Stand-alone Solar System Businesses</a:t>
                      </a:r>
                      <a:endParaRPr lang="en-US" sz="1600" b="1" i="0"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dirty="0">
                          <a:effectLst/>
                          <a:latin typeface="+mj-lt"/>
                        </a:rPr>
                        <a:t>-</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140</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67.2</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69</a:t>
                      </a:r>
                      <a:endParaRPr lang="en-US" sz="1600" b="1" i="0" u="none" strike="noStrike" dirty="0">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276.2</a:t>
                      </a:r>
                      <a:endParaRPr lang="en-US" sz="1600" b="1" i="0" u="none" strike="noStrike" dirty="0">
                        <a:solidFill>
                          <a:srgbClr val="021F43"/>
                        </a:solidFill>
                        <a:effectLst/>
                        <a:latin typeface="+mj-lt"/>
                      </a:endParaRPr>
                    </a:p>
                  </a:txBody>
                  <a:tcPr marL="6350" marR="6350" marT="6350" marB="0" anchor="ctr"/>
                </a:tc>
                <a:extLst>
                  <a:ext uri="{0D108BD9-81ED-4DB2-BD59-A6C34878D82A}">
                    <a16:rowId xmlns:a16="http://schemas.microsoft.com/office/drawing/2014/main" val="707534970"/>
                  </a:ext>
                </a:extLst>
              </a:tr>
              <a:tr h="482966">
                <a:tc>
                  <a:txBody>
                    <a:bodyPr/>
                    <a:lstStyle/>
                    <a:p>
                      <a:pPr marL="285750" indent="-285750" algn="l" rtl="0" fontAlgn="ctr">
                        <a:buFont typeface="Arial" panose="020B0604020202020204" pitchFamily="34" charset="0"/>
                        <a:buChar char="•"/>
                      </a:pPr>
                      <a:r>
                        <a:rPr lang="en-US" sz="1600" b="0" i="1" u="none" strike="noStrike" dirty="0">
                          <a:effectLst/>
                          <a:latin typeface="+mj-lt"/>
                        </a:rPr>
                        <a:t> 2A: Line of Credit for Stand-alone Solar Businesses</a:t>
                      </a:r>
                      <a:endParaRPr lang="en-US" sz="1600" b="0" i="1"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140</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69</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209</a:t>
                      </a:r>
                      <a:endParaRPr lang="en-US" sz="1600" b="1" i="0" u="none" strike="noStrike" dirty="0">
                        <a:solidFill>
                          <a:srgbClr val="021F43"/>
                        </a:solidFill>
                        <a:effectLst/>
                        <a:latin typeface="+mj-lt"/>
                      </a:endParaRPr>
                    </a:p>
                  </a:txBody>
                  <a:tcPr marL="6350" marR="6350" marT="6350" marB="0" anchor="ctr"/>
                </a:tc>
                <a:extLst>
                  <a:ext uri="{0D108BD9-81ED-4DB2-BD59-A6C34878D82A}">
                    <a16:rowId xmlns:a16="http://schemas.microsoft.com/office/drawing/2014/main" val="2110906010"/>
                  </a:ext>
                </a:extLst>
              </a:tr>
              <a:tr h="482966">
                <a:tc>
                  <a:txBody>
                    <a:bodyPr/>
                    <a:lstStyle/>
                    <a:p>
                      <a:pPr marL="285750" indent="-285750" algn="l" rtl="0" fontAlgn="ctr">
                        <a:buFont typeface="Arial" panose="020B0604020202020204" pitchFamily="34" charset="0"/>
                        <a:buChar char="•"/>
                      </a:pPr>
                      <a:r>
                        <a:rPr lang="en-US" sz="1600" b="0" i="1" u="none" strike="noStrike" dirty="0">
                          <a:effectLst/>
                          <a:latin typeface="+mj-lt"/>
                        </a:rPr>
                        <a:t> 2B: Contingent Grant Facility for CFIs</a:t>
                      </a:r>
                      <a:endParaRPr lang="en-US" sz="1600" b="0" i="1" u="none" strike="noStrike" dirty="0">
                        <a:solidFill>
                          <a:srgbClr val="FFFFFF"/>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67.2</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67.2</a:t>
                      </a:r>
                      <a:endParaRPr lang="en-US" sz="1600" b="1" i="0" u="none" strike="noStrike" dirty="0">
                        <a:solidFill>
                          <a:srgbClr val="021F43"/>
                        </a:solidFill>
                        <a:effectLst/>
                        <a:latin typeface="+mj-lt"/>
                      </a:endParaRPr>
                    </a:p>
                  </a:txBody>
                  <a:tcPr marL="6350" marR="6350" marT="6350" marB="0" anchor="ctr"/>
                </a:tc>
                <a:extLst>
                  <a:ext uri="{0D108BD9-81ED-4DB2-BD59-A6C34878D82A}">
                    <a16:rowId xmlns:a16="http://schemas.microsoft.com/office/drawing/2014/main" val="3701467308"/>
                  </a:ext>
                </a:extLst>
              </a:tr>
              <a:tr h="245972">
                <a:tc>
                  <a:txBody>
                    <a:bodyPr/>
                    <a:lstStyle/>
                    <a:p>
                      <a:pPr algn="l" rtl="0" fontAlgn="ctr"/>
                      <a:r>
                        <a:rPr lang="en-US" sz="1600" u="none" strike="noStrike">
                          <a:effectLst/>
                          <a:latin typeface="+mj-lt"/>
                        </a:rPr>
                        <a:t>Total financing required</a:t>
                      </a:r>
                      <a:endParaRPr lang="en-US" sz="1600" b="1" i="0" u="none" strike="noStrike">
                        <a:solidFill>
                          <a:srgbClr val="FFFFFF"/>
                        </a:solidFill>
                        <a:effectLst/>
                        <a:latin typeface="+mj-lt"/>
                      </a:endParaRPr>
                    </a:p>
                  </a:txBody>
                  <a:tcPr marL="6350" marR="6350" marT="6350" marB="0" anchor="ctr"/>
                </a:tc>
                <a:tc>
                  <a:txBody>
                    <a:bodyPr/>
                    <a:lstStyle/>
                    <a:p>
                      <a:pPr algn="ctr" rtl="0" fontAlgn="ctr"/>
                      <a:r>
                        <a:rPr lang="en-US" sz="1600" b="1" u="none" strike="noStrike">
                          <a:effectLst/>
                          <a:latin typeface="+mj-lt"/>
                        </a:rPr>
                        <a:t>10</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140</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7.5</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67.2</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40</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a:effectLst/>
                          <a:latin typeface="+mj-lt"/>
                        </a:rPr>
                        <a:t>69</a:t>
                      </a:r>
                      <a:endParaRPr lang="en-US" sz="1600" b="1" i="0" u="none" strike="noStrike">
                        <a:solidFill>
                          <a:srgbClr val="021F43"/>
                        </a:solidFill>
                        <a:effectLst/>
                        <a:latin typeface="+mj-lt"/>
                      </a:endParaRPr>
                    </a:p>
                  </a:txBody>
                  <a:tcPr marL="6350" marR="6350" marT="6350" marB="0" anchor="ctr"/>
                </a:tc>
                <a:tc>
                  <a:txBody>
                    <a:bodyPr/>
                    <a:lstStyle/>
                    <a:p>
                      <a:pPr algn="ctr" rtl="0" fontAlgn="ctr"/>
                      <a:r>
                        <a:rPr lang="en-US" sz="1600" b="1" u="none" strike="noStrike" dirty="0">
                          <a:effectLst/>
                          <a:latin typeface="+mj-lt"/>
                        </a:rPr>
                        <a:t>333.7</a:t>
                      </a:r>
                      <a:endParaRPr lang="en-US" sz="1600" b="1" i="0" u="none" strike="noStrike" dirty="0">
                        <a:solidFill>
                          <a:srgbClr val="021F43"/>
                        </a:solidFill>
                        <a:effectLst/>
                        <a:latin typeface="+mj-lt"/>
                      </a:endParaRPr>
                    </a:p>
                  </a:txBody>
                  <a:tcPr marL="6350" marR="6350" marT="6350" marB="0" anchor="ctr"/>
                </a:tc>
                <a:extLst>
                  <a:ext uri="{0D108BD9-81ED-4DB2-BD59-A6C34878D82A}">
                    <a16:rowId xmlns:a16="http://schemas.microsoft.com/office/drawing/2014/main" val="3223680753"/>
                  </a:ext>
                </a:extLst>
              </a:tr>
            </a:tbl>
          </a:graphicData>
        </a:graphic>
      </p:graphicFrame>
      <p:sp>
        <p:nvSpPr>
          <p:cNvPr id="8" name="Straight Connector 6">
            <a:extLst>
              <a:ext uri="{FF2B5EF4-FFF2-40B4-BE49-F238E27FC236}">
                <a16:creationId xmlns:a16="http://schemas.microsoft.com/office/drawing/2014/main" id="{59093C65-3CBC-40F2-B020-F24AB5852769}"/>
              </a:ext>
            </a:extLst>
          </p:cNvPr>
          <p:cNvSpPr/>
          <p:nvPr/>
        </p:nvSpPr>
        <p:spPr>
          <a:xfrm>
            <a:off x="794885" y="861548"/>
            <a:ext cx="10965565" cy="1"/>
          </a:xfrm>
          <a:prstGeom prst="line">
            <a:avLst/>
          </a:prstGeom>
          <a:ln w="19050">
            <a:solidFill>
              <a:srgbClr val="0551AE"/>
            </a:solidFill>
          </a:ln>
        </p:spPr>
        <p:txBody>
          <a:bodyPr lIns="45719" rIns="45719"/>
          <a:lstStyle/>
          <a:p>
            <a:endParaRPr>
              <a:solidFill>
                <a:srgbClr val="002060"/>
              </a:solidFill>
            </a:endParaRPr>
          </a:p>
        </p:txBody>
      </p:sp>
      <p:sp>
        <p:nvSpPr>
          <p:cNvPr id="9" name="CustomShape 5">
            <a:extLst>
              <a:ext uri="{FF2B5EF4-FFF2-40B4-BE49-F238E27FC236}">
                <a16:creationId xmlns:a16="http://schemas.microsoft.com/office/drawing/2014/main" id="{5EB589DF-9D06-4A1B-A395-4AA4AA2B3B8F}"/>
              </a:ext>
            </a:extLst>
          </p:cNvPr>
          <p:cNvSpPr/>
          <p:nvPr/>
        </p:nvSpPr>
        <p:spPr>
          <a:xfrm>
            <a:off x="612708" y="400"/>
            <a:ext cx="11702880"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pPr>
            <a:r>
              <a:rPr lang="en-US" sz="2400" b="1" strike="noStrike" spc="-1" dirty="0">
                <a:solidFill>
                  <a:srgbClr val="1261A0"/>
                </a:solidFill>
                <a:latin typeface="Gotham Bold"/>
                <a:ea typeface="DejaVu Sans"/>
              </a:rPr>
              <a:t>ROGEP: COST FINANCING AND STRUCTURE</a:t>
            </a:r>
            <a:endParaRPr lang="en-US" sz="2400" b="0" strike="noStrike" spc="-1" dirty="0">
              <a:latin typeface="Arial"/>
            </a:endParaRPr>
          </a:p>
        </p:txBody>
      </p:sp>
    </p:spTree>
    <p:extLst>
      <p:ext uri="{BB962C8B-B14F-4D97-AF65-F5344CB8AC3E}">
        <p14:creationId xmlns:p14="http://schemas.microsoft.com/office/powerpoint/2010/main" val="451617975"/>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8D6887C-BE8C-4FD1-8104-C43C15914C82}"/>
              </a:ext>
            </a:extLst>
          </p:cNvPr>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bwMode="auto">
          <a:xfrm>
            <a:off x="1386840" y="953253"/>
            <a:ext cx="9418320" cy="4951493"/>
          </a:xfrm>
          <a:prstGeom prst="rect">
            <a:avLst/>
          </a:prstGeom>
          <a:noFill/>
        </p:spPr>
      </p:pic>
      <p:sp>
        <p:nvSpPr>
          <p:cNvPr id="6" name="Straight Connector 6">
            <a:extLst>
              <a:ext uri="{FF2B5EF4-FFF2-40B4-BE49-F238E27FC236}">
                <a16:creationId xmlns:a16="http://schemas.microsoft.com/office/drawing/2014/main" id="{CA76AB00-033B-4461-A1E8-5C1EDB0FA694}"/>
              </a:ext>
            </a:extLst>
          </p:cNvPr>
          <p:cNvSpPr/>
          <p:nvPr/>
        </p:nvSpPr>
        <p:spPr>
          <a:xfrm>
            <a:off x="794885" y="739628"/>
            <a:ext cx="10965565" cy="1"/>
          </a:xfrm>
          <a:prstGeom prst="line">
            <a:avLst/>
          </a:prstGeom>
          <a:ln w="19050">
            <a:solidFill>
              <a:srgbClr val="0551AE"/>
            </a:solidFill>
          </a:ln>
        </p:spPr>
        <p:txBody>
          <a:bodyPr lIns="45719" rIns="45719"/>
          <a:lstStyle/>
          <a:p>
            <a:endParaRPr>
              <a:solidFill>
                <a:srgbClr val="002060"/>
              </a:solidFill>
            </a:endParaRPr>
          </a:p>
        </p:txBody>
      </p:sp>
      <p:sp>
        <p:nvSpPr>
          <p:cNvPr id="7" name="CustomShape 5">
            <a:extLst>
              <a:ext uri="{FF2B5EF4-FFF2-40B4-BE49-F238E27FC236}">
                <a16:creationId xmlns:a16="http://schemas.microsoft.com/office/drawing/2014/main" id="{C5AB1951-88E0-4B9F-9D0D-74BD2FCC1DEE}"/>
              </a:ext>
            </a:extLst>
          </p:cNvPr>
          <p:cNvSpPr/>
          <p:nvPr/>
        </p:nvSpPr>
        <p:spPr>
          <a:xfrm>
            <a:off x="612708" y="400"/>
            <a:ext cx="11702880"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pPr>
            <a:r>
              <a:rPr lang="en-US" sz="2400" b="1" strike="noStrike" spc="-1" dirty="0">
                <a:solidFill>
                  <a:srgbClr val="1261A0"/>
                </a:solidFill>
                <a:latin typeface="Gotham Bold"/>
                <a:ea typeface="DejaVu Sans"/>
              </a:rPr>
              <a:t>ROGEP: FUND FLOW</a:t>
            </a:r>
            <a:endParaRPr lang="en-US" sz="2400" b="0" strike="noStrike" spc="-1" dirty="0">
              <a:latin typeface="Arial"/>
            </a:endParaRPr>
          </a:p>
        </p:txBody>
      </p:sp>
    </p:spTree>
    <p:extLst>
      <p:ext uri="{BB962C8B-B14F-4D97-AF65-F5344CB8AC3E}">
        <p14:creationId xmlns:p14="http://schemas.microsoft.com/office/powerpoint/2010/main" val="77420145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7E772EFC-50A8-4FDC-8E3A-2AF8E40F1E99}"/>
              </a:ext>
            </a:extLst>
          </p:cNvPr>
          <p:cNvGrpSpPr/>
          <p:nvPr/>
        </p:nvGrpSpPr>
        <p:grpSpPr>
          <a:xfrm>
            <a:off x="535314" y="98803"/>
            <a:ext cx="12120600" cy="6660394"/>
            <a:chOff x="661406" y="98257"/>
            <a:chExt cx="11702880" cy="6339185"/>
          </a:xfrm>
        </p:grpSpPr>
        <p:sp>
          <p:nvSpPr>
            <p:cNvPr id="5" name="CustomShape 2">
              <a:extLst>
                <a:ext uri="{FF2B5EF4-FFF2-40B4-BE49-F238E27FC236}">
                  <a16:creationId xmlns:a16="http://schemas.microsoft.com/office/drawing/2014/main" id="{C75E14CE-68B9-405C-9710-3EE88BCE2CE1}"/>
                </a:ext>
              </a:extLst>
            </p:cNvPr>
            <p:cNvSpPr/>
            <p:nvPr/>
          </p:nvSpPr>
          <p:spPr>
            <a:xfrm>
              <a:off x="1196009" y="1275402"/>
              <a:ext cx="9668880" cy="516204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28600" indent="-226800" algn="just">
                <a:lnSpc>
                  <a:spcPct val="100000"/>
                </a:lnSpc>
                <a:spcBef>
                  <a:spcPts val="1001"/>
                </a:spcBef>
                <a:buClr>
                  <a:srgbClr val="000000"/>
                </a:buClr>
                <a:buFont typeface="Arial"/>
                <a:buChar char="•"/>
              </a:pPr>
              <a:r>
                <a:rPr lang="en-US" sz="1700" b="0" strike="noStrike" spc="-1" dirty="0">
                  <a:solidFill>
                    <a:srgbClr val="000000"/>
                  </a:solidFill>
                  <a:latin typeface="GothamMedium"/>
                  <a:ea typeface="DejaVu Sans"/>
                </a:rPr>
                <a:t>The ARISE project’s development objective is to increase generation capacity from renewable energy sources and facilitate the integration of variable renewable energy into the country’s grid infrastructure. </a:t>
              </a:r>
              <a:endParaRPr lang="en-US" sz="1700" b="0" strike="noStrike" spc="-1" dirty="0">
                <a:latin typeface="Arial"/>
              </a:endParaRPr>
            </a:p>
            <a:p>
              <a:pPr algn="just">
                <a:lnSpc>
                  <a:spcPct val="100000"/>
                </a:lnSpc>
                <a:spcAft>
                  <a:spcPts val="601"/>
                </a:spcAft>
              </a:pPr>
              <a:endParaRPr lang="en-US" sz="1700" b="0" strike="noStrike" spc="-1" dirty="0">
                <a:latin typeface="Arial"/>
              </a:endParaRPr>
            </a:p>
            <a:p>
              <a:pPr marL="228600" indent="-226800" algn="just">
                <a:lnSpc>
                  <a:spcPct val="100000"/>
                </a:lnSpc>
                <a:spcAft>
                  <a:spcPts val="601"/>
                </a:spcAft>
                <a:buClr>
                  <a:srgbClr val="000000"/>
                </a:buClr>
                <a:buFont typeface="Arial"/>
                <a:buChar char="•"/>
              </a:pPr>
              <a:r>
                <a:rPr lang="en-US" sz="1700" b="0" strike="noStrike" spc="-1" dirty="0">
                  <a:solidFill>
                    <a:srgbClr val="000000"/>
                  </a:solidFill>
                  <a:latin typeface="GothamBook"/>
                  <a:ea typeface="DejaVu Sans"/>
                </a:rPr>
                <a:t>Breakdown of ARISE Project Components by Cost: </a:t>
              </a:r>
            </a:p>
            <a:p>
              <a:pPr marL="228600" indent="-226800" algn="just">
                <a:lnSpc>
                  <a:spcPct val="100000"/>
                </a:lnSpc>
                <a:spcAft>
                  <a:spcPts val="601"/>
                </a:spcAft>
                <a:buClr>
                  <a:srgbClr val="000000"/>
                </a:buClr>
                <a:buFont typeface="Arial"/>
                <a:buChar char="•"/>
              </a:pPr>
              <a:endParaRPr lang="en-US" sz="1700" spc="-1" dirty="0">
                <a:solidFill>
                  <a:srgbClr val="000000"/>
                </a:solidFill>
                <a:latin typeface="GothamBook"/>
              </a:endParaRPr>
            </a:p>
            <a:p>
              <a:pPr marL="228600" indent="-226800" algn="just">
                <a:lnSpc>
                  <a:spcPct val="100000"/>
                </a:lnSpc>
                <a:spcAft>
                  <a:spcPts val="601"/>
                </a:spcAft>
                <a:buClr>
                  <a:srgbClr val="000000"/>
                </a:buClr>
                <a:buFont typeface="Arial"/>
                <a:buChar char="•"/>
              </a:pPr>
              <a:endParaRPr lang="en-US" sz="1700" b="0" strike="noStrike" spc="-1" dirty="0">
                <a:solidFill>
                  <a:srgbClr val="000000"/>
                </a:solidFill>
                <a:latin typeface="GothamBook"/>
              </a:endParaRPr>
            </a:p>
            <a:p>
              <a:pPr marL="228600" indent="-226800" algn="just">
                <a:lnSpc>
                  <a:spcPct val="100000"/>
                </a:lnSpc>
                <a:spcAft>
                  <a:spcPts val="601"/>
                </a:spcAft>
                <a:buClr>
                  <a:srgbClr val="000000"/>
                </a:buClr>
                <a:buFont typeface="Arial"/>
                <a:buChar char="•"/>
              </a:pPr>
              <a:endParaRPr lang="en-US" sz="1700" spc="-1" dirty="0">
                <a:solidFill>
                  <a:srgbClr val="000000"/>
                </a:solidFill>
                <a:latin typeface="GothamBook"/>
              </a:endParaRPr>
            </a:p>
            <a:p>
              <a:pPr marL="228600" indent="-226800" algn="just">
                <a:lnSpc>
                  <a:spcPct val="100000"/>
                </a:lnSpc>
                <a:spcAft>
                  <a:spcPts val="601"/>
                </a:spcAft>
                <a:buClr>
                  <a:srgbClr val="000000"/>
                </a:buClr>
                <a:buFont typeface="Arial"/>
                <a:buChar char="•"/>
              </a:pPr>
              <a:endParaRPr lang="en-US" sz="1700" b="0" strike="noStrike" spc="-1" dirty="0">
                <a:solidFill>
                  <a:srgbClr val="000000"/>
                </a:solidFill>
                <a:latin typeface="GothamBook"/>
              </a:endParaRPr>
            </a:p>
            <a:p>
              <a:pPr marL="228600" indent="-226800" algn="just">
                <a:lnSpc>
                  <a:spcPct val="100000"/>
                </a:lnSpc>
                <a:spcAft>
                  <a:spcPts val="601"/>
                </a:spcAft>
                <a:buClr>
                  <a:srgbClr val="000000"/>
                </a:buClr>
                <a:buFont typeface="Arial"/>
                <a:buChar char="•"/>
              </a:pPr>
              <a:endParaRPr lang="en-US" sz="1700" spc="-1" dirty="0">
                <a:solidFill>
                  <a:srgbClr val="000000"/>
                </a:solidFill>
                <a:latin typeface="GothamBook"/>
              </a:endParaRPr>
            </a:p>
            <a:p>
              <a:pPr marL="228600" indent="-226800" algn="just">
                <a:lnSpc>
                  <a:spcPct val="100000"/>
                </a:lnSpc>
                <a:spcAft>
                  <a:spcPts val="601"/>
                </a:spcAft>
                <a:buClr>
                  <a:srgbClr val="000000"/>
                </a:buClr>
                <a:buFont typeface="Arial"/>
                <a:buChar char="•"/>
              </a:pPr>
              <a:endParaRPr lang="en-US" sz="1700" b="0" strike="noStrike" spc="-1" dirty="0">
                <a:solidFill>
                  <a:srgbClr val="000000"/>
                </a:solidFill>
                <a:latin typeface="GothamBook"/>
              </a:endParaRPr>
            </a:p>
            <a:p>
              <a:pPr marL="228600" indent="-226800" algn="just">
                <a:lnSpc>
                  <a:spcPct val="100000"/>
                </a:lnSpc>
                <a:spcAft>
                  <a:spcPts val="601"/>
                </a:spcAft>
                <a:buClr>
                  <a:srgbClr val="000000"/>
                </a:buClr>
                <a:buFont typeface="Arial"/>
                <a:buChar char="•"/>
              </a:pPr>
              <a:endParaRPr lang="en-US" sz="1700" spc="-1" dirty="0">
                <a:solidFill>
                  <a:srgbClr val="000000"/>
                </a:solidFill>
                <a:latin typeface="GothamBook"/>
              </a:endParaRPr>
            </a:p>
            <a:p>
              <a:pPr marL="228600" indent="-226800" algn="just">
                <a:lnSpc>
                  <a:spcPct val="100000"/>
                </a:lnSpc>
                <a:spcAft>
                  <a:spcPts val="601"/>
                </a:spcAft>
                <a:buClr>
                  <a:srgbClr val="000000"/>
                </a:buClr>
                <a:buFont typeface="Arial"/>
                <a:buChar char="•"/>
              </a:pPr>
              <a:endParaRPr lang="en-US" sz="1700" b="0" strike="noStrike" spc="-1" dirty="0">
                <a:solidFill>
                  <a:srgbClr val="000000"/>
                </a:solidFill>
                <a:latin typeface="GothamBook"/>
              </a:endParaRPr>
            </a:p>
            <a:p>
              <a:pPr marL="287550" indent="-285750" algn="just">
                <a:spcAft>
                  <a:spcPts val="601"/>
                </a:spcAft>
                <a:buClr>
                  <a:srgbClr val="000000"/>
                </a:buClr>
                <a:buFont typeface="Arial" panose="020B0604020202020204" pitchFamily="34" charset="0"/>
                <a:buChar char="•"/>
              </a:pPr>
              <a:r>
                <a:rPr lang="en-US" sz="1700" spc="-1" dirty="0">
                  <a:solidFill>
                    <a:srgbClr val="000000"/>
                  </a:solidFill>
                  <a:latin typeface="GothamBook"/>
                </a:rPr>
                <a:t>Private sector capital mobilized: US $ 41 million</a:t>
              </a:r>
            </a:p>
            <a:p>
              <a:pPr marL="287550" indent="-285750" algn="just">
                <a:lnSpc>
                  <a:spcPct val="100000"/>
                </a:lnSpc>
                <a:spcAft>
                  <a:spcPts val="601"/>
                </a:spcAft>
                <a:buClr>
                  <a:srgbClr val="000000"/>
                </a:buClr>
                <a:buFont typeface="Arial" panose="020B0604020202020204" pitchFamily="34" charset="0"/>
                <a:buChar char="•"/>
              </a:pPr>
              <a:endParaRPr lang="en-US" sz="1700" b="0" strike="noStrike" spc="-1" dirty="0">
                <a:latin typeface="Arial"/>
              </a:endParaRPr>
            </a:p>
            <a:p>
              <a:pPr>
                <a:lnSpc>
                  <a:spcPct val="100000"/>
                </a:lnSpc>
              </a:pPr>
              <a:endParaRPr lang="en-US" sz="1700" b="0" strike="noStrike" spc="-1" dirty="0">
                <a:latin typeface="Arial"/>
              </a:endParaRPr>
            </a:p>
            <a:p>
              <a:pPr algn="just">
                <a:lnSpc>
                  <a:spcPct val="100000"/>
                </a:lnSpc>
                <a:spcBef>
                  <a:spcPts val="1199"/>
                </a:spcBef>
              </a:pPr>
              <a:endParaRPr lang="en-US" sz="1700" b="0" strike="noStrike" spc="-1" dirty="0">
                <a:latin typeface="Arial"/>
              </a:endParaRPr>
            </a:p>
          </p:txBody>
        </p:sp>
        <p:graphicFrame>
          <p:nvGraphicFramePr>
            <p:cNvPr id="6" name="Table 3">
              <a:extLst>
                <a:ext uri="{FF2B5EF4-FFF2-40B4-BE49-F238E27FC236}">
                  <a16:creationId xmlns:a16="http://schemas.microsoft.com/office/drawing/2014/main" id="{BFCA9E80-5C75-4D89-BD58-D3B2AEFEC1D7}"/>
                </a:ext>
              </a:extLst>
            </p:cNvPr>
            <p:cNvGraphicFramePr/>
            <p:nvPr/>
          </p:nvGraphicFramePr>
          <p:xfrm>
            <a:off x="1639647" y="2619069"/>
            <a:ext cx="8781606" cy="2084254"/>
          </p:xfrm>
          <a:graphic>
            <a:graphicData uri="http://schemas.openxmlformats.org/drawingml/2006/table">
              <a:tbl>
                <a:tblPr/>
                <a:tblGrid>
                  <a:gridCol w="6731295">
                    <a:extLst>
                      <a:ext uri="{9D8B030D-6E8A-4147-A177-3AD203B41FA5}">
                        <a16:colId xmlns:a16="http://schemas.microsoft.com/office/drawing/2014/main" val="20000"/>
                      </a:ext>
                    </a:extLst>
                  </a:gridCol>
                  <a:gridCol w="2363760">
                    <a:extLst>
                      <a:ext uri="{9D8B030D-6E8A-4147-A177-3AD203B41FA5}">
                        <a16:colId xmlns:a16="http://schemas.microsoft.com/office/drawing/2014/main" val="20001"/>
                      </a:ext>
                    </a:extLst>
                  </a:gridCol>
                </a:tblGrid>
                <a:tr h="327960">
                  <a:tc>
                    <a:txBody>
                      <a:bodyPr/>
                      <a:lstStyle/>
                      <a:p>
                        <a:pPr>
                          <a:lnSpc>
                            <a:spcPct val="107000"/>
                          </a:lnSpc>
                          <a:spcBef>
                            <a:spcPts val="300"/>
                          </a:spcBef>
                          <a:spcAft>
                            <a:spcPts val="300"/>
                          </a:spcAft>
                        </a:pPr>
                        <a:r>
                          <a:rPr lang="en-US" sz="1600" b="1" strike="noStrike" spc="-1">
                            <a:solidFill>
                              <a:srgbClr val="000000"/>
                            </a:solidFill>
                            <a:latin typeface="GothamMedium"/>
                            <a:ea typeface="DejaVu Sans"/>
                          </a:rPr>
                          <a:t>Component</a:t>
                        </a:r>
                        <a:endParaRPr lang="en-US" sz="16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9999CC"/>
                      </a:solidFill>
                    </a:tcPr>
                  </a:tc>
                  <a:tc>
                    <a:txBody>
                      <a:bodyPr/>
                      <a:lstStyle/>
                      <a:p>
                        <a:pPr algn="ctr">
                          <a:lnSpc>
                            <a:spcPct val="107000"/>
                          </a:lnSpc>
                          <a:spcBef>
                            <a:spcPts val="300"/>
                          </a:spcBef>
                          <a:spcAft>
                            <a:spcPts val="300"/>
                          </a:spcAft>
                        </a:pPr>
                        <a:r>
                          <a:rPr lang="en-US" sz="1600" b="1" strike="noStrike" spc="-1">
                            <a:solidFill>
                              <a:srgbClr val="000000"/>
                            </a:solidFill>
                            <a:latin typeface="Gotham Bold"/>
                            <a:ea typeface="DejaVu Sans"/>
                          </a:rPr>
                          <a:t>Cost (US$, millions)</a:t>
                        </a:r>
                        <a:endParaRPr lang="en-US" sz="16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9999CC"/>
                      </a:solidFill>
                    </a:tcPr>
                  </a:tc>
                  <a:extLst>
                    <a:ext uri="{0D108BD9-81ED-4DB2-BD59-A6C34878D82A}">
                      <a16:rowId xmlns:a16="http://schemas.microsoft.com/office/drawing/2014/main" val="10000"/>
                    </a:ext>
                  </a:extLst>
                </a:tr>
                <a:tr h="357480">
                  <a:tc>
                    <a:txBody>
                      <a:bodyPr/>
                      <a:lstStyle/>
                      <a:p>
                        <a:pPr>
                          <a:lnSpc>
                            <a:spcPct val="107000"/>
                          </a:lnSpc>
                          <a:spcBef>
                            <a:spcPts val="300"/>
                          </a:spcBef>
                          <a:spcAft>
                            <a:spcPts val="300"/>
                          </a:spcAft>
                        </a:pPr>
                        <a:r>
                          <a:rPr lang="en-US" sz="1800" b="0" strike="noStrike" spc="-1" dirty="0">
                            <a:solidFill>
                              <a:srgbClr val="000000"/>
                            </a:solidFill>
                            <a:latin typeface="GothamMedium"/>
                            <a:ea typeface="DejaVu Sans"/>
                          </a:rPr>
                          <a:t>Component 1. Solar PV Risk Mitigation </a:t>
                        </a:r>
                        <a:r>
                          <a:rPr lang="en-US" sz="1800" b="1" strike="noStrike" spc="-1" dirty="0">
                            <a:solidFill>
                              <a:srgbClr val="000000"/>
                            </a:solidFill>
                            <a:latin typeface="GothamMedium"/>
                            <a:ea typeface="DejaVu Sans"/>
                          </a:rPr>
                          <a:t>(</a:t>
                        </a:r>
                        <a:r>
                          <a:rPr lang="en-US" sz="1800" b="1" strike="noStrike" spc="-1" dirty="0" err="1">
                            <a:solidFill>
                              <a:srgbClr val="000000"/>
                            </a:solidFill>
                            <a:latin typeface="GothamMedium"/>
                            <a:ea typeface="DejaVu Sans"/>
                          </a:rPr>
                          <a:t>Upto</a:t>
                        </a:r>
                        <a:r>
                          <a:rPr lang="en-US" sz="1800" b="1" strike="noStrike" spc="-1" dirty="0">
                            <a:solidFill>
                              <a:srgbClr val="000000"/>
                            </a:solidFill>
                            <a:latin typeface="GothamMedium"/>
                            <a:ea typeface="DejaVu Sans"/>
                          </a:rPr>
                          <a:t> 36 MW)</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solidFill>
                    </a:tcPr>
                  </a:tc>
                  <a:tc>
                    <a:txBody>
                      <a:bodyPr/>
                      <a:lstStyle/>
                      <a:p>
                        <a:pPr algn="ctr">
                          <a:lnSpc>
                            <a:spcPct val="107000"/>
                          </a:lnSpc>
                          <a:spcBef>
                            <a:spcPts val="300"/>
                          </a:spcBef>
                          <a:spcAft>
                            <a:spcPts val="300"/>
                          </a:spcAft>
                        </a:pPr>
                        <a:r>
                          <a:rPr lang="en-US" sz="1800" b="0" strike="noStrike" spc="-1">
                            <a:solidFill>
                              <a:srgbClr val="000000"/>
                            </a:solidFill>
                            <a:latin typeface="Gotham Bold"/>
                            <a:ea typeface="Calibri"/>
                          </a:rPr>
                          <a:t>31</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alpha val="20000"/>
                        </a:srgbClr>
                      </a:solidFill>
                    </a:tcPr>
                  </a:tc>
                  <a:extLst>
                    <a:ext uri="{0D108BD9-81ED-4DB2-BD59-A6C34878D82A}">
                      <a16:rowId xmlns:a16="http://schemas.microsoft.com/office/drawing/2014/main" val="10001"/>
                    </a:ext>
                  </a:extLst>
                </a:tr>
                <a:tr h="345363">
                  <a:tc>
                    <a:txBody>
                      <a:bodyPr/>
                      <a:lstStyle/>
                      <a:p>
                        <a:pPr>
                          <a:lnSpc>
                            <a:spcPct val="107000"/>
                          </a:lnSpc>
                          <a:spcBef>
                            <a:spcPts val="300"/>
                          </a:spcBef>
                          <a:spcAft>
                            <a:spcPts val="300"/>
                          </a:spcAft>
                        </a:pPr>
                        <a:r>
                          <a:rPr lang="en-US" sz="1800" b="0" strike="noStrike" spc="-1" dirty="0">
                            <a:solidFill>
                              <a:srgbClr val="000000"/>
                            </a:solidFill>
                            <a:latin typeface="GothamMedium"/>
                            <a:ea typeface="DejaVu Sans"/>
                          </a:rPr>
                          <a:t>Component 2. Battery Energy Storage Systems (BESS) </a:t>
                        </a:r>
                        <a:r>
                          <a:rPr lang="en-US" sz="1800" b="1" strike="noStrike" spc="-1" dirty="0">
                            <a:solidFill>
                              <a:srgbClr val="000000"/>
                            </a:solidFill>
                            <a:latin typeface="GothamMedium"/>
                            <a:ea typeface="DejaVu Sans"/>
                          </a:rPr>
                          <a:t>(</a:t>
                        </a:r>
                        <a:r>
                          <a:rPr lang="en-US" sz="1800" b="1" strike="noStrike" spc="-1" dirty="0" err="1">
                            <a:solidFill>
                              <a:srgbClr val="000000"/>
                            </a:solidFill>
                            <a:latin typeface="GothamMedium"/>
                            <a:ea typeface="DejaVu Sans"/>
                          </a:rPr>
                          <a:t>Upto</a:t>
                        </a:r>
                        <a:r>
                          <a:rPr lang="en-US" sz="1800" b="1" strike="noStrike" spc="-1" dirty="0">
                            <a:solidFill>
                              <a:srgbClr val="000000"/>
                            </a:solidFill>
                            <a:latin typeface="GothamMedium"/>
                            <a:ea typeface="DejaVu Sans"/>
                          </a:rPr>
                          <a:t> 50 MWh)</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pPr algn="ctr">
                          <a:lnSpc>
                            <a:spcPct val="107000"/>
                          </a:lnSpc>
                          <a:spcBef>
                            <a:spcPts val="300"/>
                          </a:spcBef>
                          <a:spcAft>
                            <a:spcPts val="300"/>
                          </a:spcAft>
                        </a:pPr>
                        <a:r>
                          <a:rPr lang="en-US" sz="1800" b="0" strike="noStrike" spc="-1" dirty="0">
                            <a:solidFill>
                              <a:srgbClr val="000000"/>
                            </a:solidFill>
                            <a:latin typeface="Gotham Bold"/>
                            <a:ea typeface="Calibri"/>
                          </a:rPr>
                          <a:t>25</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2"/>
                    </a:ext>
                  </a:extLst>
                </a:tr>
                <a:tr h="357480">
                  <a:tc>
                    <a:txBody>
                      <a:bodyPr/>
                      <a:lstStyle/>
                      <a:p>
                        <a:pPr>
                          <a:lnSpc>
                            <a:spcPct val="107000"/>
                          </a:lnSpc>
                          <a:spcBef>
                            <a:spcPts val="300"/>
                          </a:spcBef>
                          <a:spcAft>
                            <a:spcPts val="300"/>
                          </a:spcAft>
                        </a:pPr>
                        <a:r>
                          <a:rPr lang="en-US" sz="1800" b="0" strike="noStrike" spc="-1">
                            <a:solidFill>
                              <a:srgbClr val="000000"/>
                            </a:solidFill>
                            <a:latin typeface="GothamMedium"/>
                            <a:ea typeface="DejaVu Sans"/>
                          </a:rPr>
                          <a:t>Component 3. Grid Modernization for VRE Integration</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solidFill>
                    </a:tcPr>
                  </a:tc>
                  <a:tc>
                    <a:txBody>
                      <a:bodyPr/>
                      <a:lstStyle/>
                      <a:p>
                        <a:pPr algn="ctr">
                          <a:lnSpc>
                            <a:spcPct val="107000"/>
                          </a:lnSpc>
                          <a:spcBef>
                            <a:spcPts val="300"/>
                          </a:spcBef>
                          <a:spcAft>
                            <a:spcPts val="300"/>
                          </a:spcAft>
                        </a:pPr>
                        <a:r>
                          <a:rPr lang="en-US" sz="1800" b="0" strike="noStrike" spc="-1">
                            <a:solidFill>
                              <a:srgbClr val="000000"/>
                            </a:solidFill>
                            <a:latin typeface="Gotham Bold"/>
                            <a:ea typeface="Calibri"/>
                          </a:rPr>
                          <a:t>27</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alpha val="20000"/>
                        </a:srgbClr>
                      </a:solidFill>
                    </a:tcPr>
                  </a:tc>
                  <a:extLst>
                    <a:ext uri="{0D108BD9-81ED-4DB2-BD59-A6C34878D82A}">
                      <a16:rowId xmlns:a16="http://schemas.microsoft.com/office/drawing/2014/main" val="10003"/>
                    </a:ext>
                  </a:extLst>
                </a:tr>
                <a:tr h="357480">
                  <a:tc>
                    <a:txBody>
                      <a:bodyPr/>
                      <a:lstStyle/>
                      <a:p>
                        <a:pPr>
                          <a:lnSpc>
                            <a:spcPct val="107000"/>
                          </a:lnSpc>
                          <a:spcBef>
                            <a:spcPts val="300"/>
                          </a:spcBef>
                          <a:spcAft>
                            <a:spcPts val="300"/>
                          </a:spcAft>
                        </a:pPr>
                        <a:r>
                          <a:rPr lang="en-US" sz="1800" b="0" strike="noStrike" spc="-1">
                            <a:solidFill>
                              <a:srgbClr val="000000"/>
                            </a:solidFill>
                            <a:latin typeface="GothamMedium"/>
                            <a:ea typeface="DejaVu Sans"/>
                          </a:rPr>
                          <a:t>Component 4. Technical Assistance</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pPr algn="ctr">
                          <a:lnSpc>
                            <a:spcPct val="107000"/>
                          </a:lnSpc>
                          <a:spcBef>
                            <a:spcPts val="300"/>
                          </a:spcBef>
                          <a:spcAft>
                            <a:spcPts val="300"/>
                          </a:spcAft>
                        </a:pPr>
                        <a:r>
                          <a:rPr lang="en-US" sz="1800" b="0" strike="noStrike" spc="-1">
                            <a:solidFill>
                              <a:srgbClr val="000000"/>
                            </a:solidFill>
                            <a:latin typeface="Gotham Bold"/>
                            <a:ea typeface="Calibri"/>
                          </a:rPr>
                          <a:t>3</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4"/>
                    </a:ext>
                  </a:extLst>
                </a:tr>
                <a:tr h="357480">
                  <a:tc>
                    <a:txBody>
                      <a:bodyPr/>
                      <a:lstStyle/>
                      <a:p>
                        <a:pPr>
                          <a:lnSpc>
                            <a:spcPct val="107000"/>
                          </a:lnSpc>
                          <a:spcBef>
                            <a:spcPts val="300"/>
                          </a:spcBef>
                          <a:spcAft>
                            <a:spcPts val="300"/>
                          </a:spcAft>
                        </a:pPr>
                        <a:r>
                          <a:rPr lang="en-US" sz="1800" b="0" strike="noStrike" spc="-1" dirty="0">
                            <a:solidFill>
                              <a:srgbClr val="000000"/>
                            </a:solidFill>
                            <a:latin typeface="GothamMedium"/>
                            <a:ea typeface="DejaVu Sans"/>
                          </a:rPr>
                          <a:t>Total</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solidFill>
                    </a:tcPr>
                  </a:tc>
                  <a:tc>
                    <a:txBody>
                      <a:bodyPr/>
                      <a:lstStyle/>
                      <a:p>
                        <a:pPr algn="ctr">
                          <a:lnSpc>
                            <a:spcPct val="107000"/>
                          </a:lnSpc>
                          <a:spcBef>
                            <a:spcPts val="300"/>
                          </a:spcBef>
                          <a:spcAft>
                            <a:spcPts val="300"/>
                          </a:spcAft>
                        </a:pPr>
                        <a:r>
                          <a:rPr lang="en-US" sz="1800" b="1" strike="noStrike" spc="-1" dirty="0">
                            <a:solidFill>
                              <a:srgbClr val="000000"/>
                            </a:solidFill>
                            <a:latin typeface="Gotham Bold"/>
                            <a:ea typeface="Calibri"/>
                          </a:rPr>
                          <a:t>86</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alpha val="20000"/>
                        </a:srgbClr>
                      </a:solidFill>
                    </a:tcPr>
                  </a:tc>
                  <a:extLst>
                    <a:ext uri="{0D108BD9-81ED-4DB2-BD59-A6C34878D82A}">
                      <a16:rowId xmlns:a16="http://schemas.microsoft.com/office/drawing/2014/main" val="10005"/>
                    </a:ext>
                  </a:extLst>
                </a:tr>
              </a:tbl>
            </a:graphicData>
          </a:graphic>
        </p:graphicFrame>
        <p:sp>
          <p:nvSpPr>
            <p:cNvPr id="7" name="CustomShape 4">
              <a:extLst>
                <a:ext uri="{FF2B5EF4-FFF2-40B4-BE49-F238E27FC236}">
                  <a16:creationId xmlns:a16="http://schemas.microsoft.com/office/drawing/2014/main" id="{E69619DD-3745-42A3-BE98-445F58018DA2}"/>
                </a:ext>
              </a:extLst>
            </p:cNvPr>
            <p:cNvSpPr/>
            <p:nvPr/>
          </p:nvSpPr>
          <p:spPr>
            <a:xfrm>
              <a:off x="661406" y="98257"/>
              <a:ext cx="11702880" cy="9277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rmAutofit/>
            </a:bodyPr>
            <a:lstStyle/>
            <a:p>
              <a:pPr>
                <a:lnSpc>
                  <a:spcPct val="90000"/>
                </a:lnSpc>
              </a:pPr>
              <a:r>
                <a:rPr lang="en-US" sz="2400" b="1" strike="noStrike" spc="-1" dirty="0">
                  <a:solidFill>
                    <a:srgbClr val="1261A0"/>
                  </a:solidFill>
                  <a:latin typeface="Gotham Bold"/>
                  <a:ea typeface="DejaVu Sans"/>
                </a:rPr>
                <a:t>Accelerating Renewable Energy Integration and Sustainable Energy (ARISE): </a:t>
              </a:r>
              <a:endParaRPr lang="en-US" sz="2400" b="0" strike="noStrike" spc="-1" dirty="0">
                <a:latin typeface="Arial"/>
              </a:endParaRPr>
            </a:p>
            <a:p>
              <a:pPr>
                <a:lnSpc>
                  <a:spcPct val="90000"/>
                </a:lnSpc>
              </a:pPr>
              <a:r>
                <a:rPr lang="en-US" sz="2400" b="1" strike="noStrike" spc="-1" dirty="0">
                  <a:solidFill>
                    <a:srgbClr val="1261A0"/>
                  </a:solidFill>
                  <a:latin typeface="Gotham Bold"/>
                  <a:ea typeface="DejaVu Sans"/>
                </a:rPr>
                <a:t>PROJECT COMPONENTS AND FINANCE</a:t>
              </a:r>
              <a:endParaRPr lang="en-US" sz="2400" b="0" strike="noStrike" spc="-1" dirty="0">
                <a:latin typeface="Arial"/>
              </a:endParaRPr>
            </a:p>
          </p:txBody>
        </p:sp>
      </p:grpSp>
      <p:sp>
        <p:nvSpPr>
          <p:cNvPr id="9" name="Straight Connector 6">
            <a:extLst>
              <a:ext uri="{FF2B5EF4-FFF2-40B4-BE49-F238E27FC236}">
                <a16:creationId xmlns:a16="http://schemas.microsoft.com/office/drawing/2014/main" id="{682D845B-6816-4B51-8C2F-C34ED0A396C8}"/>
              </a:ext>
            </a:extLst>
          </p:cNvPr>
          <p:cNvSpPr/>
          <p:nvPr/>
        </p:nvSpPr>
        <p:spPr>
          <a:xfrm>
            <a:off x="794885" y="1071479"/>
            <a:ext cx="10965565" cy="1"/>
          </a:xfrm>
          <a:prstGeom prst="line">
            <a:avLst/>
          </a:prstGeom>
          <a:ln w="19050">
            <a:solidFill>
              <a:srgbClr val="0551AE"/>
            </a:solidFill>
          </a:ln>
        </p:spPr>
        <p:txBody>
          <a:bodyPr lIns="45719" rIns="45719"/>
          <a:lstStyle/>
          <a:p>
            <a:endParaRPr>
              <a:solidFill>
                <a:srgbClr val="002060"/>
              </a:solidFill>
            </a:endParaRPr>
          </a:p>
        </p:txBody>
      </p:sp>
    </p:spTree>
    <p:extLst>
      <p:ext uri="{BB962C8B-B14F-4D97-AF65-F5344CB8AC3E}">
        <p14:creationId xmlns:p14="http://schemas.microsoft.com/office/powerpoint/2010/main" val="156753758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069FA24-3ECB-482B-810A-671BEACE27A1}"/>
              </a:ext>
            </a:extLst>
          </p:cNvPr>
          <p:cNvSpPr>
            <a:spLocks noGrp="1"/>
          </p:cNvSpPr>
          <p:nvPr>
            <p:ph type="sldNum" sz="quarter" idx="4"/>
          </p:nvPr>
        </p:nvSpPr>
        <p:spPr/>
        <p:txBody>
          <a:bodyPr/>
          <a:lstStyle/>
          <a:p>
            <a:fld id="{D30F7059-9A85-43E0-95B4-2BB69024FC19}" type="slidenum">
              <a:rPr lang="en-US" smtClean="0">
                <a:latin typeface="Calibri" panose="020F0502020204030204" pitchFamily="34" charset="0"/>
                <a:cs typeface="Calibri" panose="020F0502020204030204" pitchFamily="34" charset="0"/>
              </a:rPr>
              <a:pPr/>
              <a:t>15</a:t>
            </a:fld>
            <a:endParaRPr lang="en-US">
              <a:latin typeface="Calibri" panose="020F0502020204030204" pitchFamily="34" charset="0"/>
              <a:cs typeface="Calibri" panose="020F0502020204030204" pitchFamily="34" charset="0"/>
            </a:endParaRPr>
          </a:p>
        </p:txBody>
      </p:sp>
      <p:sp>
        <p:nvSpPr>
          <p:cNvPr id="4" name="Title 3">
            <a:extLst>
              <a:ext uri="{FF2B5EF4-FFF2-40B4-BE49-F238E27FC236}">
                <a16:creationId xmlns:a16="http://schemas.microsoft.com/office/drawing/2014/main" id="{A164ABC7-BBCD-4396-B4E5-3FDC67B9B69F}"/>
              </a:ext>
            </a:extLst>
          </p:cNvPr>
          <p:cNvSpPr>
            <a:spLocks noGrp="1"/>
          </p:cNvSpPr>
          <p:nvPr>
            <p:ph type="title"/>
          </p:nvPr>
        </p:nvSpPr>
        <p:spPr>
          <a:xfrm>
            <a:off x="0" y="0"/>
            <a:ext cx="12192000" cy="717755"/>
          </a:xfrm>
        </p:spPr>
        <p:txBody>
          <a:bodyPr/>
          <a:lstStyle/>
          <a:p>
            <a:r>
              <a:rPr lang="en-US" dirty="0"/>
              <a:t>SRMI: A 3 phase approach to RE deployment  </a:t>
            </a:r>
          </a:p>
        </p:txBody>
      </p:sp>
      <p:sp>
        <p:nvSpPr>
          <p:cNvPr id="9" name="Rectangle 8">
            <a:extLst>
              <a:ext uri="{FF2B5EF4-FFF2-40B4-BE49-F238E27FC236}">
                <a16:creationId xmlns:a16="http://schemas.microsoft.com/office/drawing/2014/main" id="{01AAFC2D-A067-47E1-ADEE-85C83BE6A9EC}"/>
              </a:ext>
            </a:extLst>
          </p:cNvPr>
          <p:cNvSpPr/>
          <p:nvPr/>
        </p:nvSpPr>
        <p:spPr>
          <a:xfrm>
            <a:off x="157655" y="1426368"/>
            <a:ext cx="3534892" cy="4881699"/>
          </a:xfrm>
          <a:prstGeom prst="rect">
            <a:avLst/>
          </a:prstGeom>
          <a:noFill/>
          <a:ln w="19050">
            <a:solidFill>
              <a:schemeClr val="accent5"/>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10" name="Rectangle 9">
            <a:extLst>
              <a:ext uri="{FF2B5EF4-FFF2-40B4-BE49-F238E27FC236}">
                <a16:creationId xmlns:a16="http://schemas.microsoft.com/office/drawing/2014/main" id="{270CE3EB-AA7C-4260-B7CE-D287809986B4}"/>
              </a:ext>
            </a:extLst>
          </p:cNvPr>
          <p:cNvSpPr/>
          <p:nvPr/>
        </p:nvSpPr>
        <p:spPr>
          <a:xfrm>
            <a:off x="222393" y="6370319"/>
            <a:ext cx="3945570" cy="432773"/>
          </a:xfrm>
          <a:prstGeom prst="rect">
            <a:avLst/>
          </a:prstGeom>
          <a:solidFill>
            <a:schemeClr val="bg1"/>
          </a:solidFill>
          <a:ln w="9525">
            <a:solidFill>
              <a:schemeClr val="bg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11" name="Arrow: Down 10">
            <a:extLst>
              <a:ext uri="{FF2B5EF4-FFF2-40B4-BE49-F238E27FC236}">
                <a16:creationId xmlns:a16="http://schemas.microsoft.com/office/drawing/2014/main" id="{A756AAE3-EB6D-4671-8EC3-67C6070A3EFB}"/>
              </a:ext>
            </a:extLst>
          </p:cNvPr>
          <p:cNvSpPr/>
          <p:nvPr/>
        </p:nvSpPr>
        <p:spPr>
          <a:xfrm rot="16200000">
            <a:off x="5800285" y="-4792368"/>
            <a:ext cx="605761" cy="11891026"/>
          </a:xfrm>
          <a:prstGeom prst="downArrow">
            <a:avLst>
              <a:gd name="adj1" fmla="val 42769"/>
              <a:gd name="adj2" fmla="val 20038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12" name="Rectangle 11">
            <a:extLst>
              <a:ext uri="{FF2B5EF4-FFF2-40B4-BE49-F238E27FC236}">
                <a16:creationId xmlns:a16="http://schemas.microsoft.com/office/drawing/2014/main" id="{26E0EC17-8779-4833-902C-23D53E4DAC62}"/>
              </a:ext>
            </a:extLst>
          </p:cNvPr>
          <p:cNvSpPr/>
          <p:nvPr/>
        </p:nvSpPr>
        <p:spPr>
          <a:xfrm>
            <a:off x="306440" y="1766322"/>
            <a:ext cx="1244533" cy="6057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b="1" dirty="0">
                <a:solidFill>
                  <a:schemeClr val="bg1"/>
                </a:solidFill>
                <a:latin typeface="Calibri" panose="020F0502020204030204" pitchFamily="34" charset="0"/>
                <a:cs typeface="Calibri" panose="020F0502020204030204" pitchFamily="34" charset="0"/>
              </a:rPr>
              <a:t>Least- Cost Electrification Plan </a:t>
            </a:r>
          </a:p>
        </p:txBody>
      </p:sp>
      <p:sp>
        <p:nvSpPr>
          <p:cNvPr id="13" name="Rectangle 12">
            <a:extLst>
              <a:ext uri="{FF2B5EF4-FFF2-40B4-BE49-F238E27FC236}">
                <a16:creationId xmlns:a16="http://schemas.microsoft.com/office/drawing/2014/main" id="{C4B9F832-185F-4599-9737-3B6BEBF5CDBB}"/>
              </a:ext>
            </a:extLst>
          </p:cNvPr>
          <p:cNvSpPr/>
          <p:nvPr/>
        </p:nvSpPr>
        <p:spPr>
          <a:xfrm>
            <a:off x="2082661" y="1778795"/>
            <a:ext cx="1412389" cy="6057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b="1" dirty="0">
                <a:solidFill>
                  <a:schemeClr val="tx1">
                    <a:lumMod val="95000"/>
                    <a:lumOff val="5000"/>
                  </a:schemeClr>
                </a:solidFill>
                <a:latin typeface="Calibri" panose="020F0502020204030204" pitchFamily="34" charset="0"/>
                <a:cs typeface="Calibri" panose="020F0502020204030204" pitchFamily="34" charset="0"/>
              </a:rPr>
              <a:t>SUSTAINABLE OFF-GRID RE TARGETS</a:t>
            </a:r>
          </a:p>
        </p:txBody>
      </p:sp>
      <p:sp>
        <p:nvSpPr>
          <p:cNvPr id="14" name="Rectangle 13">
            <a:extLst>
              <a:ext uri="{FF2B5EF4-FFF2-40B4-BE49-F238E27FC236}">
                <a16:creationId xmlns:a16="http://schemas.microsoft.com/office/drawing/2014/main" id="{21D419F9-8C10-4B6A-8535-71A169E61E4E}"/>
              </a:ext>
            </a:extLst>
          </p:cNvPr>
          <p:cNvSpPr/>
          <p:nvPr/>
        </p:nvSpPr>
        <p:spPr>
          <a:xfrm>
            <a:off x="2082660" y="2879581"/>
            <a:ext cx="1412390" cy="6057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dirty="0">
                <a:solidFill>
                  <a:schemeClr val="tx1">
                    <a:lumMod val="95000"/>
                    <a:lumOff val="5000"/>
                  </a:schemeClr>
                </a:solidFill>
                <a:latin typeface="Calibri" panose="020F0502020204030204" pitchFamily="34" charset="0"/>
                <a:cs typeface="Calibri" panose="020F0502020204030204" pitchFamily="34" charset="0"/>
              </a:rPr>
              <a:t>SUSTAINABLE GRID CONNECTED RE TARGETS</a:t>
            </a:r>
            <a:endParaRPr lang="en-US" sz="1050"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5" name="Rectangle 14">
            <a:extLst>
              <a:ext uri="{FF2B5EF4-FFF2-40B4-BE49-F238E27FC236}">
                <a16:creationId xmlns:a16="http://schemas.microsoft.com/office/drawing/2014/main" id="{A9D3921B-48BB-462A-A7D4-410C0B94E676}"/>
              </a:ext>
            </a:extLst>
          </p:cNvPr>
          <p:cNvSpPr/>
          <p:nvPr/>
        </p:nvSpPr>
        <p:spPr>
          <a:xfrm>
            <a:off x="2084793" y="4384040"/>
            <a:ext cx="1410195" cy="605761"/>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b="1">
                <a:solidFill>
                  <a:schemeClr val="tx1">
                    <a:lumMod val="95000"/>
                    <a:lumOff val="5000"/>
                  </a:schemeClr>
                </a:solidFill>
                <a:latin typeface="Calibri" panose="020F0502020204030204" pitchFamily="34" charset="0"/>
                <a:cs typeface="Calibri" panose="020F0502020204030204" pitchFamily="34" charset="0"/>
              </a:rPr>
              <a:t>LIST OF KEY GRID UPGRADE FOR VRE INTEGRATION</a:t>
            </a:r>
          </a:p>
        </p:txBody>
      </p:sp>
      <p:cxnSp>
        <p:nvCxnSpPr>
          <p:cNvPr id="16" name="Straight Arrow Connector 15">
            <a:extLst>
              <a:ext uri="{FF2B5EF4-FFF2-40B4-BE49-F238E27FC236}">
                <a16:creationId xmlns:a16="http://schemas.microsoft.com/office/drawing/2014/main" id="{BFF7D0EE-B752-48A3-A43D-7541790E2E9B}"/>
              </a:ext>
            </a:extLst>
          </p:cNvPr>
          <p:cNvCxnSpPr>
            <a:cxnSpLocks/>
            <a:stCxn id="12" idx="2"/>
            <a:endCxn id="23" idx="0"/>
          </p:cNvCxnSpPr>
          <p:nvPr/>
        </p:nvCxnSpPr>
        <p:spPr>
          <a:xfrm>
            <a:off x="928707" y="2372083"/>
            <a:ext cx="5767" cy="5121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Arrow: Down 16">
            <a:extLst>
              <a:ext uri="{FF2B5EF4-FFF2-40B4-BE49-F238E27FC236}">
                <a16:creationId xmlns:a16="http://schemas.microsoft.com/office/drawing/2014/main" id="{0F5EDD3C-5CB4-46FB-A08E-618427956D72}"/>
              </a:ext>
            </a:extLst>
          </p:cNvPr>
          <p:cNvSpPr/>
          <p:nvPr/>
        </p:nvSpPr>
        <p:spPr>
          <a:xfrm rot="16200000">
            <a:off x="1683226" y="1811802"/>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18" name="Rectangle 17">
            <a:extLst>
              <a:ext uri="{FF2B5EF4-FFF2-40B4-BE49-F238E27FC236}">
                <a16:creationId xmlns:a16="http://schemas.microsoft.com/office/drawing/2014/main" id="{2953FA3F-259C-4FD2-BEDF-0FE86DA48498}"/>
              </a:ext>
            </a:extLst>
          </p:cNvPr>
          <p:cNvSpPr/>
          <p:nvPr/>
        </p:nvSpPr>
        <p:spPr>
          <a:xfrm>
            <a:off x="1965820" y="6483237"/>
            <a:ext cx="233680" cy="175054"/>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19" name="Rectangle 18">
            <a:extLst>
              <a:ext uri="{FF2B5EF4-FFF2-40B4-BE49-F238E27FC236}">
                <a16:creationId xmlns:a16="http://schemas.microsoft.com/office/drawing/2014/main" id="{77E40372-DE19-464A-A93F-509DC76FCFA2}"/>
              </a:ext>
            </a:extLst>
          </p:cNvPr>
          <p:cNvSpPr/>
          <p:nvPr/>
        </p:nvSpPr>
        <p:spPr>
          <a:xfrm>
            <a:off x="390474" y="6488054"/>
            <a:ext cx="233680" cy="175054"/>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DB568800-7AF8-487E-8FED-1506DEB589D4}"/>
              </a:ext>
            </a:extLst>
          </p:cNvPr>
          <p:cNvSpPr txBox="1"/>
          <p:nvPr/>
        </p:nvSpPr>
        <p:spPr>
          <a:xfrm>
            <a:off x="2224659" y="6441618"/>
            <a:ext cx="936164" cy="276999"/>
          </a:xfrm>
          <a:prstGeom prst="rect">
            <a:avLst/>
          </a:prstGeom>
          <a:noFill/>
        </p:spPr>
        <p:txBody>
          <a:bodyPr wrap="square" rtlCol="0">
            <a:spAutoFit/>
          </a:bodyPr>
          <a:lstStyle/>
          <a:p>
            <a:r>
              <a:rPr lang="en-US" sz="1200" b="1">
                <a:latin typeface="Calibri" panose="020F0502020204030204" pitchFamily="34" charset="0"/>
                <a:cs typeface="Calibri" panose="020F0502020204030204" pitchFamily="34" charset="0"/>
              </a:rPr>
              <a:t>Outputs</a:t>
            </a:r>
          </a:p>
        </p:txBody>
      </p:sp>
      <p:sp>
        <p:nvSpPr>
          <p:cNvPr id="21" name="TextBox 20">
            <a:extLst>
              <a:ext uri="{FF2B5EF4-FFF2-40B4-BE49-F238E27FC236}">
                <a16:creationId xmlns:a16="http://schemas.microsoft.com/office/drawing/2014/main" id="{09C24BFD-8518-4426-A639-AA0F5DD64400}"/>
              </a:ext>
            </a:extLst>
          </p:cNvPr>
          <p:cNvSpPr txBox="1"/>
          <p:nvPr/>
        </p:nvSpPr>
        <p:spPr>
          <a:xfrm>
            <a:off x="621384" y="6441619"/>
            <a:ext cx="1260580" cy="276999"/>
          </a:xfrm>
          <a:prstGeom prst="rect">
            <a:avLst/>
          </a:prstGeom>
          <a:noFill/>
        </p:spPr>
        <p:txBody>
          <a:bodyPr wrap="square" rtlCol="0">
            <a:spAutoFit/>
          </a:bodyPr>
          <a:lstStyle/>
          <a:p>
            <a:r>
              <a:rPr lang="en-US" sz="1200" b="1">
                <a:latin typeface="Calibri" panose="020F0502020204030204" pitchFamily="34" charset="0"/>
                <a:cs typeface="Calibri" panose="020F0502020204030204" pitchFamily="34" charset="0"/>
              </a:rPr>
              <a:t>Analysis/Studies</a:t>
            </a:r>
          </a:p>
        </p:txBody>
      </p:sp>
      <p:cxnSp>
        <p:nvCxnSpPr>
          <p:cNvPr id="22" name="Straight Arrow Connector 21">
            <a:extLst>
              <a:ext uri="{FF2B5EF4-FFF2-40B4-BE49-F238E27FC236}">
                <a16:creationId xmlns:a16="http://schemas.microsoft.com/office/drawing/2014/main" id="{1DEDE826-A1FF-4FF1-BCB0-4E93F98C7ECE}"/>
              </a:ext>
            </a:extLst>
          </p:cNvPr>
          <p:cNvCxnSpPr>
            <a:cxnSpLocks/>
            <a:stCxn id="23" idx="2"/>
            <a:endCxn id="24" idx="0"/>
          </p:cNvCxnSpPr>
          <p:nvPr/>
        </p:nvCxnSpPr>
        <p:spPr>
          <a:xfrm flipH="1">
            <a:off x="928706" y="3490038"/>
            <a:ext cx="5768" cy="85132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0CC1F0F3-DBBA-462E-ADC5-CF6EA18E31AB}"/>
              </a:ext>
            </a:extLst>
          </p:cNvPr>
          <p:cNvSpPr/>
          <p:nvPr/>
        </p:nvSpPr>
        <p:spPr>
          <a:xfrm>
            <a:off x="312208" y="2884277"/>
            <a:ext cx="1244532" cy="6057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b="1">
                <a:solidFill>
                  <a:schemeClr val="bg1"/>
                </a:solidFill>
                <a:latin typeface="Calibri" panose="020F0502020204030204" pitchFamily="34" charset="0"/>
                <a:cs typeface="Calibri" panose="020F0502020204030204" pitchFamily="34" charset="0"/>
              </a:rPr>
              <a:t>Least- Cost Generation Plan </a:t>
            </a:r>
          </a:p>
        </p:txBody>
      </p:sp>
      <p:sp>
        <p:nvSpPr>
          <p:cNvPr id="24" name="Rectangle 23">
            <a:extLst>
              <a:ext uri="{FF2B5EF4-FFF2-40B4-BE49-F238E27FC236}">
                <a16:creationId xmlns:a16="http://schemas.microsoft.com/office/drawing/2014/main" id="{B4B17D10-6449-422F-ABA4-8F9FD8165DCC}"/>
              </a:ext>
            </a:extLst>
          </p:cNvPr>
          <p:cNvSpPr/>
          <p:nvPr/>
        </p:nvSpPr>
        <p:spPr>
          <a:xfrm>
            <a:off x="306440" y="4341367"/>
            <a:ext cx="1244532" cy="6057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b="1">
                <a:solidFill>
                  <a:schemeClr val="bg1"/>
                </a:solidFill>
                <a:latin typeface="Calibri" panose="020F0502020204030204" pitchFamily="34" charset="0"/>
                <a:cs typeface="Calibri" panose="020F0502020204030204" pitchFamily="34" charset="0"/>
              </a:rPr>
              <a:t>Least- Cost Transmission Plan </a:t>
            </a:r>
          </a:p>
        </p:txBody>
      </p:sp>
      <p:sp>
        <p:nvSpPr>
          <p:cNvPr id="25" name="Rectangle 24">
            <a:extLst>
              <a:ext uri="{FF2B5EF4-FFF2-40B4-BE49-F238E27FC236}">
                <a16:creationId xmlns:a16="http://schemas.microsoft.com/office/drawing/2014/main" id="{FB4ACE98-4614-41C4-9451-B2564D61F6F4}"/>
              </a:ext>
            </a:extLst>
          </p:cNvPr>
          <p:cNvSpPr/>
          <p:nvPr/>
        </p:nvSpPr>
        <p:spPr>
          <a:xfrm>
            <a:off x="1201069" y="3637669"/>
            <a:ext cx="1260820" cy="594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050" b="1">
                <a:solidFill>
                  <a:schemeClr val="bg1"/>
                </a:solidFill>
                <a:latin typeface="Calibri" panose="020F0502020204030204" pitchFamily="34" charset="0"/>
                <a:cs typeface="Calibri" panose="020F0502020204030204" pitchFamily="34" charset="0"/>
              </a:rPr>
              <a:t>VRE Integration Studies </a:t>
            </a:r>
          </a:p>
        </p:txBody>
      </p:sp>
      <p:cxnSp>
        <p:nvCxnSpPr>
          <p:cNvPr id="26" name="Straight Arrow Connector 25">
            <a:extLst>
              <a:ext uri="{FF2B5EF4-FFF2-40B4-BE49-F238E27FC236}">
                <a16:creationId xmlns:a16="http://schemas.microsoft.com/office/drawing/2014/main" id="{4F07ACDA-BFCB-4D6D-971B-F79EACEF4FC9}"/>
              </a:ext>
            </a:extLst>
          </p:cNvPr>
          <p:cNvCxnSpPr>
            <a:cxnSpLocks/>
            <a:stCxn id="23" idx="2"/>
            <a:endCxn id="25" idx="1"/>
          </p:cNvCxnSpPr>
          <p:nvPr/>
        </p:nvCxnSpPr>
        <p:spPr>
          <a:xfrm>
            <a:off x="934474" y="3490038"/>
            <a:ext cx="266595" cy="44465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3326370A-C251-4EBF-86DF-BB3007E2FF86}"/>
              </a:ext>
            </a:extLst>
          </p:cNvPr>
          <p:cNvCxnSpPr>
            <a:cxnSpLocks/>
            <a:stCxn id="25" idx="1"/>
            <a:endCxn id="24" idx="0"/>
          </p:cNvCxnSpPr>
          <p:nvPr/>
        </p:nvCxnSpPr>
        <p:spPr>
          <a:xfrm flipH="1">
            <a:off x="928706" y="3934691"/>
            <a:ext cx="272363" cy="406676"/>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E9189FC6-C1FF-4081-BCC0-2AB6BD545834}"/>
              </a:ext>
            </a:extLst>
          </p:cNvPr>
          <p:cNvSpPr/>
          <p:nvPr/>
        </p:nvSpPr>
        <p:spPr>
          <a:xfrm>
            <a:off x="782905" y="1103716"/>
            <a:ext cx="2397238" cy="43370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Calibri" panose="020F0502020204030204" pitchFamily="34" charset="0"/>
                <a:cs typeface="Calibri" panose="020F0502020204030204" pitchFamily="34" charset="0"/>
              </a:rPr>
              <a:t>Planning Phase</a:t>
            </a:r>
          </a:p>
        </p:txBody>
      </p:sp>
      <p:sp>
        <p:nvSpPr>
          <p:cNvPr id="29" name="TextBox 28">
            <a:extLst>
              <a:ext uri="{FF2B5EF4-FFF2-40B4-BE49-F238E27FC236}">
                <a16:creationId xmlns:a16="http://schemas.microsoft.com/office/drawing/2014/main" id="{88A6CDAB-D73C-47EB-AE6E-C33D72EB2FA3}"/>
              </a:ext>
            </a:extLst>
          </p:cNvPr>
          <p:cNvSpPr txBox="1"/>
          <p:nvPr/>
        </p:nvSpPr>
        <p:spPr>
          <a:xfrm>
            <a:off x="3927204" y="1783484"/>
            <a:ext cx="1461839" cy="498078"/>
          </a:xfrm>
          <a:prstGeom prst="rect">
            <a:avLst/>
          </a:prstGeom>
          <a:solidFill>
            <a:schemeClr val="accent1"/>
          </a:solidFill>
          <a:ln>
            <a:noFill/>
          </a:ln>
        </p:spPr>
        <p:txBody>
          <a:bodyPr wrap="square" rtlCol="0" anchor="ctr">
            <a:noAutofit/>
          </a:bodyPr>
          <a:lstStyle/>
          <a:p>
            <a:pPr algn="ctr"/>
            <a:r>
              <a:rPr lang="en-US" sz="1000" b="1">
                <a:solidFill>
                  <a:schemeClr val="bg1"/>
                </a:solidFill>
                <a:latin typeface="Calibri" panose="020F0502020204030204" pitchFamily="34" charset="0"/>
                <a:cs typeface="Calibri" panose="020F0502020204030204" pitchFamily="34" charset="0"/>
              </a:rPr>
              <a:t>Public parties roles &amp; </a:t>
            </a:r>
          </a:p>
          <a:p>
            <a:pPr algn="ctr"/>
            <a:r>
              <a:rPr lang="en-US" sz="1000" b="1">
                <a:solidFill>
                  <a:schemeClr val="bg1"/>
                </a:solidFill>
                <a:latin typeface="Calibri" panose="020F0502020204030204" pitchFamily="34" charset="0"/>
                <a:cs typeface="Calibri" panose="020F0502020204030204" pitchFamily="34" charset="0"/>
              </a:rPr>
              <a:t>Responsibilities matrix</a:t>
            </a:r>
          </a:p>
        </p:txBody>
      </p:sp>
      <p:sp>
        <p:nvSpPr>
          <p:cNvPr id="30" name="TextBox 29">
            <a:extLst>
              <a:ext uri="{FF2B5EF4-FFF2-40B4-BE49-F238E27FC236}">
                <a16:creationId xmlns:a16="http://schemas.microsoft.com/office/drawing/2014/main" id="{8881D5A4-0533-4157-914D-2D46A732A49A}"/>
              </a:ext>
            </a:extLst>
          </p:cNvPr>
          <p:cNvSpPr txBox="1"/>
          <p:nvPr/>
        </p:nvSpPr>
        <p:spPr>
          <a:xfrm>
            <a:off x="3927204" y="2962389"/>
            <a:ext cx="1461839" cy="498083"/>
          </a:xfrm>
          <a:prstGeom prst="rect">
            <a:avLst/>
          </a:prstGeom>
          <a:solidFill>
            <a:schemeClr val="accent1"/>
          </a:solidFill>
          <a:ln>
            <a:noFill/>
          </a:ln>
        </p:spPr>
        <p:txBody>
          <a:bodyPr wrap="square" rtlCol="0" anchor="ctr">
            <a:noAutofit/>
          </a:bodyPr>
          <a:lstStyle/>
          <a:p>
            <a:pPr algn="ctr"/>
            <a:r>
              <a:rPr lang="en-US" sz="1000" b="1" dirty="0">
                <a:solidFill>
                  <a:schemeClr val="bg1"/>
                </a:solidFill>
                <a:latin typeface="Calibri" panose="020F0502020204030204" pitchFamily="34" charset="0"/>
                <a:cs typeface="Calibri" panose="020F0502020204030204" pitchFamily="34" charset="0"/>
              </a:rPr>
              <a:t>RE deployment targets </a:t>
            </a:r>
          </a:p>
          <a:p>
            <a:pPr algn="ctr"/>
            <a:r>
              <a:rPr lang="en-US" sz="1000" b="1" dirty="0">
                <a:solidFill>
                  <a:schemeClr val="bg1"/>
                </a:solidFill>
                <a:latin typeface="Calibri" panose="020F0502020204030204" pitchFamily="34" charset="0"/>
                <a:cs typeface="Calibri" panose="020F0502020204030204" pitchFamily="34" charset="0"/>
              </a:rPr>
              <a:t>and timeline </a:t>
            </a:r>
          </a:p>
        </p:txBody>
      </p:sp>
      <p:sp>
        <p:nvSpPr>
          <p:cNvPr id="31" name="TextBox 30">
            <a:extLst>
              <a:ext uri="{FF2B5EF4-FFF2-40B4-BE49-F238E27FC236}">
                <a16:creationId xmlns:a16="http://schemas.microsoft.com/office/drawing/2014/main" id="{A953B323-95B8-49F8-B73B-31E7F232A663}"/>
              </a:ext>
            </a:extLst>
          </p:cNvPr>
          <p:cNvSpPr txBox="1"/>
          <p:nvPr/>
        </p:nvSpPr>
        <p:spPr>
          <a:xfrm>
            <a:off x="3927203" y="2418434"/>
            <a:ext cx="1461839" cy="407947"/>
          </a:xfrm>
          <a:prstGeom prst="rect">
            <a:avLst/>
          </a:prstGeom>
          <a:solidFill>
            <a:schemeClr val="accent1"/>
          </a:solidFill>
          <a:ln>
            <a:noFill/>
          </a:ln>
        </p:spPr>
        <p:txBody>
          <a:bodyPr wrap="square" rtlCol="0" anchor="ctr">
            <a:noAutofit/>
          </a:bodyPr>
          <a:lstStyle/>
          <a:p>
            <a:pPr algn="ctr"/>
            <a:r>
              <a:rPr lang="en-US" sz="1000" b="1" dirty="0">
                <a:solidFill>
                  <a:schemeClr val="bg1"/>
                </a:solidFill>
                <a:latin typeface="Calibri" panose="020F0502020204030204" pitchFamily="34" charset="0"/>
                <a:cs typeface="Calibri" panose="020F0502020204030204" pitchFamily="34" charset="0"/>
              </a:rPr>
              <a:t>Socio-economic benefits strategy </a:t>
            </a:r>
          </a:p>
        </p:txBody>
      </p:sp>
      <p:sp>
        <p:nvSpPr>
          <p:cNvPr id="32" name="TextBox 31">
            <a:extLst>
              <a:ext uri="{FF2B5EF4-FFF2-40B4-BE49-F238E27FC236}">
                <a16:creationId xmlns:a16="http://schemas.microsoft.com/office/drawing/2014/main" id="{DD8DF1B3-03A8-4F56-A581-63EFBA829B0C}"/>
              </a:ext>
            </a:extLst>
          </p:cNvPr>
          <p:cNvSpPr txBox="1"/>
          <p:nvPr/>
        </p:nvSpPr>
        <p:spPr>
          <a:xfrm>
            <a:off x="3927203" y="3603643"/>
            <a:ext cx="1461840" cy="498083"/>
          </a:xfrm>
          <a:prstGeom prst="rect">
            <a:avLst/>
          </a:prstGeom>
          <a:solidFill>
            <a:schemeClr val="accent1"/>
          </a:solidFill>
          <a:ln>
            <a:noFill/>
          </a:ln>
        </p:spPr>
        <p:txBody>
          <a:bodyPr wrap="square" rtlCol="0" anchor="ctr">
            <a:noAutofit/>
          </a:bodyPr>
          <a:lstStyle/>
          <a:p>
            <a:pPr algn="ctr"/>
            <a:r>
              <a:rPr lang="en-US" sz="1000" b="1">
                <a:solidFill>
                  <a:schemeClr val="bg1"/>
                </a:solidFill>
                <a:latin typeface="Calibri" panose="020F0502020204030204" pitchFamily="34" charset="0"/>
                <a:cs typeface="Calibri" panose="020F0502020204030204" pitchFamily="34" charset="0"/>
              </a:rPr>
              <a:t>Deployment Scheme selection</a:t>
            </a:r>
            <a:endParaRPr lang="en-US" sz="1000">
              <a:solidFill>
                <a:schemeClr val="bg1"/>
              </a:solidFill>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651D0A5B-214F-4EF4-BF63-A7E670867636}"/>
              </a:ext>
            </a:extLst>
          </p:cNvPr>
          <p:cNvSpPr txBox="1"/>
          <p:nvPr/>
        </p:nvSpPr>
        <p:spPr>
          <a:xfrm>
            <a:off x="3927202" y="4289669"/>
            <a:ext cx="1461839" cy="493802"/>
          </a:xfrm>
          <a:prstGeom prst="rect">
            <a:avLst/>
          </a:prstGeom>
          <a:solidFill>
            <a:schemeClr val="accent1"/>
          </a:solidFill>
          <a:ln>
            <a:noFill/>
          </a:ln>
        </p:spPr>
        <p:txBody>
          <a:bodyPr wrap="square" rtlCol="0" anchor="ctr">
            <a:noAutofit/>
          </a:bodyPr>
          <a:lstStyle/>
          <a:p>
            <a:pPr algn="ctr"/>
            <a:r>
              <a:rPr lang="en-US" sz="1000" b="1">
                <a:solidFill>
                  <a:schemeClr val="bg1"/>
                </a:solidFill>
                <a:latin typeface="Calibri" panose="020F0502020204030204" pitchFamily="34" charset="0"/>
                <a:cs typeface="Calibri" panose="020F0502020204030204" pitchFamily="34" charset="0"/>
              </a:rPr>
              <a:t>High-level bidding framework </a:t>
            </a:r>
          </a:p>
        </p:txBody>
      </p:sp>
      <p:sp>
        <p:nvSpPr>
          <p:cNvPr id="34" name="TextBox 33">
            <a:extLst>
              <a:ext uri="{FF2B5EF4-FFF2-40B4-BE49-F238E27FC236}">
                <a16:creationId xmlns:a16="http://schemas.microsoft.com/office/drawing/2014/main" id="{22277627-01B1-4B97-A684-DF5354CB1E01}"/>
              </a:ext>
            </a:extLst>
          </p:cNvPr>
          <p:cNvSpPr txBox="1"/>
          <p:nvPr/>
        </p:nvSpPr>
        <p:spPr>
          <a:xfrm>
            <a:off x="4277686" y="4875854"/>
            <a:ext cx="1111355" cy="860687"/>
          </a:xfrm>
          <a:prstGeom prst="rect">
            <a:avLst/>
          </a:prstGeom>
          <a:solidFill>
            <a:schemeClr val="accent6"/>
          </a:solidFill>
          <a:ln>
            <a:noFill/>
          </a:ln>
        </p:spPr>
        <p:txBody>
          <a:bodyPr wrap="square" rtlCol="0" anchor="ctr">
            <a:noAutofit/>
          </a:bodyPr>
          <a:lstStyle/>
          <a:p>
            <a:pPr algn="ctr"/>
            <a:r>
              <a:rPr lang="en-US" sz="1050" b="1">
                <a:latin typeface="Calibri" panose="020F0502020204030204" pitchFamily="34" charset="0"/>
                <a:cs typeface="Calibri" panose="020F0502020204030204" pitchFamily="34" charset="0"/>
              </a:rPr>
              <a:t>AGREED GOVERNMENT SUPPORT &amp; LEGAL CHANGES NEEDED </a:t>
            </a:r>
          </a:p>
        </p:txBody>
      </p:sp>
      <p:sp>
        <p:nvSpPr>
          <p:cNvPr id="35" name="Right Brace 34">
            <a:extLst>
              <a:ext uri="{FF2B5EF4-FFF2-40B4-BE49-F238E27FC236}">
                <a16:creationId xmlns:a16="http://schemas.microsoft.com/office/drawing/2014/main" id="{1484D2AF-D9A0-48FE-9E00-6A5FB78E8D07}"/>
              </a:ext>
            </a:extLst>
          </p:cNvPr>
          <p:cNvSpPr/>
          <p:nvPr/>
        </p:nvSpPr>
        <p:spPr>
          <a:xfrm>
            <a:off x="5256961" y="1671517"/>
            <a:ext cx="409976" cy="4221283"/>
          </a:xfrm>
          <a:prstGeom prst="rightBrace">
            <a:avLst>
              <a:gd name="adj1" fmla="val 8333"/>
              <a:gd name="adj2" fmla="val 50448"/>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36" name="Rectangle 35">
            <a:extLst>
              <a:ext uri="{FF2B5EF4-FFF2-40B4-BE49-F238E27FC236}">
                <a16:creationId xmlns:a16="http://schemas.microsoft.com/office/drawing/2014/main" id="{6DC5E529-CC5B-4285-9355-D66963232148}"/>
              </a:ext>
            </a:extLst>
          </p:cNvPr>
          <p:cNvSpPr/>
          <p:nvPr/>
        </p:nvSpPr>
        <p:spPr>
          <a:xfrm>
            <a:off x="3814553" y="1432599"/>
            <a:ext cx="2858063" cy="4859388"/>
          </a:xfrm>
          <a:prstGeom prst="rect">
            <a:avLst/>
          </a:prstGeom>
          <a:noFill/>
          <a:ln w="19050">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37" name="Rectangle 36">
            <a:extLst>
              <a:ext uri="{FF2B5EF4-FFF2-40B4-BE49-F238E27FC236}">
                <a16:creationId xmlns:a16="http://schemas.microsoft.com/office/drawing/2014/main" id="{D976EFB1-FF1E-4CEB-8C92-6AA6F4A7840D}"/>
              </a:ext>
            </a:extLst>
          </p:cNvPr>
          <p:cNvSpPr/>
          <p:nvPr/>
        </p:nvSpPr>
        <p:spPr>
          <a:xfrm>
            <a:off x="4250462" y="1103716"/>
            <a:ext cx="1981188" cy="433701"/>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Calibri" panose="020F0502020204030204" pitchFamily="34" charset="0"/>
                <a:cs typeface="Calibri" panose="020F0502020204030204" pitchFamily="34" charset="0"/>
              </a:rPr>
              <a:t>Strategy Phase</a:t>
            </a:r>
          </a:p>
        </p:txBody>
      </p:sp>
      <p:sp>
        <p:nvSpPr>
          <p:cNvPr id="38" name="TextBox 37">
            <a:extLst>
              <a:ext uri="{FF2B5EF4-FFF2-40B4-BE49-F238E27FC236}">
                <a16:creationId xmlns:a16="http://schemas.microsoft.com/office/drawing/2014/main" id="{AB284462-6B1B-4FB2-8A15-E57E87099FF2}"/>
              </a:ext>
            </a:extLst>
          </p:cNvPr>
          <p:cNvSpPr txBox="1"/>
          <p:nvPr/>
        </p:nvSpPr>
        <p:spPr>
          <a:xfrm>
            <a:off x="7628650" y="5759295"/>
            <a:ext cx="1306607" cy="433976"/>
          </a:xfrm>
          <a:prstGeom prst="rect">
            <a:avLst/>
          </a:prstGeom>
          <a:solidFill>
            <a:schemeClr val="accent6"/>
          </a:solidFill>
          <a:ln>
            <a:noFill/>
          </a:ln>
        </p:spPr>
        <p:txBody>
          <a:bodyPr wrap="square" rtlCol="0" anchor="ctr">
            <a:noAutofit/>
          </a:bodyPr>
          <a:lstStyle/>
          <a:p>
            <a:pPr algn="ctr"/>
            <a:r>
              <a:rPr lang="en-US" sz="1000" b="1">
                <a:latin typeface="Calibri" panose="020F0502020204030204" pitchFamily="34" charset="0"/>
                <a:cs typeface="Calibri" panose="020F0502020204030204" pitchFamily="34" charset="0"/>
              </a:rPr>
              <a:t>PUBLIC INVESTMENT IN GRID COMPLETED</a:t>
            </a:r>
          </a:p>
        </p:txBody>
      </p:sp>
      <p:sp>
        <p:nvSpPr>
          <p:cNvPr id="39" name="TextBox 38">
            <a:extLst>
              <a:ext uri="{FF2B5EF4-FFF2-40B4-BE49-F238E27FC236}">
                <a16:creationId xmlns:a16="http://schemas.microsoft.com/office/drawing/2014/main" id="{F0361B3D-C72B-4067-9884-B964601868B2}"/>
              </a:ext>
            </a:extLst>
          </p:cNvPr>
          <p:cNvSpPr txBox="1"/>
          <p:nvPr/>
        </p:nvSpPr>
        <p:spPr>
          <a:xfrm>
            <a:off x="6873359" y="2201137"/>
            <a:ext cx="1316788" cy="645934"/>
          </a:xfrm>
          <a:prstGeom prst="rect">
            <a:avLst/>
          </a:prstGeom>
          <a:solidFill>
            <a:schemeClr val="accent1"/>
          </a:solidFill>
          <a:ln>
            <a:noFill/>
          </a:ln>
        </p:spPr>
        <p:txBody>
          <a:bodyPr wrap="square" rtlCol="0" anchor="ctr">
            <a:noAutofit/>
          </a:bodyPr>
          <a:lstStyle/>
          <a:p>
            <a:pPr algn="ctr"/>
            <a:r>
              <a:rPr lang="en-US" sz="1000" b="1">
                <a:solidFill>
                  <a:schemeClr val="bg1"/>
                </a:solidFill>
                <a:latin typeface="Calibri" panose="020F0502020204030204" pitchFamily="34" charset="0"/>
                <a:cs typeface="Calibri" panose="020F0502020204030204" pitchFamily="34" charset="0"/>
              </a:rPr>
              <a:t>Public party technical preparation of phase 1 of Program</a:t>
            </a:r>
            <a:endParaRPr lang="en-US" sz="1000">
              <a:solidFill>
                <a:schemeClr val="bg1"/>
              </a:solidFill>
              <a:latin typeface="Calibri" panose="020F0502020204030204" pitchFamily="34" charset="0"/>
              <a:cs typeface="Calibri" panose="020F0502020204030204" pitchFamily="34" charset="0"/>
            </a:endParaRPr>
          </a:p>
        </p:txBody>
      </p:sp>
      <p:sp>
        <p:nvSpPr>
          <p:cNvPr id="40" name="TextBox 39">
            <a:extLst>
              <a:ext uri="{FF2B5EF4-FFF2-40B4-BE49-F238E27FC236}">
                <a16:creationId xmlns:a16="http://schemas.microsoft.com/office/drawing/2014/main" id="{1E0F467E-CF31-4DAA-A623-BD1C13B09F58}"/>
              </a:ext>
            </a:extLst>
          </p:cNvPr>
          <p:cNvSpPr txBox="1"/>
          <p:nvPr/>
        </p:nvSpPr>
        <p:spPr>
          <a:xfrm>
            <a:off x="6899009" y="4291668"/>
            <a:ext cx="1306607" cy="584186"/>
          </a:xfrm>
          <a:prstGeom prst="rect">
            <a:avLst/>
          </a:prstGeom>
          <a:solidFill>
            <a:schemeClr val="accent1"/>
          </a:solidFill>
          <a:ln>
            <a:solidFill>
              <a:schemeClr val="tx2"/>
            </a:solidFill>
          </a:ln>
        </p:spPr>
        <p:txBody>
          <a:bodyPr wrap="square" rtlCol="0" anchor="ctr">
            <a:noAutofit/>
          </a:bodyPr>
          <a:lstStyle/>
          <a:p>
            <a:pPr algn="ctr"/>
            <a:r>
              <a:rPr lang="en-US" sz="1000" b="1">
                <a:solidFill>
                  <a:schemeClr val="bg1"/>
                </a:solidFill>
                <a:latin typeface="Calibri" panose="020F0502020204030204" pitchFamily="34" charset="0"/>
                <a:cs typeface="Calibri" panose="020F0502020204030204" pitchFamily="34" charset="0"/>
              </a:rPr>
              <a:t>Final contractual arrangements</a:t>
            </a:r>
            <a:endParaRPr lang="en-US" sz="1000">
              <a:solidFill>
                <a:schemeClr val="bg1"/>
              </a:solidFill>
              <a:latin typeface="Calibri" panose="020F0502020204030204" pitchFamily="34" charset="0"/>
              <a:cs typeface="Calibri" panose="020F0502020204030204" pitchFamily="34" charset="0"/>
            </a:endParaRPr>
          </a:p>
        </p:txBody>
      </p:sp>
      <p:sp>
        <p:nvSpPr>
          <p:cNvPr id="41" name="TextBox 40">
            <a:extLst>
              <a:ext uri="{FF2B5EF4-FFF2-40B4-BE49-F238E27FC236}">
                <a16:creationId xmlns:a16="http://schemas.microsoft.com/office/drawing/2014/main" id="{D1714A28-883E-44FB-89C2-4927B1EFACA7}"/>
              </a:ext>
            </a:extLst>
          </p:cNvPr>
          <p:cNvSpPr txBox="1"/>
          <p:nvPr/>
        </p:nvSpPr>
        <p:spPr>
          <a:xfrm>
            <a:off x="9711690" y="2205261"/>
            <a:ext cx="1125402" cy="2670593"/>
          </a:xfrm>
          <a:prstGeom prst="rect">
            <a:avLst/>
          </a:prstGeom>
          <a:solidFill>
            <a:schemeClr val="accent6"/>
          </a:solidFill>
          <a:ln>
            <a:noFill/>
          </a:ln>
        </p:spPr>
        <p:txBody>
          <a:bodyPr wrap="square" rtlCol="0" anchor="ctr">
            <a:noAutofit/>
          </a:bodyPr>
          <a:lstStyle/>
          <a:p>
            <a:pPr algn="ctr"/>
            <a:r>
              <a:rPr lang="en-US" sz="1050" b="1">
                <a:latin typeface="Calibri" panose="020F0502020204030204" pitchFamily="34" charset="0"/>
                <a:cs typeface="Calibri" panose="020F0502020204030204" pitchFamily="34" charset="0"/>
              </a:rPr>
              <a:t>IPP SELECTION PROCUREMENT CONDUCTED </a:t>
            </a:r>
          </a:p>
        </p:txBody>
      </p:sp>
      <p:sp>
        <p:nvSpPr>
          <p:cNvPr id="42" name="TextBox 41">
            <a:extLst>
              <a:ext uri="{FF2B5EF4-FFF2-40B4-BE49-F238E27FC236}">
                <a16:creationId xmlns:a16="http://schemas.microsoft.com/office/drawing/2014/main" id="{72316CAA-ECDE-410D-A1F5-5F135F5A5F01}"/>
              </a:ext>
            </a:extLst>
          </p:cNvPr>
          <p:cNvSpPr txBox="1"/>
          <p:nvPr/>
        </p:nvSpPr>
        <p:spPr>
          <a:xfrm>
            <a:off x="10984828" y="2212276"/>
            <a:ext cx="987241" cy="2652552"/>
          </a:xfrm>
          <a:prstGeom prst="rect">
            <a:avLst/>
          </a:prstGeom>
          <a:solidFill>
            <a:schemeClr val="accent4"/>
          </a:solidFill>
          <a:ln>
            <a:noFill/>
          </a:ln>
        </p:spPr>
        <p:txBody>
          <a:bodyPr wrap="square" rtlCol="0" anchor="ctr">
            <a:noAutofit/>
          </a:bodyPr>
          <a:lstStyle/>
          <a:p>
            <a:pPr algn="ctr"/>
            <a:r>
              <a:rPr lang="en-US" sz="1100" b="1" dirty="0">
                <a:latin typeface="Calibri" panose="020F0502020204030204" pitchFamily="34" charset="0"/>
                <a:cs typeface="Calibri" panose="020F0502020204030204" pitchFamily="34" charset="0"/>
              </a:rPr>
              <a:t>SUSTAINABLE RE TARGETS ACHIEVED </a:t>
            </a:r>
          </a:p>
        </p:txBody>
      </p:sp>
      <p:sp>
        <p:nvSpPr>
          <p:cNvPr id="43" name="TextBox 42">
            <a:extLst>
              <a:ext uri="{FF2B5EF4-FFF2-40B4-BE49-F238E27FC236}">
                <a16:creationId xmlns:a16="http://schemas.microsoft.com/office/drawing/2014/main" id="{2AA4F2B7-0A41-47B6-82F3-0206743310FF}"/>
              </a:ext>
            </a:extLst>
          </p:cNvPr>
          <p:cNvSpPr txBox="1"/>
          <p:nvPr/>
        </p:nvSpPr>
        <p:spPr>
          <a:xfrm>
            <a:off x="6873360" y="2961017"/>
            <a:ext cx="1316788" cy="497983"/>
          </a:xfrm>
          <a:prstGeom prst="rect">
            <a:avLst/>
          </a:prstGeom>
          <a:solidFill>
            <a:schemeClr val="accent1"/>
          </a:solidFill>
          <a:ln>
            <a:noFill/>
          </a:ln>
        </p:spPr>
        <p:txBody>
          <a:bodyPr wrap="square" rtlCol="0" anchor="ctr">
            <a:noAutofit/>
          </a:bodyPr>
          <a:lstStyle/>
          <a:p>
            <a:pPr algn="ctr"/>
            <a:r>
              <a:rPr lang="en-US" sz="1000" b="1" dirty="0">
                <a:solidFill>
                  <a:schemeClr val="bg1"/>
                </a:solidFill>
                <a:latin typeface="Calibri" panose="020F0502020204030204" pitchFamily="34" charset="0"/>
                <a:cs typeface="Calibri" panose="020F0502020204030204" pitchFamily="34" charset="0"/>
              </a:rPr>
              <a:t>Public investment if any for RE parks</a:t>
            </a:r>
            <a:endParaRPr lang="en-US" sz="1000" dirty="0">
              <a:solidFill>
                <a:schemeClr val="bg1"/>
              </a:solidFill>
              <a:latin typeface="Calibri" panose="020F0502020204030204" pitchFamily="34" charset="0"/>
              <a:cs typeface="Calibri" panose="020F0502020204030204" pitchFamily="34" charset="0"/>
            </a:endParaRPr>
          </a:p>
        </p:txBody>
      </p:sp>
      <p:sp>
        <p:nvSpPr>
          <p:cNvPr id="44" name="TextBox 43">
            <a:extLst>
              <a:ext uri="{FF2B5EF4-FFF2-40B4-BE49-F238E27FC236}">
                <a16:creationId xmlns:a16="http://schemas.microsoft.com/office/drawing/2014/main" id="{63EEAFD0-87EC-4A0D-815B-247240C95178}"/>
              </a:ext>
            </a:extLst>
          </p:cNvPr>
          <p:cNvSpPr txBox="1"/>
          <p:nvPr/>
        </p:nvSpPr>
        <p:spPr>
          <a:xfrm>
            <a:off x="9316005" y="5760248"/>
            <a:ext cx="2656064" cy="433976"/>
          </a:xfrm>
          <a:prstGeom prst="rect">
            <a:avLst/>
          </a:prstGeom>
          <a:solidFill>
            <a:schemeClr val="accent4"/>
          </a:solidFill>
          <a:ln>
            <a:noFill/>
          </a:ln>
        </p:spPr>
        <p:txBody>
          <a:bodyPr wrap="square" rtlCol="0" anchor="ctr">
            <a:noAutofit/>
          </a:bodyPr>
          <a:lstStyle/>
          <a:p>
            <a:pPr algn="ctr"/>
            <a:r>
              <a:rPr lang="en-US" sz="1200" b="1">
                <a:latin typeface="Calibri" panose="020F0502020204030204" pitchFamily="34" charset="0"/>
                <a:cs typeface="Calibri" panose="020F0502020204030204" pitchFamily="34" charset="0"/>
              </a:rPr>
              <a:t>VRE GRID INTEGRATION ENABLED</a:t>
            </a:r>
          </a:p>
        </p:txBody>
      </p:sp>
      <p:sp>
        <p:nvSpPr>
          <p:cNvPr id="45" name="TextBox 44">
            <a:extLst>
              <a:ext uri="{FF2B5EF4-FFF2-40B4-BE49-F238E27FC236}">
                <a16:creationId xmlns:a16="http://schemas.microsoft.com/office/drawing/2014/main" id="{67F35B2E-E65C-438E-8B7C-AFAFB3DDBB38}"/>
              </a:ext>
            </a:extLst>
          </p:cNvPr>
          <p:cNvSpPr txBox="1"/>
          <p:nvPr/>
        </p:nvSpPr>
        <p:spPr>
          <a:xfrm>
            <a:off x="6899010" y="3716969"/>
            <a:ext cx="1306607" cy="500573"/>
          </a:xfrm>
          <a:prstGeom prst="rect">
            <a:avLst/>
          </a:prstGeom>
          <a:solidFill>
            <a:schemeClr val="accent1"/>
          </a:solidFill>
          <a:ln>
            <a:solidFill>
              <a:schemeClr val="tx2"/>
            </a:solidFill>
          </a:ln>
        </p:spPr>
        <p:txBody>
          <a:bodyPr wrap="square" rtlCol="0" anchor="ctr">
            <a:noAutofit/>
          </a:bodyPr>
          <a:lstStyle/>
          <a:p>
            <a:pPr algn="ctr"/>
            <a:r>
              <a:rPr lang="en-US" sz="1000" b="1">
                <a:solidFill>
                  <a:schemeClr val="bg1"/>
                </a:solidFill>
                <a:latin typeface="Calibri" panose="020F0502020204030204" pitchFamily="34" charset="0"/>
                <a:cs typeface="Calibri" panose="020F0502020204030204" pitchFamily="34" charset="0"/>
              </a:rPr>
              <a:t>Risk Mitigation Instruments in Place</a:t>
            </a:r>
            <a:endParaRPr lang="en-US" sz="1000">
              <a:solidFill>
                <a:schemeClr val="bg1"/>
              </a:solidFill>
              <a:latin typeface="Calibri" panose="020F0502020204030204" pitchFamily="34" charset="0"/>
              <a:cs typeface="Calibri" panose="020F0502020204030204" pitchFamily="34" charset="0"/>
            </a:endParaRPr>
          </a:p>
        </p:txBody>
      </p:sp>
      <p:sp>
        <p:nvSpPr>
          <p:cNvPr id="46" name="Rectangle 45">
            <a:extLst>
              <a:ext uri="{FF2B5EF4-FFF2-40B4-BE49-F238E27FC236}">
                <a16:creationId xmlns:a16="http://schemas.microsoft.com/office/drawing/2014/main" id="{1B789DBF-587A-4DD3-9511-70ABF29EBD00}"/>
              </a:ext>
            </a:extLst>
          </p:cNvPr>
          <p:cNvSpPr/>
          <p:nvPr/>
        </p:nvSpPr>
        <p:spPr>
          <a:xfrm>
            <a:off x="6785267" y="1426369"/>
            <a:ext cx="5263412" cy="4865618"/>
          </a:xfrm>
          <a:prstGeom prst="rect">
            <a:avLst/>
          </a:prstGeom>
          <a:noFill/>
          <a:ln w="19050">
            <a:solidFill>
              <a:srgbClr val="92D05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47" name="Rectangle 46">
            <a:extLst>
              <a:ext uri="{FF2B5EF4-FFF2-40B4-BE49-F238E27FC236}">
                <a16:creationId xmlns:a16="http://schemas.microsoft.com/office/drawing/2014/main" id="{DA79968A-F761-4605-9189-8EDAD8330790}"/>
              </a:ext>
            </a:extLst>
          </p:cNvPr>
          <p:cNvSpPr/>
          <p:nvPr/>
        </p:nvSpPr>
        <p:spPr>
          <a:xfrm>
            <a:off x="8278627" y="1103716"/>
            <a:ext cx="2397238" cy="433702"/>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a:solidFill>
                  <a:schemeClr val="tx1"/>
                </a:solidFill>
                <a:latin typeface="Calibri" panose="020F0502020204030204" pitchFamily="34" charset="0"/>
                <a:cs typeface="Calibri" panose="020F0502020204030204" pitchFamily="34" charset="0"/>
              </a:rPr>
              <a:t>Implementation Phase</a:t>
            </a:r>
          </a:p>
        </p:txBody>
      </p:sp>
      <p:cxnSp>
        <p:nvCxnSpPr>
          <p:cNvPr id="48" name="Connector: Elbow 47">
            <a:extLst>
              <a:ext uri="{FF2B5EF4-FFF2-40B4-BE49-F238E27FC236}">
                <a16:creationId xmlns:a16="http://schemas.microsoft.com/office/drawing/2014/main" id="{41F9BE1B-A3C1-47EB-B7B1-84BB9955851C}"/>
              </a:ext>
            </a:extLst>
          </p:cNvPr>
          <p:cNvCxnSpPr>
            <a:cxnSpLocks/>
            <a:stCxn id="15" idx="2"/>
            <a:endCxn id="38" idx="1"/>
          </p:cNvCxnSpPr>
          <p:nvPr/>
        </p:nvCxnSpPr>
        <p:spPr>
          <a:xfrm rot="16200000" flipH="1">
            <a:off x="4716029" y="3063662"/>
            <a:ext cx="986482" cy="4838759"/>
          </a:xfrm>
          <a:prstGeom prst="bentConnector2">
            <a:avLst/>
          </a:prstGeom>
          <a:ln w="7620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Arrow: Down 48">
            <a:extLst>
              <a:ext uri="{FF2B5EF4-FFF2-40B4-BE49-F238E27FC236}">
                <a16:creationId xmlns:a16="http://schemas.microsoft.com/office/drawing/2014/main" id="{8A4C8547-F84E-4EDA-B91E-38DE48F8A2D4}"/>
              </a:ext>
            </a:extLst>
          </p:cNvPr>
          <p:cNvSpPr/>
          <p:nvPr/>
        </p:nvSpPr>
        <p:spPr>
          <a:xfrm rot="16200000">
            <a:off x="1659951" y="2988898"/>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50" name="Arrow: Down 49">
            <a:extLst>
              <a:ext uri="{FF2B5EF4-FFF2-40B4-BE49-F238E27FC236}">
                <a16:creationId xmlns:a16="http://schemas.microsoft.com/office/drawing/2014/main" id="{0944EA11-CC63-4AD1-A07B-EB39B717E613}"/>
              </a:ext>
            </a:extLst>
          </p:cNvPr>
          <p:cNvSpPr/>
          <p:nvPr/>
        </p:nvSpPr>
        <p:spPr>
          <a:xfrm rot="16200000">
            <a:off x="1683227" y="4491732"/>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51" name="Arrow: Down 50">
            <a:extLst>
              <a:ext uri="{FF2B5EF4-FFF2-40B4-BE49-F238E27FC236}">
                <a16:creationId xmlns:a16="http://schemas.microsoft.com/office/drawing/2014/main" id="{DFA2A5AB-7259-4B47-B69B-2FCBCA8ADCF1}"/>
              </a:ext>
            </a:extLst>
          </p:cNvPr>
          <p:cNvSpPr/>
          <p:nvPr/>
        </p:nvSpPr>
        <p:spPr>
          <a:xfrm rot="16200000">
            <a:off x="3509537" y="3000005"/>
            <a:ext cx="331789" cy="419385"/>
          </a:xfrm>
          <a:prstGeom prst="downArrow">
            <a:avLst>
              <a:gd name="adj1" fmla="val 42769"/>
              <a:gd name="adj2" fmla="val 50000"/>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52" name="TextBox 51">
            <a:extLst>
              <a:ext uri="{FF2B5EF4-FFF2-40B4-BE49-F238E27FC236}">
                <a16:creationId xmlns:a16="http://schemas.microsoft.com/office/drawing/2014/main" id="{37201F41-9833-4873-B11B-BE7E4C31D36B}"/>
              </a:ext>
            </a:extLst>
          </p:cNvPr>
          <p:cNvSpPr txBox="1"/>
          <p:nvPr/>
        </p:nvSpPr>
        <p:spPr>
          <a:xfrm>
            <a:off x="5626039" y="3433948"/>
            <a:ext cx="945042" cy="807149"/>
          </a:xfrm>
          <a:prstGeom prst="rect">
            <a:avLst/>
          </a:prstGeom>
          <a:solidFill>
            <a:schemeClr val="accent6"/>
          </a:solidFill>
          <a:ln>
            <a:noFill/>
          </a:ln>
        </p:spPr>
        <p:txBody>
          <a:bodyPr wrap="square" rtlCol="0" anchor="ctr">
            <a:noAutofit/>
          </a:bodyPr>
          <a:lstStyle/>
          <a:p>
            <a:pPr algn="ctr"/>
            <a:r>
              <a:rPr lang="en-US" sz="1050" b="1" dirty="0">
                <a:latin typeface="Calibri" panose="020F0502020204030204" pitchFamily="34" charset="0"/>
                <a:cs typeface="Calibri" panose="020F0502020204030204" pitchFamily="34" charset="0"/>
              </a:rPr>
              <a:t>SUSTAINABLE RE PROGRAM </a:t>
            </a:r>
          </a:p>
        </p:txBody>
      </p:sp>
      <p:cxnSp>
        <p:nvCxnSpPr>
          <p:cNvPr id="53" name="Connector: Elbow 52">
            <a:extLst>
              <a:ext uri="{FF2B5EF4-FFF2-40B4-BE49-F238E27FC236}">
                <a16:creationId xmlns:a16="http://schemas.microsoft.com/office/drawing/2014/main" id="{BADBF36A-CD5B-47D0-B409-CC62A65396FA}"/>
              </a:ext>
            </a:extLst>
          </p:cNvPr>
          <p:cNvCxnSpPr>
            <a:cxnSpLocks/>
          </p:cNvCxnSpPr>
          <p:nvPr/>
        </p:nvCxnSpPr>
        <p:spPr>
          <a:xfrm rot="16200000" flipH="1">
            <a:off x="3977939" y="4824584"/>
            <a:ext cx="427285" cy="349017"/>
          </a:xfrm>
          <a:prstGeom prst="bentConnector2">
            <a:avLst/>
          </a:prstGeom>
          <a:ln w="57150">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4" name="Arrow: Down 53">
            <a:extLst>
              <a:ext uri="{FF2B5EF4-FFF2-40B4-BE49-F238E27FC236}">
                <a16:creationId xmlns:a16="http://schemas.microsoft.com/office/drawing/2014/main" id="{4BD111E2-B178-4A92-B66E-4DFA492608FA}"/>
              </a:ext>
            </a:extLst>
          </p:cNvPr>
          <p:cNvSpPr/>
          <p:nvPr/>
        </p:nvSpPr>
        <p:spPr>
          <a:xfrm rot="16200000">
            <a:off x="6565433" y="3641925"/>
            <a:ext cx="299513" cy="367641"/>
          </a:xfrm>
          <a:prstGeom prst="downArrow">
            <a:avLst>
              <a:gd name="adj1" fmla="val 42769"/>
              <a:gd name="adj2" fmla="val 50000"/>
            </a:avLst>
          </a:prstGeom>
          <a:solidFill>
            <a:schemeClr val="tx2">
              <a:lumMod val="60000"/>
              <a:lumOff val="40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55" name="TextBox 54">
            <a:extLst>
              <a:ext uri="{FF2B5EF4-FFF2-40B4-BE49-F238E27FC236}">
                <a16:creationId xmlns:a16="http://schemas.microsoft.com/office/drawing/2014/main" id="{9B1DCA4D-C26E-4916-A038-BCF1D15A9E1D}"/>
              </a:ext>
            </a:extLst>
          </p:cNvPr>
          <p:cNvSpPr txBox="1"/>
          <p:nvPr/>
        </p:nvSpPr>
        <p:spPr>
          <a:xfrm>
            <a:off x="8427143" y="2208447"/>
            <a:ext cx="1050103" cy="1372641"/>
          </a:xfrm>
          <a:prstGeom prst="rect">
            <a:avLst/>
          </a:prstGeom>
          <a:solidFill>
            <a:schemeClr val="accent6"/>
          </a:solidFill>
          <a:ln>
            <a:noFill/>
          </a:ln>
        </p:spPr>
        <p:txBody>
          <a:bodyPr wrap="square" rtlCol="0" anchor="ctr">
            <a:noAutofit/>
          </a:bodyPr>
          <a:lstStyle/>
          <a:p>
            <a:pPr algn="ctr"/>
            <a:r>
              <a:rPr lang="en-US" sz="1050" b="1">
                <a:latin typeface="Calibri" panose="020F0502020204030204" pitchFamily="34" charset="0"/>
                <a:cs typeface="Calibri" panose="020F0502020204030204" pitchFamily="34" charset="0"/>
              </a:rPr>
              <a:t>DEPLOYMENT SCHEME TECHNICALLY READY</a:t>
            </a:r>
          </a:p>
        </p:txBody>
      </p:sp>
      <p:sp>
        <p:nvSpPr>
          <p:cNvPr id="56" name="Arrow: Down 55">
            <a:extLst>
              <a:ext uri="{FF2B5EF4-FFF2-40B4-BE49-F238E27FC236}">
                <a16:creationId xmlns:a16="http://schemas.microsoft.com/office/drawing/2014/main" id="{297A61CA-FCA4-4D8E-B1FD-E0B446E0480E}"/>
              </a:ext>
            </a:extLst>
          </p:cNvPr>
          <p:cNvSpPr/>
          <p:nvPr/>
        </p:nvSpPr>
        <p:spPr>
          <a:xfrm rot="16200000">
            <a:off x="8187264" y="2663585"/>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57" name="TextBox 56">
            <a:extLst>
              <a:ext uri="{FF2B5EF4-FFF2-40B4-BE49-F238E27FC236}">
                <a16:creationId xmlns:a16="http://schemas.microsoft.com/office/drawing/2014/main" id="{32A0506B-3073-4A11-9A41-362C82E1FF04}"/>
              </a:ext>
            </a:extLst>
          </p:cNvPr>
          <p:cNvSpPr txBox="1"/>
          <p:nvPr/>
        </p:nvSpPr>
        <p:spPr>
          <a:xfrm>
            <a:off x="8427143" y="3711667"/>
            <a:ext cx="1050103" cy="1164187"/>
          </a:xfrm>
          <a:prstGeom prst="rect">
            <a:avLst/>
          </a:prstGeom>
          <a:solidFill>
            <a:schemeClr val="accent6"/>
          </a:solidFill>
          <a:ln>
            <a:noFill/>
          </a:ln>
        </p:spPr>
        <p:txBody>
          <a:bodyPr wrap="square" rtlCol="0" anchor="ctr">
            <a:noAutofit/>
          </a:bodyPr>
          <a:lstStyle/>
          <a:p>
            <a:pPr algn="ctr"/>
            <a:r>
              <a:rPr lang="en-US" sz="1000" b="1">
                <a:latin typeface="Calibri" panose="020F0502020204030204" pitchFamily="34" charset="0"/>
                <a:cs typeface="Calibri" panose="020F0502020204030204" pitchFamily="34" charset="0"/>
              </a:rPr>
              <a:t>PROCUREMENT READY</a:t>
            </a:r>
          </a:p>
        </p:txBody>
      </p:sp>
      <p:sp>
        <p:nvSpPr>
          <p:cNvPr id="58" name="Arrow: Down 57">
            <a:extLst>
              <a:ext uri="{FF2B5EF4-FFF2-40B4-BE49-F238E27FC236}">
                <a16:creationId xmlns:a16="http://schemas.microsoft.com/office/drawing/2014/main" id="{9D3A3025-CED2-477C-A109-8E0E8F22C98A}"/>
              </a:ext>
            </a:extLst>
          </p:cNvPr>
          <p:cNvSpPr/>
          <p:nvPr/>
        </p:nvSpPr>
        <p:spPr>
          <a:xfrm rot="16200000">
            <a:off x="8155768" y="4014219"/>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59" name="Arrow: Down 58">
            <a:extLst>
              <a:ext uri="{FF2B5EF4-FFF2-40B4-BE49-F238E27FC236}">
                <a16:creationId xmlns:a16="http://schemas.microsoft.com/office/drawing/2014/main" id="{64A3B0E3-AFC4-42CD-ABF7-36F6041001D5}"/>
              </a:ext>
            </a:extLst>
          </p:cNvPr>
          <p:cNvSpPr/>
          <p:nvPr/>
        </p:nvSpPr>
        <p:spPr>
          <a:xfrm rot="16200000">
            <a:off x="9430814" y="3421910"/>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60" name="Arrow: Down 59">
            <a:extLst>
              <a:ext uri="{FF2B5EF4-FFF2-40B4-BE49-F238E27FC236}">
                <a16:creationId xmlns:a16="http://schemas.microsoft.com/office/drawing/2014/main" id="{75CC8664-9230-4CB8-BABA-EC5997F6AA8E}"/>
              </a:ext>
            </a:extLst>
          </p:cNvPr>
          <p:cNvSpPr/>
          <p:nvPr/>
        </p:nvSpPr>
        <p:spPr>
          <a:xfrm rot="16200000">
            <a:off x="10783633" y="3451520"/>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61" name="Arrow: Down 60">
            <a:extLst>
              <a:ext uri="{FF2B5EF4-FFF2-40B4-BE49-F238E27FC236}">
                <a16:creationId xmlns:a16="http://schemas.microsoft.com/office/drawing/2014/main" id="{DABCC965-0728-4C89-A22F-C6E368A9423E}"/>
              </a:ext>
            </a:extLst>
          </p:cNvPr>
          <p:cNvSpPr/>
          <p:nvPr/>
        </p:nvSpPr>
        <p:spPr>
          <a:xfrm rot="16200000">
            <a:off x="8942909" y="5744033"/>
            <a:ext cx="297256" cy="448935"/>
          </a:xfrm>
          <a:prstGeom prst="downArrow">
            <a:avLst>
              <a:gd name="adj1" fmla="val 42769"/>
              <a:gd name="adj2" fmla="val 50000"/>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62" name="TextBox 61">
            <a:extLst>
              <a:ext uri="{FF2B5EF4-FFF2-40B4-BE49-F238E27FC236}">
                <a16:creationId xmlns:a16="http://schemas.microsoft.com/office/drawing/2014/main" id="{02CCB231-B27A-455D-A015-C5292AC0F8FB}"/>
              </a:ext>
            </a:extLst>
          </p:cNvPr>
          <p:cNvSpPr txBox="1"/>
          <p:nvPr/>
        </p:nvSpPr>
        <p:spPr>
          <a:xfrm>
            <a:off x="3272686" y="6450659"/>
            <a:ext cx="1083733" cy="276999"/>
          </a:xfrm>
          <a:prstGeom prst="rect">
            <a:avLst/>
          </a:prstGeom>
          <a:noFill/>
        </p:spPr>
        <p:txBody>
          <a:bodyPr wrap="square" rtlCol="0">
            <a:spAutoFit/>
          </a:bodyPr>
          <a:lstStyle/>
          <a:p>
            <a:r>
              <a:rPr lang="en-US" sz="1200" b="1">
                <a:latin typeface="Calibri" panose="020F0502020204030204" pitchFamily="34" charset="0"/>
                <a:cs typeface="Calibri" panose="020F0502020204030204" pitchFamily="34" charset="0"/>
              </a:rPr>
              <a:t>Outcomes</a:t>
            </a:r>
          </a:p>
        </p:txBody>
      </p:sp>
      <p:sp>
        <p:nvSpPr>
          <p:cNvPr id="63" name="Rectangle 62">
            <a:extLst>
              <a:ext uri="{FF2B5EF4-FFF2-40B4-BE49-F238E27FC236}">
                <a16:creationId xmlns:a16="http://schemas.microsoft.com/office/drawing/2014/main" id="{0A9DE41D-BE50-43F8-9853-FC58500E6BD3}"/>
              </a:ext>
            </a:extLst>
          </p:cNvPr>
          <p:cNvSpPr/>
          <p:nvPr/>
        </p:nvSpPr>
        <p:spPr>
          <a:xfrm>
            <a:off x="2963088" y="6498197"/>
            <a:ext cx="233680" cy="17505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99856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DB3FB12-A2DD-4F82-8B55-9EF64AC8F32C}"/>
              </a:ext>
            </a:extLst>
          </p:cNvPr>
          <p:cNvSpPr>
            <a:spLocks noGrp="1"/>
          </p:cNvSpPr>
          <p:nvPr>
            <p:ph type="sldNum" sz="quarter" idx="4"/>
          </p:nvPr>
        </p:nvSpPr>
        <p:spPr/>
        <p:txBody>
          <a:bodyPr/>
          <a:lstStyle/>
          <a:p>
            <a:fld id="{D30F7059-9A85-43E0-95B4-2BB69024FC19}" type="slidenum">
              <a:rPr lang="en-US" sz="1100" smtClean="0">
                <a:latin typeface="Calibri" panose="020F0502020204030204" pitchFamily="34" charset="0"/>
                <a:cs typeface="Calibri" panose="020F0502020204030204" pitchFamily="34" charset="0"/>
              </a:rPr>
              <a:pPr/>
              <a:t>2</a:t>
            </a:fld>
            <a:endParaRPr lang="en-US" sz="1100">
              <a:latin typeface="Calibri" panose="020F0502020204030204" pitchFamily="34" charset="0"/>
              <a:cs typeface="Calibri" panose="020F0502020204030204" pitchFamily="34" charset="0"/>
            </a:endParaRPr>
          </a:p>
        </p:txBody>
      </p:sp>
      <p:sp>
        <p:nvSpPr>
          <p:cNvPr id="4" name="Title 3">
            <a:extLst>
              <a:ext uri="{FF2B5EF4-FFF2-40B4-BE49-F238E27FC236}">
                <a16:creationId xmlns:a16="http://schemas.microsoft.com/office/drawing/2014/main" id="{8ADC9B56-AE2D-46B5-A3E0-200C2F359200}"/>
              </a:ext>
            </a:extLst>
          </p:cNvPr>
          <p:cNvSpPr>
            <a:spLocks noGrp="1"/>
          </p:cNvSpPr>
          <p:nvPr>
            <p:ph type="title"/>
          </p:nvPr>
        </p:nvSpPr>
        <p:spPr/>
        <p:txBody>
          <a:bodyPr/>
          <a:lstStyle/>
          <a:p>
            <a:r>
              <a:rPr lang="en-US" kern="1200" dirty="0">
                <a:solidFill>
                  <a:prstClr val="white"/>
                </a:solidFill>
              </a:rPr>
              <a:t>SRMI: a fruitful partnership with ISA</a:t>
            </a:r>
            <a:endParaRPr lang="en-US" dirty="0"/>
          </a:p>
        </p:txBody>
      </p:sp>
      <p:sp>
        <p:nvSpPr>
          <p:cNvPr id="6" name="ZoneTexte 31">
            <a:extLst>
              <a:ext uri="{FF2B5EF4-FFF2-40B4-BE49-F238E27FC236}">
                <a16:creationId xmlns:a16="http://schemas.microsoft.com/office/drawing/2014/main" id="{03CBC761-8524-45E1-8E22-D476E310808F}"/>
              </a:ext>
            </a:extLst>
          </p:cNvPr>
          <p:cNvSpPr txBox="1"/>
          <p:nvPr/>
        </p:nvSpPr>
        <p:spPr>
          <a:xfrm>
            <a:off x="307729" y="1123969"/>
            <a:ext cx="11544302" cy="646332"/>
          </a:xfrm>
          <a:prstGeom prst="rect">
            <a:avLst/>
          </a:prstGeom>
          <a:solidFill>
            <a:srgbClr val="FFC000"/>
          </a:solidFill>
          <a:ln w="28575">
            <a:no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defPPr>
              <a:defRPr lang="fr-FR"/>
            </a:defPPr>
            <a:lvl1pPr algn="ctr" defTabSz="457059" fontAlgn="base">
              <a:spcBef>
                <a:spcPct val="0"/>
              </a:spcBef>
              <a:spcAft>
                <a:spcPct val="0"/>
              </a:spcAft>
              <a:defRPr sz="1400" b="1">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457059"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a:ln>
                  <a:noFill/>
                </a:ln>
                <a:solidFill>
                  <a:srgbClr val="002060"/>
                </a:solidFill>
                <a:effectLst/>
                <a:uLnTx/>
                <a:uFillTx/>
                <a:latin typeface="Calibri" panose="020F0502020204030204" pitchFamily="34" charset="0"/>
                <a:cs typeface="Calibri" panose="020F0502020204030204" pitchFamily="34" charset="0"/>
              </a:rPr>
              <a:t>A pragmatic approach aligned with the objectives of the International Solar Alliance (ISA)</a:t>
            </a:r>
          </a:p>
        </p:txBody>
      </p:sp>
      <p:grpSp>
        <p:nvGrpSpPr>
          <p:cNvPr id="7" name="Groupe 9">
            <a:extLst>
              <a:ext uri="{FF2B5EF4-FFF2-40B4-BE49-F238E27FC236}">
                <a16:creationId xmlns:a16="http://schemas.microsoft.com/office/drawing/2014/main" id="{CC5941DB-B1FA-40FC-BCC7-762E052C1B7F}"/>
              </a:ext>
            </a:extLst>
          </p:cNvPr>
          <p:cNvGrpSpPr/>
          <p:nvPr/>
        </p:nvGrpSpPr>
        <p:grpSpPr>
          <a:xfrm rot="5400000">
            <a:off x="4035993" y="2467128"/>
            <a:ext cx="312695" cy="999646"/>
            <a:chOff x="4559300" y="1473200"/>
            <a:chExt cx="603674" cy="533400"/>
          </a:xfrm>
          <a:solidFill>
            <a:srgbClr val="003399"/>
          </a:solidFill>
        </p:grpSpPr>
        <p:sp>
          <p:nvSpPr>
            <p:cNvPr id="8" name="Chevron 28">
              <a:extLst>
                <a:ext uri="{FF2B5EF4-FFF2-40B4-BE49-F238E27FC236}">
                  <a16:creationId xmlns:a16="http://schemas.microsoft.com/office/drawing/2014/main" id="{7B555469-D243-4D13-A0E9-0C015FFD4173}"/>
                </a:ext>
              </a:extLst>
            </p:cNvPr>
            <p:cNvSpPr/>
            <p:nvPr/>
          </p:nvSpPr>
          <p:spPr>
            <a:xfrm>
              <a:off x="4559300"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sp>
          <p:nvSpPr>
            <p:cNvPr id="9" name="Chevron 29">
              <a:extLst>
                <a:ext uri="{FF2B5EF4-FFF2-40B4-BE49-F238E27FC236}">
                  <a16:creationId xmlns:a16="http://schemas.microsoft.com/office/drawing/2014/main" id="{B4461DE3-6E81-44B9-8077-628C0193D810}"/>
                </a:ext>
              </a:extLst>
            </p:cNvPr>
            <p:cNvSpPr/>
            <p:nvPr/>
          </p:nvSpPr>
          <p:spPr>
            <a:xfrm>
              <a:off x="4781974"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grpSp>
      <p:sp>
        <p:nvSpPr>
          <p:cNvPr id="10" name="TextBox 9">
            <a:extLst>
              <a:ext uri="{FF2B5EF4-FFF2-40B4-BE49-F238E27FC236}">
                <a16:creationId xmlns:a16="http://schemas.microsoft.com/office/drawing/2014/main" id="{7851063A-2BB0-4600-83C1-D8ABE515C65A}"/>
              </a:ext>
            </a:extLst>
          </p:cNvPr>
          <p:cNvSpPr txBox="1"/>
          <p:nvPr/>
        </p:nvSpPr>
        <p:spPr>
          <a:xfrm>
            <a:off x="307731" y="3256635"/>
            <a:ext cx="11463356" cy="461665"/>
          </a:xfrm>
          <a:prstGeom prst="rect">
            <a:avLst/>
          </a:prstGeom>
          <a:noFill/>
          <a:ln w="3175">
            <a:solidFill>
              <a:schemeClr val="bg2">
                <a:lumMod val="20000"/>
                <a:lumOff val="80000"/>
              </a:schemeClr>
            </a:solidFill>
          </a:ln>
        </p:spPr>
        <p:txBody>
          <a:bodyPr wrap="square" rtlCol="0">
            <a:spAutoFit/>
          </a:bodyPr>
          <a:lstStyle/>
          <a:p>
            <a:pPr lvl="0" algn="ctr">
              <a:defRPr/>
            </a:pPr>
            <a:r>
              <a:rPr lang="en-US" sz="2400" b="1" dirty="0">
                <a:solidFill>
                  <a:srgbClr val="002060"/>
                </a:solidFill>
                <a:latin typeface="Calibri" panose="020F0502020204030204" pitchFamily="34" charset="0"/>
                <a:cs typeface="Calibri" panose="020F0502020204030204" pitchFamily="34" charset="0"/>
              </a:rPr>
              <a:t>Building on CRMM, the World Bank, in partnership with ISA, AFD and IRENA - 2019</a:t>
            </a:r>
            <a:endParaRPr kumimoji="0" lang="en-US" sz="2400" i="0" u="none" strike="noStrike" kern="1200" cap="none" spc="0" normalizeH="0" baseline="0" dirty="0">
              <a:ln>
                <a:noFill/>
              </a:ln>
              <a:solidFill>
                <a:srgbClr val="002060"/>
              </a:solidFill>
              <a:effectLst/>
              <a:uLnTx/>
              <a:uFillTx/>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A607305B-FF9A-4F4A-9088-DF5C39533CBF}"/>
              </a:ext>
            </a:extLst>
          </p:cNvPr>
          <p:cNvSpPr txBox="1"/>
          <p:nvPr/>
        </p:nvSpPr>
        <p:spPr>
          <a:xfrm>
            <a:off x="361225" y="4428662"/>
            <a:ext cx="11332806" cy="830997"/>
          </a:xfrm>
          <a:prstGeom prst="rect">
            <a:avLst/>
          </a:prstGeom>
          <a:noFill/>
          <a:ln w="254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I</a:t>
            </a:r>
            <a:r>
              <a:rPr lang="en-US" sz="2400" b="1" dirty="0" err="1">
                <a:solidFill>
                  <a:srgbClr val="002345"/>
                </a:solidFill>
                <a:latin typeface="Calibri" panose="020F0502020204030204" pitchFamily="34" charset="0"/>
                <a:cs typeface="Calibri" panose="020F0502020204030204" pitchFamily="34" charset="0"/>
              </a:rPr>
              <a:t>ntegrated</a:t>
            </a:r>
            <a:r>
              <a:rPr lang="en-US" sz="2400" b="1" dirty="0">
                <a:solidFill>
                  <a:srgbClr val="002345"/>
                </a:solidFill>
                <a:latin typeface="Calibri" panose="020F0502020204030204" pitchFamily="34" charset="0"/>
                <a:cs typeface="Calibri" panose="020F0502020204030204" pitchFamily="34" charset="0"/>
              </a:rPr>
              <a:t> risk mitigation coverage leveraging private sector investments -2020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b="1" dirty="0">
                <a:solidFill>
                  <a:srgbClr val="002345"/>
                </a:solidFill>
                <a:latin typeface="Calibri" panose="020F0502020204030204" pitchFamily="34" charset="0"/>
                <a:cs typeface="Calibri" panose="020F0502020204030204" pitchFamily="34" charset="0"/>
              </a:rPr>
              <a:t>(3 Projects)</a:t>
            </a:r>
            <a:endParaRPr lang="fr-FR" sz="2400" dirty="0">
              <a:latin typeface="Calibri" panose="020F0502020204030204" pitchFamily="34" charset="0"/>
              <a:cs typeface="Calibri" panose="020F0502020204030204" pitchFamily="34" charset="0"/>
            </a:endParaRPr>
          </a:p>
        </p:txBody>
      </p:sp>
      <p:sp>
        <p:nvSpPr>
          <p:cNvPr id="12" name="Triangle isocèle 28">
            <a:extLst>
              <a:ext uri="{FF2B5EF4-FFF2-40B4-BE49-F238E27FC236}">
                <a16:creationId xmlns:a16="http://schemas.microsoft.com/office/drawing/2014/main" id="{A0CDD8A0-78B3-4297-AA03-CF8E4A6A23BE}"/>
              </a:ext>
            </a:extLst>
          </p:cNvPr>
          <p:cNvSpPr/>
          <p:nvPr/>
        </p:nvSpPr>
        <p:spPr>
          <a:xfrm rot="10800000">
            <a:off x="4951880" y="4025640"/>
            <a:ext cx="1886416" cy="225208"/>
          </a:xfrm>
          <a:prstGeom prst="triangle">
            <a:avLst>
              <a:gd name="adj" fmla="val 47768"/>
            </a:avLst>
          </a:prstGeom>
          <a:solidFill>
            <a:srgbClr val="00206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b="0" i="0" u="none" strike="noStrike" kern="1200" cap="none" spc="0" normalizeH="0" baseline="0" noProof="0">
              <a:ln>
                <a:noFill/>
              </a:ln>
              <a:solidFill>
                <a:srgbClr val="003399"/>
              </a:solidFill>
              <a:effectLst/>
              <a:uLnTx/>
              <a:uFillTx/>
              <a:latin typeface="Calibri" panose="020F0502020204030204" pitchFamily="34" charset="0"/>
              <a:cs typeface="Calibri" panose="020F0502020204030204" pitchFamily="34" charset="0"/>
            </a:endParaRPr>
          </a:p>
        </p:txBody>
      </p:sp>
      <p:grpSp>
        <p:nvGrpSpPr>
          <p:cNvPr id="13" name="Groupe 9">
            <a:extLst>
              <a:ext uri="{FF2B5EF4-FFF2-40B4-BE49-F238E27FC236}">
                <a16:creationId xmlns:a16="http://schemas.microsoft.com/office/drawing/2014/main" id="{FC184DCF-F4FD-44D0-813F-648FD5D1D052}"/>
              </a:ext>
            </a:extLst>
          </p:cNvPr>
          <p:cNvGrpSpPr/>
          <p:nvPr/>
        </p:nvGrpSpPr>
        <p:grpSpPr>
          <a:xfrm rot="5400000">
            <a:off x="7405323" y="2465290"/>
            <a:ext cx="312695" cy="999646"/>
            <a:chOff x="4559300" y="1473200"/>
            <a:chExt cx="603674" cy="533400"/>
          </a:xfrm>
          <a:solidFill>
            <a:srgbClr val="003399"/>
          </a:solidFill>
        </p:grpSpPr>
        <p:sp>
          <p:nvSpPr>
            <p:cNvPr id="14" name="Chevron 28">
              <a:extLst>
                <a:ext uri="{FF2B5EF4-FFF2-40B4-BE49-F238E27FC236}">
                  <a16:creationId xmlns:a16="http://schemas.microsoft.com/office/drawing/2014/main" id="{6ACAC660-8576-4787-8FD0-9C8006EB85DE}"/>
                </a:ext>
              </a:extLst>
            </p:cNvPr>
            <p:cNvSpPr/>
            <p:nvPr/>
          </p:nvSpPr>
          <p:spPr>
            <a:xfrm>
              <a:off x="4559300"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sp>
          <p:nvSpPr>
            <p:cNvPr id="15" name="Chevron 29">
              <a:extLst>
                <a:ext uri="{FF2B5EF4-FFF2-40B4-BE49-F238E27FC236}">
                  <a16:creationId xmlns:a16="http://schemas.microsoft.com/office/drawing/2014/main" id="{6104762B-75E5-4209-9E87-EA0EC894C496}"/>
                </a:ext>
              </a:extLst>
            </p:cNvPr>
            <p:cNvSpPr/>
            <p:nvPr/>
          </p:nvSpPr>
          <p:spPr>
            <a:xfrm>
              <a:off x="4781974"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grpSp>
      <p:sp>
        <p:nvSpPr>
          <p:cNvPr id="16" name="TextBox 15">
            <a:extLst>
              <a:ext uri="{FF2B5EF4-FFF2-40B4-BE49-F238E27FC236}">
                <a16:creationId xmlns:a16="http://schemas.microsoft.com/office/drawing/2014/main" id="{C5CD6C41-021E-4E2B-A405-A849EE18F02C}"/>
              </a:ext>
            </a:extLst>
          </p:cNvPr>
          <p:cNvSpPr txBox="1"/>
          <p:nvPr/>
        </p:nvSpPr>
        <p:spPr>
          <a:xfrm>
            <a:off x="307729" y="1829669"/>
            <a:ext cx="11544302" cy="830997"/>
          </a:xfrm>
          <a:prstGeom prst="rect">
            <a:avLst/>
          </a:prstGeom>
          <a:noFill/>
        </p:spPr>
        <p:txBody>
          <a:bodyPr wrap="square" rtlCol="0">
            <a:spAutoFit/>
          </a:bodyPr>
          <a:lstStyle/>
          <a:p>
            <a:pPr algn="ctr"/>
            <a:r>
              <a:rPr lang="en-US" sz="2400" b="1" dirty="0">
                <a:solidFill>
                  <a:srgbClr val="002060"/>
                </a:solidFill>
                <a:latin typeface="Calibri" panose="020F0502020204030204" pitchFamily="34" charset="0"/>
                <a:cs typeface="Calibri" panose="020F0502020204030204" pitchFamily="34" charset="0"/>
              </a:rPr>
              <a:t>ISA developed the Common Risk Mitigation Mechanism (CRMM) - 2018</a:t>
            </a:r>
            <a:r>
              <a:rPr lang="en-US" sz="2400" dirty="0">
                <a:solidFill>
                  <a:srgbClr val="002060"/>
                </a:solidFill>
                <a:latin typeface="Calibri" panose="020F0502020204030204" pitchFamily="34" charset="0"/>
                <a:cs typeface="Calibri" panose="020F0502020204030204" pitchFamily="34" charset="0"/>
              </a:rPr>
              <a:t> </a:t>
            </a:r>
            <a:endParaRPr lang="fr-FR" sz="2400" dirty="0">
              <a:solidFill>
                <a:srgbClr val="002060"/>
              </a:solidFill>
              <a:latin typeface="Calibri" panose="020F0502020204030204" pitchFamily="34" charset="0"/>
              <a:cs typeface="Calibri" panose="020F0502020204030204" pitchFamily="34" charset="0"/>
            </a:endParaRPr>
          </a:p>
          <a:p>
            <a:endParaRPr lang="fr-FR"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1877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DB3FB12-A2DD-4F82-8B55-9EF64AC8F32C}"/>
              </a:ext>
            </a:extLst>
          </p:cNvPr>
          <p:cNvSpPr>
            <a:spLocks noGrp="1"/>
          </p:cNvSpPr>
          <p:nvPr>
            <p:ph type="sldNum" sz="quarter" idx="4"/>
          </p:nvPr>
        </p:nvSpPr>
        <p:spPr/>
        <p:txBody>
          <a:bodyPr/>
          <a:lstStyle/>
          <a:p>
            <a:fld id="{D30F7059-9A85-43E0-95B4-2BB69024FC19}" type="slidenum">
              <a:rPr lang="en-US" sz="1100" smtClean="0">
                <a:latin typeface="Calibri" panose="020F0502020204030204" pitchFamily="34" charset="0"/>
                <a:cs typeface="Calibri" panose="020F0502020204030204" pitchFamily="34" charset="0"/>
              </a:rPr>
              <a:pPr/>
              <a:t>3</a:t>
            </a:fld>
            <a:endParaRPr lang="en-US" sz="1100">
              <a:latin typeface="Calibri" panose="020F0502020204030204" pitchFamily="34" charset="0"/>
              <a:cs typeface="Calibri" panose="020F0502020204030204" pitchFamily="34" charset="0"/>
            </a:endParaRPr>
          </a:p>
        </p:txBody>
      </p:sp>
      <p:sp>
        <p:nvSpPr>
          <p:cNvPr id="4" name="Title 3">
            <a:extLst>
              <a:ext uri="{FF2B5EF4-FFF2-40B4-BE49-F238E27FC236}">
                <a16:creationId xmlns:a16="http://schemas.microsoft.com/office/drawing/2014/main" id="{8ADC9B56-AE2D-46B5-A3E0-200C2F359200}"/>
              </a:ext>
            </a:extLst>
          </p:cNvPr>
          <p:cNvSpPr>
            <a:spLocks noGrp="1"/>
          </p:cNvSpPr>
          <p:nvPr>
            <p:ph type="title"/>
          </p:nvPr>
        </p:nvSpPr>
        <p:spPr/>
        <p:txBody>
          <a:bodyPr/>
          <a:lstStyle/>
          <a:p>
            <a:r>
              <a:rPr lang="en-US" kern="1200" dirty="0" err="1">
                <a:solidFill>
                  <a:prstClr val="white"/>
                </a:solidFill>
              </a:rPr>
              <a:t>Covid</a:t>
            </a:r>
            <a:r>
              <a:rPr lang="en-US" kern="1200" dirty="0">
                <a:solidFill>
                  <a:prstClr val="white"/>
                </a:solidFill>
              </a:rPr>
              <a:t> Challenges for Small Island Countries</a:t>
            </a:r>
            <a:endParaRPr lang="en-US" dirty="0"/>
          </a:p>
        </p:txBody>
      </p:sp>
      <p:sp>
        <p:nvSpPr>
          <p:cNvPr id="6" name="ZoneTexte 31">
            <a:extLst>
              <a:ext uri="{FF2B5EF4-FFF2-40B4-BE49-F238E27FC236}">
                <a16:creationId xmlns:a16="http://schemas.microsoft.com/office/drawing/2014/main" id="{03CBC761-8524-45E1-8E22-D476E310808F}"/>
              </a:ext>
            </a:extLst>
          </p:cNvPr>
          <p:cNvSpPr txBox="1"/>
          <p:nvPr/>
        </p:nvSpPr>
        <p:spPr>
          <a:xfrm>
            <a:off x="307729" y="1123969"/>
            <a:ext cx="11544302" cy="646332"/>
          </a:xfrm>
          <a:prstGeom prst="rect">
            <a:avLst/>
          </a:prstGeom>
          <a:solidFill>
            <a:srgbClr val="FFC000"/>
          </a:solidFill>
          <a:ln w="28575">
            <a:noFill/>
          </a:ln>
          <a:effectLst/>
        </p:spPr>
        <p:style>
          <a:lnRef idx="1">
            <a:schemeClr val="accent1"/>
          </a:lnRef>
          <a:fillRef idx="3">
            <a:schemeClr val="accent1"/>
          </a:fillRef>
          <a:effectRef idx="2">
            <a:schemeClr val="accent1"/>
          </a:effectRef>
          <a:fontRef idx="minor">
            <a:schemeClr val="lt1"/>
          </a:fontRef>
        </p:style>
        <p:txBody>
          <a:bodyPr lIns="36000" rIns="36000" rtlCol="0" anchor="ctr"/>
          <a:lstStyle>
            <a:defPPr>
              <a:defRPr lang="fr-FR"/>
            </a:defPPr>
            <a:lvl1pPr algn="ctr" defTabSz="457059" fontAlgn="base">
              <a:spcBef>
                <a:spcPct val="0"/>
              </a:spcBef>
              <a:spcAft>
                <a:spcPct val="0"/>
              </a:spcAft>
              <a:defRPr sz="1400" b="1">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457059" rtl="0" eaLnBrk="1" fontAlgn="base" latinLnBrk="0" hangingPunct="1">
              <a:lnSpc>
                <a:spcPct val="100000"/>
              </a:lnSpc>
              <a:spcBef>
                <a:spcPct val="0"/>
              </a:spcBef>
              <a:spcAft>
                <a:spcPct val="0"/>
              </a:spcAft>
              <a:buClrTx/>
              <a:buSzTx/>
              <a:buFontTx/>
              <a:buNone/>
              <a:tabLst/>
              <a:defRPr/>
            </a:pPr>
            <a:r>
              <a:rPr kumimoji="0" lang="en-US" sz="24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Mobilizing private sector investment</a:t>
            </a:r>
          </a:p>
        </p:txBody>
      </p:sp>
      <p:grpSp>
        <p:nvGrpSpPr>
          <p:cNvPr id="7" name="Groupe 9">
            <a:extLst>
              <a:ext uri="{FF2B5EF4-FFF2-40B4-BE49-F238E27FC236}">
                <a16:creationId xmlns:a16="http://schemas.microsoft.com/office/drawing/2014/main" id="{CC5941DB-B1FA-40FC-BCC7-762E052C1B7F}"/>
              </a:ext>
            </a:extLst>
          </p:cNvPr>
          <p:cNvGrpSpPr/>
          <p:nvPr/>
        </p:nvGrpSpPr>
        <p:grpSpPr>
          <a:xfrm rot="5400000">
            <a:off x="4035993" y="2467128"/>
            <a:ext cx="312695" cy="999646"/>
            <a:chOff x="4559300" y="1473200"/>
            <a:chExt cx="603674" cy="533400"/>
          </a:xfrm>
          <a:solidFill>
            <a:srgbClr val="003399"/>
          </a:solidFill>
        </p:grpSpPr>
        <p:sp>
          <p:nvSpPr>
            <p:cNvPr id="8" name="Chevron 28">
              <a:extLst>
                <a:ext uri="{FF2B5EF4-FFF2-40B4-BE49-F238E27FC236}">
                  <a16:creationId xmlns:a16="http://schemas.microsoft.com/office/drawing/2014/main" id="{7B555469-D243-4D13-A0E9-0C015FFD4173}"/>
                </a:ext>
              </a:extLst>
            </p:cNvPr>
            <p:cNvSpPr/>
            <p:nvPr/>
          </p:nvSpPr>
          <p:spPr>
            <a:xfrm>
              <a:off x="4559300"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sp>
          <p:nvSpPr>
            <p:cNvPr id="9" name="Chevron 29">
              <a:extLst>
                <a:ext uri="{FF2B5EF4-FFF2-40B4-BE49-F238E27FC236}">
                  <a16:creationId xmlns:a16="http://schemas.microsoft.com/office/drawing/2014/main" id="{B4461DE3-6E81-44B9-8077-628C0193D810}"/>
                </a:ext>
              </a:extLst>
            </p:cNvPr>
            <p:cNvSpPr/>
            <p:nvPr/>
          </p:nvSpPr>
          <p:spPr>
            <a:xfrm>
              <a:off x="4781974"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grpSp>
      <p:sp>
        <p:nvSpPr>
          <p:cNvPr id="10" name="TextBox 9">
            <a:extLst>
              <a:ext uri="{FF2B5EF4-FFF2-40B4-BE49-F238E27FC236}">
                <a16:creationId xmlns:a16="http://schemas.microsoft.com/office/drawing/2014/main" id="{7851063A-2BB0-4600-83C1-D8ABE515C65A}"/>
              </a:ext>
            </a:extLst>
          </p:cNvPr>
          <p:cNvSpPr txBox="1"/>
          <p:nvPr/>
        </p:nvSpPr>
        <p:spPr>
          <a:xfrm>
            <a:off x="307731" y="3256635"/>
            <a:ext cx="11463356" cy="461665"/>
          </a:xfrm>
          <a:prstGeom prst="rect">
            <a:avLst/>
          </a:prstGeom>
          <a:noFill/>
          <a:ln w="3175">
            <a:solidFill>
              <a:schemeClr val="bg2">
                <a:lumMod val="20000"/>
                <a:lumOff val="80000"/>
              </a:schemeClr>
            </a:solidFill>
          </a:ln>
        </p:spPr>
        <p:txBody>
          <a:bodyPr wrap="square" rtlCol="0">
            <a:spAutoFit/>
          </a:bodyPr>
          <a:lstStyle/>
          <a:p>
            <a:pPr lvl="0" algn="ctr">
              <a:defRPr/>
            </a:pPr>
            <a:r>
              <a:rPr lang="en-US" sz="2400" b="1" dirty="0">
                <a:solidFill>
                  <a:srgbClr val="002060"/>
                </a:solidFill>
                <a:latin typeface="Calibri" panose="020F0502020204030204" pitchFamily="34" charset="0"/>
                <a:cs typeface="Calibri" panose="020F0502020204030204" pitchFamily="34" charset="0"/>
              </a:rPr>
              <a:t>Off taker Risk- Condition of utilities, subsidies, tariff, collection efficiency</a:t>
            </a:r>
            <a:endParaRPr kumimoji="0" lang="en-US" sz="2400" i="0" u="none" strike="noStrike" kern="1200" cap="none" spc="0" normalizeH="0" baseline="0" dirty="0">
              <a:ln>
                <a:noFill/>
              </a:ln>
              <a:solidFill>
                <a:srgbClr val="002060"/>
              </a:solidFill>
              <a:effectLst/>
              <a:uLnTx/>
              <a:uFillTx/>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A607305B-FF9A-4F4A-9088-DF5C39533CBF}"/>
              </a:ext>
            </a:extLst>
          </p:cNvPr>
          <p:cNvSpPr txBox="1"/>
          <p:nvPr/>
        </p:nvSpPr>
        <p:spPr>
          <a:xfrm>
            <a:off x="361225" y="4428662"/>
            <a:ext cx="11332806" cy="461665"/>
          </a:xfrm>
          <a:prstGeom prst="rect">
            <a:avLst/>
          </a:prstGeom>
          <a:noFill/>
          <a:ln w="25400">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002060"/>
                </a:solidFill>
                <a:effectLst/>
                <a:uLnTx/>
                <a:uFillTx/>
                <a:latin typeface="Calibri" panose="020F0502020204030204" pitchFamily="34" charset="0"/>
                <a:cs typeface="Calibri" panose="020F0502020204030204" pitchFamily="34" charset="0"/>
              </a:rPr>
              <a:t>Power sector reforms in time of crisis- replacing diesel with renewables (RTC)</a:t>
            </a:r>
            <a:endParaRPr lang="fr-FR" sz="2400" dirty="0">
              <a:latin typeface="Calibri" panose="020F0502020204030204" pitchFamily="34" charset="0"/>
              <a:cs typeface="Calibri" panose="020F0502020204030204" pitchFamily="34" charset="0"/>
            </a:endParaRPr>
          </a:p>
        </p:txBody>
      </p:sp>
      <p:sp>
        <p:nvSpPr>
          <p:cNvPr id="12" name="Triangle isocèle 28">
            <a:extLst>
              <a:ext uri="{FF2B5EF4-FFF2-40B4-BE49-F238E27FC236}">
                <a16:creationId xmlns:a16="http://schemas.microsoft.com/office/drawing/2014/main" id="{A0CDD8A0-78B3-4297-AA03-CF8E4A6A23BE}"/>
              </a:ext>
            </a:extLst>
          </p:cNvPr>
          <p:cNvSpPr/>
          <p:nvPr/>
        </p:nvSpPr>
        <p:spPr>
          <a:xfrm rot="10800000">
            <a:off x="4951880" y="4025640"/>
            <a:ext cx="1886416" cy="225208"/>
          </a:xfrm>
          <a:prstGeom prst="triangle">
            <a:avLst>
              <a:gd name="adj" fmla="val 47768"/>
            </a:avLst>
          </a:prstGeom>
          <a:solidFill>
            <a:srgbClr val="00206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fr-FR" b="0" i="0" u="none" strike="noStrike" kern="1200" cap="none" spc="0" normalizeH="0" baseline="0" noProof="0">
              <a:ln>
                <a:noFill/>
              </a:ln>
              <a:solidFill>
                <a:srgbClr val="003399"/>
              </a:solidFill>
              <a:effectLst/>
              <a:uLnTx/>
              <a:uFillTx/>
              <a:latin typeface="Calibri" panose="020F0502020204030204" pitchFamily="34" charset="0"/>
              <a:cs typeface="Calibri" panose="020F0502020204030204" pitchFamily="34" charset="0"/>
            </a:endParaRPr>
          </a:p>
        </p:txBody>
      </p:sp>
      <p:grpSp>
        <p:nvGrpSpPr>
          <p:cNvPr id="13" name="Groupe 9">
            <a:extLst>
              <a:ext uri="{FF2B5EF4-FFF2-40B4-BE49-F238E27FC236}">
                <a16:creationId xmlns:a16="http://schemas.microsoft.com/office/drawing/2014/main" id="{FC184DCF-F4FD-44D0-813F-648FD5D1D052}"/>
              </a:ext>
            </a:extLst>
          </p:cNvPr>
          <p:cNvGrpSpPr/>
          <p:nvPr/>
        </p:nvGrpSpPr>
        <p:grpSpPr>
          <a:xfrm rot="5400000">
            <a:off x="7405323" y="2465290"/>
            <a:ext cx="312695" cy="999646"/>
            <a:chOff x="4559300" y="1473200"/>
            <a:chExt cx="603674" cy="533400"/>
          </a:xfrm>
          <a:solidFill>
            <a:srgbClr val="003399"/>
          </a:solidFill>
        </p:grpSpPr>
        <p:sp>
          <p:nvSpPr>
            <p:cNvPr id="14" name="Chevron 28">
              <a:extLst>
                <a:ext uri="{FF2B5EF4-FFF2-40B4-BE49-F238E27FC236}">
                  <a16:creationId xmlns:a16="http://schemas.microsoft.com/office/drawing/2014/main" id="{6ACAC660-8576-4787-8FD0-9C8006EB85DE}"/>
                </a:ext>
              </a:extLst>
            </p:cNvPr>
            <p:cNvSpPr/>
            <p:nvPr/>
          </p:nvSpPr>
          <p:spPr>
            <a:xfrm>
              <a:off x="4559300"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sp>
          <p:nvSpPr>
            <p:cNvPr id="15" name="Chevron 29">
              <a:extLst>
                <a:ext uri="{FF2B5EF4-FFF2-40B4-BE49-F238E27FC236}">
                  <a16:creationId xmlns:a16="http://schemas.microsoft.com/office/drawing/2014/main" id="{6104762B-75E5-4209-9E87-EA0EC894C496}"/>
                </a:ext>
              </a:extLst>
            </p:cNvPr>
            <p:cNvSpPr/>
            <p:nvPr/>
          </p:nvSpPr>
          <p:spPr>
            <a:xfrm>
              <a:off x="4781974" y="1473200"/>
              <a:ext cx="381000" cy="533400"/>
            </a:xfrm>
            <a:prstGeom prst="chevron">
              <a:avLst/>
            </a:prstGeom>
            <a:solidFill>
              <a:srgbClr val="FFC000"/>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base">
                <a:spcBef>
                  <a:spcPct val="0"/>
                </a:spcBef>
                <a:spcAft>
                  <a:spcPct val="0"/>
                </a:spcAft>
              </a:pPr>
              <a:endParaRPr lang="en-US" sz="2000">
                <a:solidFill>
                  <a:srgbClr val="003399"/>
                </a:solidFill>
                <a:latin typeface="Calibri" panose="020F0502020204030204" pitchFamily="34" charset="0"/>
                <a:cs typeface="Calibri" panose="020F0502020204030204" pitchFamily="34" charset="0"/>
              </a:endParaRPr>
            </a:p>
          </p:txBody>
        </p:sp>
      </p:grpSp>
      <p:sp>
        <p:nvSpPr>
          <p:cNvPr id="16" name="TextBox 15">
            <a:extLst>
              <a:ext uri="{FF2B5EF4-FFF2-40B4-BE49-F238E27FC236}">
                <a16:creationId xmlns:a16="http://schemas.microsoft.com/office/drawing/2014/main" id="{C5CD6C41-021E-4E2B-A405-A849EE18F02C}"/>
              </a:ext>
            </a:extLst>
          </p:cNvPr>
          <p:cNvSpPr txBox="1"/>
          <p:nvPr/>
        </p:nvSpPr>
        <p:spPr>
          <a:xfrm>
            <a:off x="307729" y="1829669"/>
            <a:ext cx="11544302" cy="830997"/>
          </a:xfrm>
          <a:prstGeom prst="rect">
            <a:avLst/>
          </a:prstGeom>
          <a:noFill/>
        </p:spPr>
        <p:txBody>
          <a:bodyPr wrap="square" rtlCol="0">
            <a:spAutoFit/>
          </a:bodyPr>
          <a:lstStyle/>
          <a:p>
            <a:pPr algn="ctr"/>
            <a:r>
              <a:rPr lang="en-US" sz="2400" b="1" dirty="0">
                <a:solidFill>
                  <a:srgbClr val="002060"/>
                </a:solidFill>
                <a:latin typeface="Calibri" panose="020F0502020204030204" pitchFamily="34" charset="0"/>
                <a:cs typeface="Calibri" panose="020F0502020204030204" pitchFamily="34" charset="0"/>
              </a:rPr>
              <a:t>Country Risk- Tourism, Diesel Import</a:t>
            </a:r>
            <a:endParaRPr lang="fr-FR" sz="2400" dirty="0">
              <a:solidFill>
                <a:srgbClr val="002060"/>
              </a:solidFill>
              <a:latin typeface="Calibri" panose="020F0502020204030204" pitchFamily="34" charset="0"/>
              <a:cs typeface="Calibri" panose="020F0502020204030204" pitchFamily="34" charset="0"/>
            </a:endParaRPr>
          </a:p>
          <a:p>
            <a:endParaRPr lang="fr-FR" sz="2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7239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traight Connector 6">
            <a:extLst>
              <a:ext uri="{FF2B5EF4-FFF2-40B4-BE49-F238E27FC236}">
                <a16:creationId xmlns:a16="http://schemas.microsoft.com/office/drawing/2014/main" id="{389906FE-A47A-CF48-B0F8-D0C52790F5BD}"/>
              </a:ext>
            </a:extLst>
          </p:cNvPr>
          <p:cNvSpPr/>
          <p:nvPr/>
        </p:nvSpPr>
        <p:spPr>
          <a:xfrm>
            <a:off x="794885" y="658348"/>
            <a:ext cx="10965565" cy="1"/>
          </a:xfrm>
          <a:prstGeom prst="line">
            <a:avLst/>
          </a:prstGeom>
          <a:ln w="19050">
            <a:solidFill>
              <a:srgbClr val="0551AE"/>
            </a:solidFill>
          </a:ln>
        </p:spPr>
        <p:txBody>
          <a:bodyPr lIns="45719" rIns="45719"/>
          <a:lstStyle/>
          <a:p>
            <a:endParaRPr>
              <a:solidFill>
                <a:srgbClr val="002060"/>
              </a:solidFill>
            </a:endParaRPr>
          </a:p>
        </p:txBody>
      </p:sp>
      <p:sp>
        <p:nvSpPr>
          <p:cNvPr id="22" name="CustomShape 1">
            <a:extLst>
              <a:ext uri="{FF2B5EF4-FFF2-40B4-BE49-F238E27FC236}">
                <a16:creationId xmlns:a16="http://schemas.microsoft.com/office/drawing/2014/main" id="{3E099B1E-4888-42B7-8AD1-4434B007795F}"/>
              </a:ext>
            </a:extLst>
          </p:cNvPr>
          <p:cNvSpPr/>
          <p:nvPr/>
        </p:nvSpPr>
        <p:spPr>
          <a:xfrm>
            <a:off x="1181676" y="1048114"/>
            <a:ext cx="8524745" cy="137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US" sz="2000" b="1" strike="noStrike" spc="-1" dirty="0">
                <a:solidFill>
                  <a:srgbClr val="1F4E79"/>
                </a:solidFill>
                <a:latin typeface="+mj-lt"/>
                <a:ea typeface="DejaVu Sans"/>
              </a:rPr>
              <a:t>Geography</a:t>
            </a:r>
            <a:r>
              <a:rPr lang="en-US" sz="2000" b="0" strike="noStrike" spc="-1" dirty="0">
                <a:solidFill>
                  <a:srgbClr val="1F4E79"/>
                </a:solidFill>
                <a:latin typeface="+mj-lt"/>
                <a:ea typeface="DejaVu Sans"/>
              </a:rPr>
              <a:t>:</a:t>
            </a:r>
            <a:endParaRPr lang="en-US" sz="2000" b="0" strike="noStrike" spc="-1" dirty="0">
              <a:latin typeface="+mj-lt"/>
            </a:endParaRPr>
          </a:p>
        </p:txBody>
      </p:sp>
      <p:sp>
        <p:nvSpPr>
          <p:cNvPr id="23" name="CustomShape 6">
            <a:extLst>
              <a:ext uri="{FF2B5EF4-FFF2-40B4-BE49-F238E27FC236}">
                <a16:creationId xmlns:a16="http://schemas.microsoft.com/office/drawing/2014/main" id="{EB641D9B-4696-4F73-9C4F-07406683BBE7}"/>
              </a:ext>
            </a:extLst>
          </p:cNvPr>
          <p:cNvSpPr/>
          <p:nvPr/>
        </p:nvSpPr>
        <p:spPr>
          <a:xfrm>
            <a:off x="1205433" y="3069567"/>
            <a:ext cx="8524745" cy="137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US" sz="2000" b="1" strike="noStrike" spc="-1" dirty="0">
                <a:solidFill>
                  <a:srgbClr val="1F4E79"/>
                </a:solidFill>
                <a:latin typeface="+mj-lt"/>
                <a:ea typeface="DejaVu Sans"/>
              </a:rPr>
              <a:t>Economy</a:t>
            </a:r>
            <a:endParaRPr lang="en-US" sz="2000" b="0" strike="noStrike" spc="-1" dirty="0">
              <a:latin typeface="+mj-lt"/>
            </a:endParaRPr>
          </a:p>
        </p:txBody>
      </p:sp>
      <p:sp>
        <p:nvSpPr>
          <p:cNvPr id="24" name="CustomShape 9">
            <a:extLst>
              <a:ext uri="{FF2B5EF4-FFF2-40B4-BE49-F238E27FC236}">
                <a16:creationId xmlns:a16="http://schemas.microsoft.com/office/drawing/2014/main" id="{BC7C7F10-E500-4F62-9761-1E744D0B2E80}"/>
              </a:ext>
            </a:extLst>
          </p:cNvPr>
          <p:cNvSpPr/>
          <p:nvPr/>
        </p:nvSpPr>
        <p:spPr>
          <a:xfrm>
            <a:off x="1098684" y="5200159"/>
            <a:ext cx="8524745" cy="137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a:lnSpc>
                <a:spcPct val="100000"/>
              </a:lnSpc>
            </a:pPr>
            <a:r>
              <a:rPr lang="en-US" sz="2000" b="1" strike="noStrike" spc="-1" dirty="0">
                <a:solidFill>
                  <a:srgbClr val="1F4E79"/>
                </a:solidFill>
                <a:latin typeface="+mj-lt"/>
                <a:ea typeface="DejaVu Sans"/>
              </a:rPr>
              <a:t>COVID-19 Impact</a:t>
            </a:r>
            <a:endParaRPr lang="en-US" sz="2000" b="0" strike="noStrike" spc="-1" dirty="0">
              <a:latin typeface="+mj-lt"/>
            </a:endParaRPr>
          </a:p>
        </p:txBody>
      </p:sp>
      <p:sp>
        <p:nvSpPr>
          <p:cNvPr id="25" name="CustomShape 7">
            <a:extLst>
              <a:ext uri="{FF2B5EF4-FFF2-40B4-BE49-F238E27FC236}">
                <a16:creationId xmlns:a16="http://schemas.microsoft.com/office/drawing/2014/main" id="{26BF19B4-E00D-4059-8057-C387896AF331}"/>
              </a:ext>
            </a:extLst>
          </p:cNvPr>
          <p:cNvSpPr/>
          <p:nvPr/>
        </p:nvSpPr>
        <p:spPr>
          <a:xfrm>
            <a:off x="1205433" y="5565778"/>
            <a:ext cx="6908347" cy="137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16000" indent="-214560">
              <a:lnSpc>
                <a:spcPct val="100000"/>
              </a:lnSpc>
              <a:spcBef>
                <a:spcPts val="1585"/>
              </a:spcBef>
              <a:buClr>
                <a:srgbClr val="000000"/>
              </a:buClr>
              <a:buSzPct val="45000"/>
              <a:buFont typeface="Wingdings" charset="2"/>
              <a:buChar char=""/>
            </a:pPr>
            <a:r>
              <a:rPr lang="en-US" sz="1700" b="0" strike="noStrike" spc="-1" dirty="0">
                <a:solidFill>
                  <a:srgbClr val="000000"/>
                </a:solidFill>
                <a:latin typeface="+mj-lt"/>
                <a:ea typeface="DejaVu Sans"/>
              </a:rPr>
              <a:t>World Bank estimates 13 percent contraction of the economy</a:t>
            </a:r>
            <a:endParaRPr lang="en-US" sz="1700" b="0" strike="noStrike" spc="-1" dirty="0">
              <a:latin typeface="+mj-lt"/>
            </a:endParaRPr>
          </a:p>
        </p:txBody>
      </p:sp>
      <p:pic>
        <p:nvPicPr>
          <p:cNvPr id="26" name="Picture 109">
            <a:extLst>
              <a:ext uri="{FF2B5EF4-FFF2-40B4-BE49-F238E27FC236}">
                <a16:creationId xmlns:a16="http://schemas.microsoft.com/office/drawing/2014/main" id="{491DD177-E034-46F6-881E-AF54E20F0EF4}"/>
              </a:ext>
            </a:extLst>
          </p:cNvPr>
          <p:cNvPicPr/>
          <p:nvPr/>
        </p:nvPicPr>
        <p:blipFill>
          <a:blip r:embed="rId2"/>
          <a:stretch/>
        </p:blipFill>
        <p:spPr>
          <a:xfrm>
            <a:off x="468802" y="972761"/>
            <a:ext cx="635363" cy="584280"/>
          </a:xfrm>
          <a:prstGeom prst="rect">
            <a:avLst/>
          </a:prstGeom>
          <a:ln>
            <a:noFill/>
          </a:ln>
        </p:spPr>
      </p:pic>
      <p:sp>
        <p:nvSpPr>
          <p:cNvPr id="27" name="CustomShape 5">
            <a:extLst>
              <a:ext uri="{FF2B5EF4-FFF2-40B4-BE49-F238E27FC236}">
                <a16:creationId xmlns:a16="http://schemas.microsoft.com/office/drawing/2014/main" id="{30C1B17D-BE38-4BF0-BA34-B2084743D0AE}"/>
              </a:ext>
            </a:extLst>
          </p:cNvPr>
          <p:cNvSpPr/>
          <p:nvPr/>
        </p:nvSpPr>
        <p:spPr>
          <a:xfrm>
            <a:off x="1298140" y="1484188"/>
            <a:ext cx="6581075" cy="137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16000" indent="-214560">
              <a:lnSpc>
                <a:spcPct val="100000"/>
              </a:lnSpc>
              <a:spcBef>
                <a:spcPts val="1585"/>
              </a:spcBef>
              <a:buClr>
                <a:srgbClr val="000000"/>
              </a:buClr>
              <a:buSzPct val="45000"/>
              <a:buFont typeface="Wingdings" charset="2"/>
              <a:buChar char=""/>
            </a:pPr>
            <a:r>
              <a:rPr lang="en-US" sz="1700" b="0" strike="noStrike" spc="-1" dirty="0">
                <a:solidFill>
                  <a:srgbClr val="000000"/>
                </a:solidFill>
                <a:latin typeface="+mj-lt"/>
                <a:ea typeface="DejaVu Sans"/>
              </a:rPr>
              <a:t>Maldives consists of 26 coral atolls with 1,192 islands spread across roughly 90,000 square kilometers of the Indian Ocean</a:t>
            </a:r>
          </a:p>
        </p:txBody>
      </p:sp>
      <p:pic>
        <p:nvPicPr>
          <p:cNvPr id="28" name="Picture 113">
            <a:extLst>
              <a:ext uri="{FF2B5EF4-FFF2-40B4-BE49-F238E27FC236}">
                <a16:creationId xmlns:a16="http://schemas.microsoft.com/office/drawing/2014/main" id="{609490A5-3258-4EAF-B380-2C84532E972A}"/>
              </a:ext>
            </a:extLst>
          </p:cNvPr>
          <p:cNvPicPr/>
          <p:nvPr/>
        </p:nvPicPr>
        <p:blipFill>
          <a:blip r:embed="rId3"/>
          <a:stretch/>
        </p:blipFill>
        <p:spPr>
          <a:xfrm>
            <a:off x="441000" y="3015249"/>
            <a:ext cx="635363" cy="584280"/>
          </a:xfrm>
          <a:prstGeom prst="rect">
            <a:avLst/>
          </a:prstGeom>
          <a:ln>
            <a:noFill/>
          </a:ln>
        </p:spPr>
      </p:pic>
      <p:sp>
        <p:nvSpPr>
          <p:cNvPr id="29" name="CustomShape 8">
            <a:extLst>
              <a:ext uri="{FF2B5EF4-FFF2-40B4-BE49-F238E27FC236}">
                <a16:creationId xmlns:a16="http://schemas.microsoft.com/office/drawing/2014/main" id="{15628809-FC5E-4343-87E6-468008AFD211}"/>
              </a:ext>
            </a:extLst>
          </p:cNvPr>
          <p:cNvSpPr/>
          <p:nvPr/>
        </p:nvSpPr>
        <p:spPr>
          <a:xfrm>
            <a:off x="1181676" y="3475751"/>
            <a:ext cx="6814002" cy="13701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Autofit/>
          </a:bodyPr>
          <a:lstStyle/>
          <a:p>
            <a:pPr marL="216000" indent="-214560">
              <a:lnSpc>
                <a:spcPct val="100000"/>
              </a:lnSpc>
              <a:spcBef>
                <a:spcPts val="865"/>
              </a:spcBef>
              <a:buClr>
                <a:srgbClr val="000000"/>
              </a:buClr>
              <a:buSzPct val="45000"/>
              <a:buFont typeface="Wingdings" charset="2"/>
              <a:buChar char=""/>
            </a:pPr>
            <a:r>
              <a:rPr lang="en-US" sz="1700" b="0" strike="noStrike" spc="-1" dirty="0">
                <a:solidFill>
                  <a:srgbClr val="000000"/>
                </a:solidFill>
                <a:latin typeface="+mj-lt"/>
                <a:ea typeface="DejaVu Sans"/>
              </a:rPr>
              <a:t>The largest share to GDP in 2018: tourism (20.2 percent), transport and communication (11.1 percent).</a:t>
            </a:r>
          </a:p>
          <a:p>
            <a:pPr marL="216000" indent="-214560">
              <a:lnSpc>
                <a:spcPct val="100000"/>
              </a:lnSpc>
              <a:spcBef>
                <a:spcPts val="865"/>
              </a:spcBef>
              <a:buClr>
                <a:srgbClr val="000000"/>
              </a:buClr>
              <a:buSzPct val="45000"/>
              <a:buFont typeface="Wingdings" charset="2"/>
              <a:buChar char=""/>
            </a:pPr>
            <a:r>
              <a:rPr lang="en-US" sz="1700" b="0" strike="noStrike" spc="-1" dirty="0">
                <a:solidFill>
                  <a:srgbClr val="000000"/>
                </a:solidFill>
                <a:latin typeface="+mj-lt"/>
                <a:ea typeface="DejaVu Sans"/>
              </a:rPr>
              <a:t>US$61 million in fuel and electricity subsidies paid in 2018 (1% of GDP)</a:t>
            </a:r>
          </a:p>
          <a:p>
            <a:pPr marL="216000" indent="-214560">
              <a:lnSpc>
                <a:spcPct val="100000"/>
              </a:lnSpc>
              <a:spcBef>
                <a:spcPts val="865"/>
              </a:spcBef>
              <a:buClr>
                <a:srgbClr val="000000"/>
              </a:buClr>
              <a:buSzPct val="45000"/>
              <a:buFont typeface="Wingdings" charset="2"/>
              <a:buChar char=""/>
            </a:pPr>
            <a:r>
              <a:rPr lang="en-US" sz="1700" spc="-1" dirty="0">
                <a:solidFill>
                  <a:srgbClr val="000000"/>
                </a:solidFill>
                <a:latin typeface="+mj-lt"/>
              </a:rPr>
              <a:t>Fuel import bill of US$ 465 million in 2019 (8% of GDP)</a:t>
            </a:r>
            <a:endParaRPr lang="en-US" sz="1700" b="0" strike="noStrike" spc="-1" dirty="0">
              <a:latin typeface="+mj-lt"/>
            </a:endParaRPr>
          </a:p>
        </p:txBody>
      </p:sp>
      <p:pic>
        <p:nvPicPr>
          <p:cNvPr id="30" name="Picture 148">
            <a:extLst>
              <a:ext uri="{FF2B5EF4-FFF2-40B4-BE49-F238E27FC236}">
                <a16:creationId xmlns:a16="http://schemas.microsoft.com/office/drawing/2014/main" id="{4218A72B-BF54-49D0-BBC9-EF42EDDF4B9A}"/>
              </a:ext>
            </a:extLst>
          </p:cNvPr>
          <p:cNvPicPr/>
          <p:nvPr/>
        </p:nvPicPr>
        <p:blipFill>
          <a:blip r:embed="rId4"/>
          <a:stretch/>
        </p:blipFill>
        <p:spPr>
          <a:xfrm>
            <a:off x="468802" y="5057737"/>
            <a:ext cx="635363" cy="584280"/>
          </a:xfrm>
          <a:prstGeom prst="rect">
            <a:avLst/>
          </a:prstGeom>
          <a:ln>
            <a:noFill/>
          </a:ln>
        </p:spPr>
      </p:pic>
      <p:pic>
        <p:nvPicPr>
          <p:cNvPr id="33" name="Picture 32">
            <a:extLst>
              <a:ext uri="{FF2B5EF4-FFF2-40B4-BE49-F238E27FC236}">
                <a16:creationId xmlns:a16="http://schemas.microsoft.com/office/drawing/2014/main" id="{35501661-8C4B-4E15-8F50-70E42099084E}"/>
              </a:ext>
            </a:extLst>
          </p:cNvPr>
          <p:cNvPicPr/>
          <p:nvPr/>
        </p:nvPicPr>
        <p:blipFill rotWithShape="1">
          <a:blip r:embed="rId5"/>
          <a:srcRect l="7903" t="19138" r="61189" b="1957"/>
          <a:stretch/>
        </p:blipFill>
        <p:spPr>
          <a:xfrm>
            <a:off x="8206303" y="782878"/>
            <a:ext cx="3670611" cy="5292243"/>
          </a:xfrm>
          <a:prstGeom prst="rect">
            <a:avLst/>
          </a:prstGeom>
          <a:ln>
            <a:noFill/>
          </a:ln>
        </p:spPr>
      </p:pic>
      <p:sp>
        <p:nvSpPr>
          <p:cNvPr id="34" name="Rectangle 33">
            <a:extLst>
              <a:ext uri="{FF2B5EF4-FFF2-40B4-BE49-F238E27FC236}">
                <a16:creationId xmlns:a16="http://schemas.microsoft.com/office/drawing/2014/main" id="{94B221AB-8D59-480E-9462-718C7649E1AD}"/>
              </a:ext>
            </a:extLst>
          </p:cNvPr>
          <p:cNvSpPr/>
          <p:nvPr/>
        </p:nvSpPr>
        <p:spPr>
          <a:xfrm>
            <a:off x="627545" y="218186"/>
            <a:ext cx="4118563" cy="424732"/>
          </a:xfrm>
          <a:prstGeom prst="rect">
            <a:avLst/>
          </a:prstGeom>
        </p:spPr>
        <p:txBody>
          <a:bodyPr wrap="none">
            <a:spAutoFit/>
          </a:bodyPr>
          <a:lstStyle/>
          <a:p>
            <a:pPr>
              <a:lnSpc>
                <a:spcPct val="90000"/>
              </a:lnSpc>
            </a:pPr>
            <a:r>
              <a:rPr lang="en-US" sz="2400" spc="-1" dirty="0">
                <a:solidFill>
                  <a:srgbClr val="1261A0"/>
                </a:solidFill>
                <a:latin typeface="Gotham Bold"/>
                <a:ea typeface="DejaVu Sans"/>
              </a:rPr>
              <a:t>MALDIVES COUNTRY CONTEXT</a:t>
            </a:r>
            <a:endParaRPr lang="en-US" sz="2400" b="0" spc="-1" dirty="0"/>
          </a:p>
        </p:txBody>
      </p:sp>
    </p:spTree>
    <p:extLst>
      <p:ext uri="{BB962C8B-B14F-4D97-AF65-F5344CB8AC3E}">
        <p14:creationId xmlns:p14="http://schemas.microsoft.com/office/powerpoint/2010/main" val="284532598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F9DD2C-649F-4557-98A6-ED3D3003ADFA}"/>
              </a:ext>
            </a:extLst>
          </p:cNvPr>
          <p:cNvSpPr>
            <a:spLocks noGrp="1"/>
          </p:cNvSpPr>
          <p:nvPr>
            <p:ph idx="1"/>
          </p:nvPr>
        </p:nvSpPr>
        <p:spPr/>
        <p:txBody>
          <a:bodyPr/>
          <a:lstStyle/>
          <a:p>
            <a:pPr marL="285750" lvl="6" indent="-285750">
              <a:spcBef>
                <a:spcPts val="600"/>
              </a:spcBef>
              <a:spcAft>
                <a:spcPts val="600"/>
              </a:spcAft>
              <a:buFont typeface="Wingdings" pitchFamily="2" charset="2"/>
              <a:buChar char="§"/>
            </a:pPr>
            <a:r>
              <a:rPr lang="en-US" sz="2000" dirty="0">
                <a:latin typeface="Calibri" panose="020F0502020204030204" pitchFamily="34" charset="0"/>
                <a:cs typeface="Calibri" panose="020F0502020204030204" pitchFamily="34" charset="0"/>
              </a:rPr>
              <a:t>SRMI structure</a:t>
            </a:r>
          </a:p>
          <a:p>
            <a:pPr marL="681750" lvl="8" indent="-285750">
              <a:spcBef>
                <a:spcPts val="600"/>
              </a:spcBef>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World Bank guarantees for </a:t>
            </a:r>
            <a:r>
              <a:rPr lang="en-US" sz="2000" u="sng" dirty="0">
                <a:latin typeface="Calibri" panose="020F0502020204030204" pitchFamily="34" charset="0"/>
                <a:cs typeface="Calibri" panose="020F0502020204030204" pitchFamily="34" charset="0"/>
              </a:rPr>
              <a:t>PPA termination risk</a:t>
            </a:r>
            <a:r>
              <a:rPr lang="en-US" sz="2000" dirty="0">
                <a:latin typeface="Calibri" panose="020F0502020204030204" pitchFamily="34" charset="0"/>
                <a:cs typeface="Calibri" panose="020F0502020204030204" pitchFamily="34" charset="0"/>
              </a:rPr>
              <a:t> – MIGA (95%) vs IDA (80%) </a:t>
            </a:r>
          </a:p>
          <a:p>
            <a:pPr marL="681750" lvl="8" indent="-285750">
              <a:spcBef>
                <a:spcPts val="600"/>
              </a:spcBef>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Escrow account for Payment Security Mechanism for </a:t>
            </a:r>
            <a:r>
              <a:rPr lang="en-US" sz="2000" u="sng" dirty="0">
                <a:latin typeface="Calibri" panose="020F0502020204030204" pitchFamily="34" charset="0"/>
                <a:cs typeface="Calibri" panose="020F0502020204030204" pitchFamily="34" charset="0"/>
              </a:rPr>
              <a:t>PPA payment delays</a:t>
            </a:r>
          </a:p>
          <a:p>
            <a:pPr marL="681750" lvl="8" indent="-285750">
              <a:spcBef>
                <a:spcPts val="600"/>
              </a:spcBef>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Currency convertibility clause</a:t>
            </a:r>
          </a:p>
          <a:p>
            <a:pPr marL="681750" lvl="8" indent="-285750">
              <a:spcBef>
                <a:spcPts val="600"/>
              </a:spcBef>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Tariff buy down to decrease capital cost</a:t>
            </a:r>
          </a:p>
          <a:p>
            <a:pPr marL="285750" lvl="6" indent="-285750">
              <a:spcBef>
                <a:spcPts val="600"/>
              </a:spcBef>
              <a:spcAft>
                <a:spcPts val="600"/>
              </a:spcAft>
              <a:buFont typeface="Wingdings" pitchFamily="2" charset="2"/>
              <a:buChar char="§"/>
            </a:pPr>
            <a:r>
              <a:rPr lang="en-US" sz="2000" dirty="0">
                <a:latin typeface="Calibri" panose="020F0502020204030204" pitchFamily="34" charset="0"/>
                <a:cs typeface="Calibri" panose="020F0502020204030204" pitchFamily="34" charset="0"/>
              </a:rPr>
              <a:t>5 MW Solar Rooftop in Greater Male </a:t>
            </a:r>
          </a:p>
          <a:p>
            <a:pPr marL="681750" lvl="8" indent="-285750">
              <a:spcBef>
                <a:spcPts val="600"/>
              </a:spcBef>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Attracted over 32 private investors</a:t>
            </a:r>
          </a:p>
          <a:p>
            <a:pPr marL="681750" lvl="8" indent="-285750">
              <a:spcBef>
                <a:spcPts val="600"/>
              </a:spcBef>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10.9 cents/kWh winning bid Vs 21 cents</a:t>
            </a:r>
          </a:p>
          <a:p>
            <a:pPr marL="681750" lvl="8" indent="-285750">
              <a:spcBef>
                <a:spcPts val="600"/>
              </a:spcBef>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IFC debt</a:t>
            </a:r>
          </a:p>
          <a:p>
            <a:pPr marL="681750" lvl="8" indent="-285750">
              <a:spcBef>
                <a:spcPts val="600"/>
              </a:spcBef>
              <a:spcAft>
                <a:spcPts val="600"/>
              </a:spcAft>
              <a:buFont typeface="Arial" panose="020B0604020202020204" pitchFamily="34" charset="0"/>
              <a:buChar char="•"/>
            </a:pPr>
            <a:endParaRPr lang="en-US" sz="2000" dirty="0">
              <a:latin typeface="Calibri" panose="020F0502020204030204" pitchFamily="34" charset="0"/>
              <a:cs typeface="Calibri" panose="020F0502020204030204" pitchFamily="34" charset="0"/>
            </a:endParaRPr>
          </a:p>
          <a:p>
            <a:endParaRPr lang="en-US" dirty="0"/>
          </a:p>
        </p:txBody>
      </p:sp>
      <p:sp>
        <p:nvSpPr>
          <p:cNvPr id="3" name="Slide Number Placeholder 2">
            <a:extLst>
              <a:ext uri="{FF2B5EF4-FFF2-40B4-BE49-F238E27FC236}">
                <a16:creationId xmlns:a16="http://schemas.microsoft.com/office/drawing/2014/main" id="{38C856B2-4835-43BB-BC34-3F7B83E2DAE4}"/>
              </a:ext>
            </a:extLst>
          </p:cNvPr>
          <p:cNvSpPr>
            <a:spLocks noGrp="1"/>
          </p:cNvSpPr>
          <p:nvPr>
            <p:ph type="sldNum" sz="quarter" idx="4"/>
          </p:nvPr>
        </p:nvSpPr>
        <p:spPr/>
        <p:txBody>
          <a:bodyPr/>
          <a:lstStyle/>
          <a:p>
            <a:fld id="{D30F7059-9A85-43E0-95B4-2BB69024FC19}" type="slidenum">
              <a:rPr lang="en-US" smtClean="0"/>
              <a:pPr/>
              <a:t>5</a:t>
            </a:fld>
            <a:endParaRPr lang="en-US"/>
          </a:p>
        </p:txBody>
      </p:sp>
      <p:sp>
        <p:nvSpPr>
          <p:cNvPr id="4" name="Title 3">
            <a:extLst>
              <a:ext uri="{FF2B5EF4-FFF2-40B4-BE49-F238E27FC236}">
                <a16:creationId xmlns:a16="http://schemas.microsoft.com/office/drawing/2014/main" id="{A7BB52F0-A6A8-4526-BC9B-3A3307C437BB}"/>
              </a:ext>
            </a:extLst>
          </p:cNvPr>
          <p:cNvSpPr>
            <a:spLocks noGrp="1"/>
          </p:cNvSpPr>
          <p:nvPr>
            <p:ph type="title"/>
          </p:nvPr>
        </p:nvSpPr>
        <p:spPr/>
        <p:txBody>
          <a:bodyPr/>
          <a:lstStyle/>
          <a:p>
            <a:r>
              <a:rPr lang="en-US" dirty="0"/>
              <a:t>SRMI results: Maldives Projects</a:t>
            </a:r>
          </a:p>
        </p:txBody>
      </p:sp>
      <p:pic>
        <p:nvPicPr>
          <p:cNvPr id="5" name="Picture 4" descr="A group of people looking at a computer&#10;&#10;Description automatically generated">
            <a:extLst>
              <a:ext uri="{FF2B5EF4-FFF2-40B4-BE49-F238E27FC236}">
                <a16:creationId xmlns:a16="http://schemas.microsoft.com/office/drawing/2014/main" id="{D36E7DC9-D01A-49E4-AE15-74BAB0901C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56043" y="2720051"/>
            <a:ext cx="5814573" cy="3576418"/>
          </a:xfrm>
          <a:prstGeom prst="rect">
            <a:avLst/>
          </a:prstGeom>
        </p:spPr>
      </p:pic>
    </p:spTree>
    <p:extLst>
      <p:ext uri="{BB962C8B-B14F-4D97-AF65-F5344CB8AC3E}">
        <p14:creationId xmlns:p14="http://schemas.microsoft.com/office/powerpoint/2010/main" val="9532928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8BA5504-7B0F-4005-AE2D-83EC47820765}"/>
              </a:ext>
            </a:extLst>
          </p:cNvPr>
          <p:cNvSpPr>
            <a:spLocks noGrp="1"/>
          </p:cNvSpPr>
          <p:nvPr>
            <p:ph type="title"/>
          </p:nvPr>
        </p:nvSpPr>
        <p:spPr>
          <a:xfrm>
            <a:off x="0" y="4208"/>
            <a:ext cx="12192000" cy="736956"/>
          </a:xfrm>
          <a:prstGeom prst="rect">
            <a:avLst/>
          </a:prstGeom>
        </p:spPr>
        <p:txBody>
          <a:bodyPr/>
          <a:lstStyle/>
          <a:p>
            <a:r>
              <a:rPr lang="en-US" dirty="0">
                <a:solidFill>
                  <a:prstClr val="white"/>
                </a:solidFill>
              </a:rPr>
              <a:t>SRMI Structure: an integrated approach</a:t>
            </a:r>
            <a:endParaRPr lang="en-US" dirty="0"/>
          </a:p>
        </p:txBody>
      </p:sp>
      <p:sp>
        <p:nvSpPr>
          <p:cNvPr id="4" name="Slide Number Placeholder 3">
            <a:extLst>
              <a:ext uri="{FF2B5EF4-FFF2-40B4-BE49-F238E27FC236}">
                <a16:creationId xmlns:a16="http://schemas.microsoft.com/office/drawing/2014/main" id="{F6963AE3-3289-44DB-8EDC-46BE8E096020}"/>
              </a:ext>
            </a:extLst>
          </p:cNvPr>
          <p:cNvSpPr>
            <a:spLocks noGrp="1"/>
          </p:cNvSpPr>
          <p:nvPr>
            <p:ph type="sldNum" sz="quarter" idx="4"/>
          </p:nvPr>
        </p:nvSpPr>
        <p:spPr/>
        <p:txBody>
          <a:bodyPr/>
          <a:lstStyle/>
          <a:p>
            <a:fld id="{D30F7059-9A85-43E0-95B4-2BB69024FC19}" type="slidenum">
              <a:rPr lang="en-US" smtClean="0"/>
              <a:pPr/>
              <a:t>6</a:t>
            </a:fld>
            <a:endParaRPr lang="en-US"/>
          </a:p>
        </p:txBody>
      </p:sp>
      <p:sp>
        <p:nvSpPr>
          <p:cNvPr id="9" name="Rectangle 8">
            <a:extLst>
              <a:ext uri="{FF2B5EF4-FFF2-40B4-BE49-F238E27FC236}">
                <a16:creationId xmlns:a16="http://schemas.microsoft.com/office/drawing/2014/main" id="{ACC71BF2-D440-4EC6-B1F0-72D3171A1D0C}"/>
              </a:ext>
            </a:extLst>
          </p:cNvPr>
          <p:cNvSpPr/>
          <p:nvPr/>
        </p:nvSpPr>
        <p:spPr bwMode="auto">
          <a:xfrm>
            <a:off x="543645" y="1904069"/>
            <a:ext cx="3745830" cy="2142494"/>
          </a:xfrm>
          <a:prstGeom prst="rect">
            <a:avLst/>
          </a:prstGeom>
          <a:solidFill>
            <a:schemeClr val="accent6"/>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R="0" algn="ctr" defTabSz="914400" rtl="0" eaLnBrk="1" fontAlgn="base" latinLnBrk="0" hangingPunct="1">
              <a:lnSpc>
                <a:spcPct val="100000"/>
              </a:lnSpc>
              <a:spcBef>
                <a:spcPct val="50000"/>
              </a:spcBef>
              <a:spcAft>
                <a:spcPct val="0"/>
              </a:spcAft>
              <a:buClrTx/>
              <a:buSzTx/>
              <a:tabLst/>
            </a:pPr>
            <a:r>
              <a:rPr kumimoji="0" lang="en-US" sz="24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Enabling Environment </a:t>
            </a:r>
          </a:p>
          <a:p>
            <a:pPr marR="0" algn="ctr" defTabSz="914400" rtl="0" eaLnBrk="1" fontAlgn="base" latinLnBrk="0" hangingPunct="1">
              <a:lnSpc>
                <a:spcPct val="100000"/>
              </a:lnSpc>
              <a:spcBef>
                <a:spcPct val="50000"/>
              </a:spcBef>
              <a:spcAft>
                <a:spcPct val="0"/>
              </a:spcAft>
              <a:buClrTx/>
              <a:buSzTx/>
              <a:tabLst/>
            </a:pPr>
            <a:r>
              <a:rPr kumimoji="0" lang="en-US" sz="20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(Country and Macro Risks)</a:t>
            </a:r>
          </a:p>
        </p:txBody>
      </p:sp>
      <p:sp>
        <p:nvSpPr>
          <p:cNvPr id="17" name="Rectangle 16">
            <a:extLst>
              <a:ext uri="{FF2B5EF4-FFF2-40B4-BE49-F238E27FC236}">
                <a16:creationId xmlns:a16="http://schemas.microsoft.com/office/drawing/2014/main" id="{7A9801C5-3F55-436C-AE73-A040E7740F23}"/>
              </a:ext>
            </a:extLst>
          </p:cNvPr>
          <p:cNvSpPr/>
          <p:nvPr/>
        </p:nvSpPr>
        <p:spPr bwMode="auto">
          <a:xfrm>
            <a:off x="4503650" y="1904170"/>
            <a:ext cx="3745830" cy="2142393"/>
          </a:xfrm>
          <a:prstGeom prst="rect">
            <a:avLst/>
          </a:prstGeom>
          <a:solidFill>
            <a:schemeClr val="tx2"/>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b="1" dirty="0">
                <a:solidFill>
                  <a:schemeClr val="bg1"/>
                </a:solidFill>
                <a:latin typeface="Calibri" panose="020F0502020204030204" pitchFamily="34" charset="0"/>
                <a:cs typeface="Calibri" panose="020F0502020204030204" pitchFamily="34" charset="0"/>
              </a:rPr>
              <a:t>Critical Public Investments </a:t>
            </a:r>
          </a:p>
          <a:p>
            <a:pPr lvl="0" algn="ctr"/>
            <a:endParaRPr lang="en-US" sz="1200" b="1" dirty="0">
              <a:solidFill>
                <a:schemeClr val="bg1"/>
              </a:solidFill>
              <a:latin typeface="Calibri" panose="020F0502020204030204" pitchFamily="34" charset="0"/>
              <a:cs typeface="Calibri" panose="020F0502020204030204" pitchFamily="34" charset="0"/>
            </a:endParaRPr>
          </a:p>
          <a:p>
            <a:pPr lvl="0" algn="ctr"/>
            <a:r>
              <a:rPr lang="en-US" sz="2000" dirty="0">
                <a:solidFill>
                  <a:schemeClr val="bg1"/>
                </a:solidFill>
                <a:latin typeface="Calibri" panose="020F0502020204030204" pitchFamily="34" charset="0"/>
                <a:cs typeface="Calibri" panose="020F0502020204030204" pitchFamily="34" charset="0"/>
              </a:rPr>
              <a:t>(transmission lines, solar park infrastructure and PPP mini-grids/SHS)</a:t>
            </a:r>
          </a:p>
        </p:txBody>
      </p:sp>
      <p:sp>
        <p:nvSpPr>
          <p:cNvPr id="18" name="Rectangle 17">
            <a:extLst>
              <a:ext uri="{FF2B5EF4-FFF2-40B4-BE49-F238E27FC236}">
                <a16:creationId xmlns:a16="http://schemas.microsoft.com/office/drawing/2014/main" id="{24F36A53-47BB-48BC-9D98-A7ED24E21A24}"/>
              </a:ext>
            </a:extLst>
          </p:cNvPr>
          <p:cNvSpPr/>
          <p:nvPr/>
        </p:nvSpPr>
        <p:spPr bwMode="auto">
          <a:xfrm>
            <a:off x="4503650" y="4212974"/>
            <a:ext cx="3745829" cy="215109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lvl="0" algn="ctr"/>
            <a:r>
              <a:rPr lang="en-US" sz="2400" b="1" dirty="0">
                <a:solidFill>
                  <a:schemeClr val="bg1"/>
                </a:solidFill>
                <a:latin typeface="Calibri" panose="020F0502020204030204" pitchFamily="34" charset="0"/>
                <a:cs typeface="Calibri" panose="020F0502020204030204" pitchFamily="34" charset="0"/>
              </a:rPr>
              <a:t>Risk Mitigation Coverage </a:t>
            </a:r>
          </a:p>
          <a:p>
            <a:pPr lvl="0" algn="ctr"/>
            <a:endParaRPr lang="en-US" sz="1200" b="1" dirty="0">
              <a:solidFill>
                <a:schemeClr val="bg1"/>
              </a:solidFill>
              <a:latin typeface="Calibri" panose="020F0502020204030204" pitchFamily="34" charset="0"/>
              <a:cs typeface="Calibri" panose="020F0502020204030204" pitchFamily="34" charset="0"/>
            </a:endParaRPr>
          </a:p>
          <a:p>
            <a:pPr lvl="0" algn="ctr"/>
            <a:r>
              <a:rPr lang="en-US" sz="2000" dirty="0">
                <a:solidFill>
                  <a:schemeClr val="bg1"/>
                </a:solidFill>
                <a:latin typeface="Calibri" panose="020F0502020204030204" pitchFamily="34" charset="0"/>
                <a:cs typeface="Calibri" panose="020F0502020204030204" pitchFamily="34" charset="0"/>
              </a:rPr>
              <a:t>(guarantees for IPPs for grid-connected and off-grid projects)</a:t>
            </a:r>
          </a:p>
        </p:txBody>
      </p:sp>
      <p:sp>
        <p:nvSpPr>
          <p:cNvPr id="21" name="Rectangle 20">
            <a:extLst>
              <a:ext uri="{FF2B5EF4-FFF2-40B4-BE49-F238E27FC236}">
                <a16:creationId xmlns:a16="http://schemas.microsoft.com/office/drawing/2014/main" id="{921EED03-2D0A-4EF8-AA87-5AC7D2FCCC55}"/>
              </a:ext>
            </a:extLst>
          </p:cNvPr>
          <p:cNvSpPr/>
          <p:nvPr/>
        </p:nvSpPr>
        <p:spPr bwMode="auto">
          <a:xfrm>
            <a:off x="543644" y="4221570"/>
            <a:ext cx="3745830" cy="2142494"/>
          </a:xfrm>
          <a:prstGeom prst="rect">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fontAlgn="base">
              <a:spcAft>
                <a:spcPct val="0"/>
              </a:spcAft>
            </a:pPr>
            <a:r>
              <a:rPr lang="en-US" sz="2400" b="1" dirty="0">
                <a:latin typeface="Calibri" panose="020F0502020204030204" pitchFamily="34" charset="0"/>
                <a:cs typeface="Calibri" panose="020F0502020204030204" pitchFamily="34" charset="0"/>
              </a:rPr>
              <a:t>Robust Procurement </a:t>
            </a:r>
          </a:p>
        </p:txBody>
      </p:sp>
      <p:pic>
        <p:nvPicPr>
          <p:cNvPr id="1028" name="Picture 4" descr="Green Climate Fund | LinkedIn">
            <a:extLst>
              <a:ext uri="{FF2B5EF4-FFF2-40B4-BE49-F238E27FC236}">
                <a16:creationId xmlns:a16="http://schemas.microsoft.com/office/drawing/2014/main" id="{AFB8FC51-6629-4C7D-AFB8-BD862C942D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5668" b="17479"/>
          <a:stretch/>
        </p:blipFill>
        <p:spPr bwMode="auto">
          <a:xfrm>
            <a:off x="7153791" y="903995"/>
            <a:ext cx="1436173" cy="81649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lean Technologies | Climate Investment Funds">
            <a:extLst>
              <a:ext uri="{FF2B5EF4-FFF2-40B4-BE49-F238E27FC236}">
                <a16:creationId xmlns:a16="http://schemas.microsoft.com/office/drawing/2014/main" id="{73840103-5D1F-4CD9-A982-861164819E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23608" y="922309"/>
            <a:ext cx="1446289" cy="77986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News">
            <a:extLst>
              <a:ext uri="{FF2B5EF4-FFF2-40B4-BE49-F238E27FC236}">
                <a16:creationId xmlns:a16="http://schemas.microsoft.com/office/drawing/2014/main" id="{5D599EF3-E42B-4C2D-82CE-375A1EBB47F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0711" y="903995"/>
            <a:ext cx="1339436" cy="75259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Image result for ESMAP logo">
            <a:extLst>
              <a:ext uri="{FF2B5EF4-FFF2-40B4-BE49-F238E27FC236}">
                <a16:creationId xmlns:a16="http://schemas.microsoft.com/office/drawing/2014/main" id="{E4117336-044F-426E-96EF-3128EA1E5FBD}"/>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62000" y="1179460"/>
            <a:ext cx="1507569" cy="37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Content Placeholder 1">
            <a:extLst>
              <a:ext uri="{FF2B5EF4-FFF2-40B4-BE49-F238E27FC236}">
                <a16:creationId xmlns:a16="http://schemas.microsoft.com/office/drawing/2014/main" id="{FAD95CBD-69E5-451B-8D1C-145F67063615}"/>
              </a:ext>
            </a:extLst>
          </p:cNvPr>
          <p:cNvSpPr>
            <a:spLocks noGrp="1"/>
          </p:cNvSpPr>
          <p:nvPr>
            <p:ph idx="1"/>
          </p:nvPr>
        </p:nvSpPr>
        <p:spPr>
          <a:xfrm>
            <a:off x="529771" y="1140542"/>
            <a:ext cx="11241316" cy="478179"/>
          </a:xfrm>
        </p:spPr>
        <p:txBody>
          <a:bodyPr/>
          <a:lstStyle/>
          <a:p>
            <a:r>
              <a:rPr lang="en-US" b="1" dirty="0"/>
              <a:t>Combining financing from:</a:t>
            </a:r>
            <a:endParaRPr lang="fr-FR" dirty="0"/>
          </a:p>
          <a:p>
            <a:endParaRPr lang="en-US" dirty="0"/>
          </a:p>
        </p:txBody>
      </p:sp>
      <p:sp>
        <p:nvSpPr>
          <p:cNvPr id="29" name="Arrow: Down 28">
            <a:extLst>
              <a:ext uri="{FF2B5EF4-FFF2-40B4-BE49-F238E27FC236}">
                <a16:creationId xmlns:a16="http://schemas.microsoft.com/office/drawing/2014/main" id="{ABF9C2C0-6B9E-48AB-A692-C85930AED91C}"/>
              </a:ext>
            </a:extLst>
          </p:cNvPr>
          <p:cNvSpPr/>
          <p:nvPr/>
        </p:nvSpPr>
        <p:spPr>
          <a:xfrm rot="16200000">
            <a:off x="8288050" y="3833761"/>
            <a:ext cx="704584" cy="566531"/>
          </a:xfrm>
          <a:prstGeom prst="downArrow">
            <a:avLst>
              <a:gd name="adj1" fmla="val 42769"/>
              <a:gd name="adj2" fmla="val 50000"/>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latin typeface="Calibri" panose="020F0502020204030204" pitchFamily="34" charset="0"/>
              <a:cs typeface="Calibri" panose="020F0502020204030204" pitchFamily="34" charset="0"/>
            </a:endParaRPr>
          </a:p>
        </p:txBody>
      </p:sp>
      <p:sp>
        <p:nvSpPr>
          <p:cNvPr id="30" name="Content Placeholder 1">
            <a:extLst>
              <a:ext uri="{FF2B5EF4-FFF2-40B4-BE49-F238E27FC236}">
                <a16:creationId xmlns:a16="http://schemas.microsoft.com/office/drawing/2014/main" id="{9C38FDD2-74CB-4CBE-A4A1-B8709B08ECA4}"/>
              </a:ext>
            </a:extLst>
          </p:cNvPr>
          <p:cNvSpPr txBox="1">
            <a:spLocks/>
          </p:cNvSpPr>
          <p:nvPr/>
        </p:nvSpPr>
        <p:spPr>
          <a:xfrm>
            <a:off x="9031204" y="3114297"/>
            <a:ext cx="2925980" cy="2242894"/>
          </a:xfrm>
          <a:prstGeom prst="rect">
            <a:avLst/>
          </a:prstGeom>
        </p:spPr>
        <p:txBody>
          <a:bodyPr/>
          <a:lstStyle>
            <a:lvl1pPr marL="342900" indent="-342900" algn="l" rtl="0" eaLnBrk="1" fontAlgn="base" hangingPunct="1">
              <a:lnSpc>
                <a:spcPct val="115000"/>
              </a:lnSpc>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1pPr>
            <a:lvl2pPr marL="742950" indent="-285750" algn="l" rtl="0" eaLnBrk="1" fontAlgn="base" hangingPunct="1">
              <a:spcBef>
                <a:spcPct val="20000"/>
              </a:spcBef>
              <a:spcAft>
                <a:spcPct val="0"/>
              </a:spcAft>
              <a:buClr>
                <a:srgbClr val="00783C"/>
              </a:buClr>
              <a:buFont typeface="Wingdings" panose="05000000000000000000" pitchFamily="2" charset="2"/>
              <a:defRPr sz="2000">
                <a:solidFill>
                  <a:srgbClr val="2A2161"/>
                </a:solidFill>
                <a:latin typeface="Calibri" panose="020F0502020204030204" pitchFamily="34" charset="0"/>
                <a:ea typeface="MS PGothic" pitchFamily="34" charset="-128"/>
                <a:cs typeface="Calibri" panose="020F0502020204030204" pitchFamily="34" charset="0"/>
              </a:defRPr>
            </a:lvl2pPr>
            <a:lvl3pPr marL="4763" indent="909638" algn="l" rtl="0" eaLnBrk="1" fontAlgn="base" hangingPunct="1">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3pPr>
            <a:lvl4pPr marL="1600200" indent="-228600" algn="l" rtl="0" eaLnBrk="1" fontAlgn="base" hangingPunct="1">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4pPr>
            <a:lvl5pPr marL="2057400" indent="-228600" algn="l" rtl="0" eaLnBrk="1" fontAlgn="base" hangingPunct="1">
              <a:spcBef>
                <a:spcPct val="20000"/>
              </a:spcBef>
              <a:spcAft>
                <a:spcPct val="0"/>
              </a:spcAft>
              <a:buClr>
                <a:srgbClr val="00783C"/>
              </a:buClr>
              <a:defRPr sz="2000">
                <a:solidFill>
                  <a:srgbClr val="2A2161"/>
                </a:solidFill>
                <a:latin typeface="Calibri" panose="020F0502020204030204" pitchFamily="34" charset="0"/>
                <a:ea typeface="MS PGothic" pitchFamily="34" charset="-128"/>
                <a:cs typeface="Calibri" panose="020F0502020204030204" pitchFamily="34" charset="0"/>
              </a:defRPr>
            </a:lvl5pPr>
            <a:lvl6pPr marL="2514600" indent="-228600" algn="l" rtl="0" eaLnBrk="1" fontAlgn="base" hangingPunct="1">
              <a:spcBef>
                <a:spcPct val="20000"/>
              </a:spcBef>
              <a:spcAft>
                <a:spcPct val="0"/>
              </a:spcAft>
              <a:buClr>
                <a:srgbClr val="00783C"/>
              </a:buClr>
              <a:buChar char="»"/>
              <a:defRPr sz="1600">
                <a:solidFill>
                  <a:schemeClr val="tx1"/>
                </a:solidFill>
                <a:latin typeface="+mn-lt"/>
              </a:defRPr>
            </a:lvl6pPr>
            <a:lvl7pPr marL="2971800" indent="-228600" algn="l" rtl="0" eaLnBrk="1" fontAlgn="base" hangingPunct="1">
              <a:spcBef>
                <a:spcPct val="20000"/>
              </a:spcBef>
              <a:spcAft>
                <a:spcPct val="0"/>
              </a:spcAft>
              <a:buClr>
                <a:srgbClr val="00783C"/>
              </a:buClr>
              <a:buChar char="»"/>
              <a:defRPr sz="1600">
                <a:solidFill>
                  <a:schemeClr val="tx1"/>
                </a:solidFill>
                <a:latin typeface="+mn-lt"/>
              </a:defRPr>
            </a:lvl7pPr>
            <a:lvl8pPr marL="3429000" indent="-228600" algn="l" rtl="0" eaLnBrk="1" fontAlgn="base" hangingPunct="1">
              <a:spcBef>
                <a:spcPct val="20000"/>
              </a:spcBef>
              <a:spcAft>
                <a:spcPct val="0"/>
              </a:spcAft>
              <a:buClr>
                <a:srgbClr val="00783C"/>
              </a:buClr>
              <a:buChar char="»"/>
              <a:defRPr sz="1600">
                <a:solidFill>
                  <a:schemeClr val="tx1"/>
                </a:solidFill>
                <a:latin typeface="+mn-lt"/>
              </a:defRPr>
            </a:lvl8pPr>
            <a:lvl9pPr marL="3886200" indent="-228600" algn="l" rtl="0" eaLnBrk="1" fontAlgn="base" hangingPunct="1">
              <a:spcBef>
                <a:spcPct val="20000"/>
              </a:spcBef>
              <a:spcAft>
                <a:spcPct val="0"/>
              </a:spcAft>
              <a:buClr>
                <a:srgbClr val="00783C"/>
              </a:buClr>
              <a:buChar char="»"/>
              <a:defRPr sz="1600">
                <a:solidFill>
                  <a:schemeClr val="tx1"/>
                </a:solidFill>
                <a:latin typeface="+mn-lt"/>
              </a:defRPr>
            </a:lvl9pPr>
          </a:lstStyle>
          <a:p>
            <a:pPr marL="0" indent="0" algn="ctr"/>
            <a:r>
              <a:rPr lang="en-US" sz="2400" b="1" kern="0" dirty="0"/>
              <a:t>Leveraging Private Investments at Scale while Maximizing Socio-Economic Benefits</a:t>
            </a:r>
            <a:endParaRPr lang="fr-FR" sz="2400" kern="0" dirty="0"/>
          </a:p>
          <a:p>
            <a:pPr algn="ctr"/>
            <a:endParaRPr lang="en-US" sz="2400" kern="0" dirty="0"/>
          </a:p>
        </p:txBody>
      </p:sp>
    </p:spTree>
    <p:extLst>
      <p:ext uri="{BB962C8B-B14F-4D97-AF65-F5344CB8AC3E}">
        <p14:creationId xmlns:p14="http://schemas.microsoft.com/office/powerpoint/2010/main" val="4257981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2B4ABE6-3B58-47D6-B18E-6936073EE785}"/>
              </a:ext>
            </a:extLst>
          </p:cNvPr>
          <p:cNvSpPr>
            <a:spLocks noGrp="1"/>
          </p:cNvSpPr>
          <p:nvPr>
            <p:ph idx="1"/>
          </p:nvPr>
        </p:nvSpPr>
        <p:spPr>
          <a:xfrm>
            <a:off x="867702" y="2293481"/>
            <a:ext cx="11241316" cy="5052868"/>
          </a:xfrm>
        </p:spPr>
        <p:txBody>
          <a:bodyPr/>
          <a:lstStyle/>
          <a:p>
            <a:endParaRPr lang="en-US" dirty="0"/>
          </a:p>
        </p:txBody>
      </p:sp>
      <p:sp>
        <p:nvSpPr>
          <p:cNvPr id="3" name="Slide Number Placeholder 2">
            <a:extLst>
              <a:ext uri="{FF2B5EF4-FFF2-40B4-BE49-F238E27FC236}">
                <a16:creationId xmlns:a16="http://schemas.microsoft.com/office/drawing/2014/main" id="{90BB6FAA-D243-4514-9B5E-9ACF86B2AD6F}"/>
              </a:ext>
            </a:extLst>
          </p:cNvPr>
          <p:cNvSpPr>
            <a:spLocks noGrp="1"/>
          </p:cNvSpPr>
          <p:nvPr>
            <p:ph type="sldNum" sz="quarter" idx="4"/>
          </p:nvPr>
        </p:nvSpPr>
        <p:spPr/>
        <p:txBody>
          <a:bodyPr/>
          <a:lstStyle/>
          <a:p>
            <a:fld id="{D30F7059-9A85-43E0-95B4-2BB69024FC19}" type="slidenum">
              <a:rPr lang="en-US" smtClean="0"/>
              <a:pPr/>
              <a:t>7</a:t>
            </a:fld>
            <a:endParaRPr lang="en-US"/>
          </a:p>
        </p:txBody>
      </p:sp>
      <p:sp>
        <p:nvSpPr>
          <p:cNvPr id="4" name="Title 3">
            <a:extLst>
              <a:ext uri="{FF2B5EF4-FFF2-40B4-BE49-F238E27FC236}">
                <a16:creationId xmlns:a16="http://schemas.microsoft.com/office/drawing/2014/main" id="{CC1A9BA5-74CA-4A71-B340-735E4AFC87F9}"/>
              </a:ext>
            </a:extLst>
          </p:cNvPr>
          <p:cNvSpPr>
            <a:spLocks noGrp="1"/>
          </p:cNvSpPr>
          <p:nvPr>
            <p:ph type="title"/>
          </p:nvPr>
        </p:nvSpPr>
        <p:spPr/>
        <p:txBody>
          <a:bodyPr/>
          <a:lstStyle/>
          <a:p>
            <a:endParaRPr lang="en-US"/>
          </a:p>
        </p:txBody>
      </p:sp>
      <p:sp>
        <p:nvSpPr>
          <p:cNvPr id="6" name="Rectangle 2">
            <a:extLst>
              <a:ext uri="{FF2B5EF4-FFF2-40B4-BE49-F238E27FC236}">
                <a16:creationId xmlns:a16="http://schemas.microsoft.com/office/drawing/2014/main" id="{74D64A39-4837-4030-B29E-4C4B9EF46C89}"/>
              </a:ext>
            </a:extLst>
          </p:cNvPr>
          <p:cNvSpPr>
            <a:spLocks noChangeArrowheads="1"/>
          </p:cNvSpPr>
          <p:nvPr/>
        </p:nvSpPr>
        <p:spPr bwMode="auto">
          <a:xfrm>
            <a:off x="337931" y="1152939"/>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Diagram 6">
            <a:extLst>
              <a:ext uri="{FF2B5EF4-FFF2-40B4-BE49-F238E27FC236}">
                <a16:creationId xmlns:a16="http://schemas.microsoft.com/office/drawing/2014/main" id="{A31FBCC2-6128-4A12-BA97-5C8DAB9992B8}"/>
              </a:ext>
            </a:extLst>
          </p:cNvPr>
          <p:cNvGraphicFramePr/>
          <p:nvPr>
            <p:extLst>
              <p:ext uri="{D42A27DB-BD31-4B8C-83A1-F6EECF244321}">
                <p14:modId xmlns:p14="http://schemas.microsoft.com/office/powerpoint/2010/main" val="1700872916"/>
              </p:ext>
            </p:extLst>
          </p:nvPr>
        </p:nvGraphicFramePr>
        <p:xfrm>
          <a:off x="337931" y="1152939"/>
          <a:ext cx="6343650" cy="31051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Table 3">
            <a:extLst>
              <a:ext uri="{FF2B5EF4-FFF2-40B4-BE49-F238E27FC236}">
                <a16:creationId xmlns:a16="http://schemas.microsoft.com/office/drawing/2014/main" id="{B42A3025-BBC1-47E2-B1FA-27E29396DFE2}"/>
              </a:ext>
            </a:extLst>
          </p:cNvPr>
          <p:cNvGraphicFramePr/>
          <p:nvPr>
            <p:extLst>
              <p:ext uri="{D42A27DB-BD31-4B8C-83A1-F6EECF244321}">
                <p14:modId xmlns:p14="http://schemas.microsoft.com/office/powerpoint/2010/main" val="218935710"/>
              </p:ext>
            </p:extLst>
          </p:nvPr>
        </p:nvGraphicFramePr>
        <p:xfrm>
          <a:off x="1548472" y="4177860"/>
          <a:ext cx="9095055" cy="2189864"/>
        </p:xfrm>
        <a:graphic>
          <a:graphicData uri="http://schemas.openxmlformats.org/drawingml/2006/table">
            <a:tbl>
              <a:tblPr/>
              <a:tblGrid>
                <a:gridCol w="6731295">
                  <a:extLst>
                    <a:ext uri="{9D8B030D-6E8A-4147-A177-3AD203B41FA5}">
                      <a16:colId xmlns:a16="http://schemas.microsoft.com/office/drawing/2014/main" val="20000"/>
                    </a:ext>
                  </a:extLst>
                </a:gridCol>
                <a:gridCol w="2363760">
                  <a:extLst>
                    <a:ext uri="{9D8B030D-6E8A-4147-A177-3AD203B41FA5}">
                      <a16:colId xmlns:a16="http://schemas.microsoft.com/office/drawing/2014/main" val="20001"/>
                    </a:ext>
                  </a:extLst>
                </a:gridCol>
              </a:tblGrid>
              <a:tr h="327960">
                <a:tc>
                  <a:txBody>
                    <a:bodyPr/>
                    <a:lstStyle/>
                    <a:p>
                      <a:pPr>
                        <a:lnSpc>
                          <a:spcPct val="107000"/>
                        </a:lnSpc>
                        <a:spcBef>
                          <a:spcPts val="300"/>
                        </a:spcBef>
                        <a:spcAft>
                          <a:spcPts val="300"/>
                        </a:spcAft>
                      </a:pPr>
                      <a:r>
                        <a:rPr lang="en-US" sz="1600" b="1" strike="noStrike" spc="-1">
                          <a:solidFill>
                            <a:srgbClr val="000000"/>
                          </a:solidFill>
                          <a:latin typeface="GothamMedium"/>
                          <a:ea typeface="DejaVu Sans"/>
                        </a:rPr>
                        <a:t>Component</a:t>
                      </a:r>
                      <a:endParaRPr lang="en-US" sz="16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9999CC"/>
                    </a:solidFill>
                  </a:tcPr>
                </a:tc>
                <a:tc>
                  <a:txBody>
                    <a:bodyPr/>
                    <a:lstStyle/>
                    <a:p>
                      <a:pPr algn="ctr">
                        <a:lnSpc>
                          <a:spcPct val="107000"/>
                        </a:lnSpc>
                        <a:spcBef>
                          <a:spcPts val="300"/>
                        </a:spcBef>
                        <a:spcAft>
                          <a:spcPts val="300"/>
                        </a:spcAft>
                      </a:pPr>
                      <a:r>
                        <a:rPr lang="en-US" sz="1600" b="1" strike="noStrike" spc="-1">
                          <a:solidFill>
                            <a:srgbClr val="000000"/>
                          </a:solidFill>
                          <a:latin typeface="Gotham Bold"/>
                          <a:ea typeface="DejaVu Sans"/>
                        </a:rPr>
                        <a:t>Cost (US$, millions)</a:t>
                      </a:r>
                      <a:endParaRPr lang="en-US" sz="16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9999CC"/>
                    </a:solidFill>
                  </a:tcPr>
                </a:tc>
                <a:extLst>
                  <a:ext uri="{0D108BD9-81ED-4DB2-BD59-A6C34878D82A}">
                    <a16:rowId xmlns:a16="http://schemas.microsoft.com/office/drawing/2014/main" val="10000"/>
                  </a:ext>
                </a:extLst>
              </a:tr>
              <a:tr h="357480">
                <a:tc>
                  <a:txBody>
                    <a:bodyPr/>
                    <a:lstStyle/>
                    <a:p>
                      <a:pPr>
                        <a:lnSpc>
                          <a:spcPct val="107000"/>
                        </a:lnSpc>
                        <a:spcBef>
                          <a:spcPts val="300"/>
                        </a:spcBef>
                        <a:spcAft>
                          <a:spcPts val="300"/>
                        </a:spcAft>
                      </a:pPr>
                      <a:r>
                        <a:rPr lang="en-US" sz="1800" b="0" strike="noStrike" spc="-1" dirty="0">
                          <a:solidFill>
                            <a:srgbClr val="000000"/>
                          </a:solidFill>
                          <a:latin typeface="GothamMedium"/>
                          <a:ea typeface="DejaVu Sans"/>
                        </a:rPr>
                        <a:t>Component 1. Solar PV Risk Mitigation </a:t>
                      </a:r>
                      <a:r>
                        <a:rPr lang="en-US" sz="1800" b="1" strike="noStrike" spc="-1" dirty="0">
                          <a:solidFill>
                            <a:srgbClr val="000000"/>
                          </a:solidFill>
                          <a:latin typeface="GothamMedium"/>
                          <a:ea typeface="DejaVu Sans"/>
                        </a:rPr>
                        <a:t>(</a:t>
                      </a:r>
                      <a:r>
                        <a:rPr lang="en-US" sz="1800" b="1" strike="noStrike" spc="-1" dirty="0" err="1">
                          <a:solidFill>
                            <a:srgbClr val="000000"/>
                          </a:solidFill>
                          <a:latin typeface="GothamMedium"/>
                          <a:ea typeface="DejaVu Sans"/>
                        </a:rPr>
                        <a:t>Upto</a:t>
                      </a:r>
                      <a:r>
                        <a:rPr lang="en-US" sz="1800" b="1" strike="noStrike" spc="-1" dirty="0">
                          <a:solidFill>
                            <a:srgbClr val="000000"/>
                          </a:solidFill>
                          <a:latin typeface="GothamMedium"/>
                          <a:ea typeface="DejaVu Sans"/>
                        </a:rPr>
                        <a:t> 36 MW)</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solidFill>
                  </a:tcPr>
                </a:tc>
                <a:tc>
                  <a:txBody>
                    <a:bodyPr/>
                    <a:lstStyle/>
                    <a:p>
                      <a:pPr algn="ctr">
                        <a:lnSpc>
                          <a:spcPct val="107000"/>
                        </a:lnSpc>
                        <a:spcBef>
                          <a:spcPts val="300"/>
                        </a:spcBef>
                        <a:spcAft>
                          <a:spcPts val="300"/>
                        </a:spcAft>
                      </a:pPr>
                      <a:r>
                        <a:rPr lang="en-US" sz="1800" b="0" strike="noStrike" spc="-1">
                          <a:solidFill>
                            <a:srgbClr val="000000"/>
                          </a:solidFill>
                          <a:latin typeface="Gotham Bold"/>
                          <a:ea typeface="Calibri"/>
                        </a:rPr>
                        <a:t>31</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alpha val="20000"/>
                      </a:srgbClr>
                    </a:solidFill>
                  </a:tcPr>
                </a:tc>
                <a:extLst>
                  <a:ext uri="{0D108BD9-81ED-4DB2-BD59-A6C34878D82A}">
                    <a16:rowId xmlns:a16="http://schemas.microsoft.com/office/drawing/2014/main" val="10001"/>
                  </a:ext>
                </a:extLst>
              </a:tr>
              <a:tr h="345363">
                <a:tc>
                  <a:txBody>
                    <a:bodyPr/>
                    <a:lstStyle/>
                    <a:p>
                      <a:pPr>
                        <a:lnSpc>
                          <a:spcPct val="107000"/>
                        </a:lnSpc>
                        <a:spcBef>
                          <a:spcPts val="300"/>
                        </a:spcBef>
                        <a:spcAft>
                          <a:spcPts val="300"/>
                        </a:spcAft>
                      </a:pPr>
                      <a:r>
                        <a:rPr lang="en-US" sz="1800" b="0" strike="noStrike" spc="-1" dirty="0">
                          <a:solidFill>
                            <a:srgbClr val="000000"/>
                          </a:solidFill>
                          <a:latin typeface="GothamMedium"/>
                          <a:ea typeface="DejaVu Sans"/>
                        </a:rPr>
                        <a:t>Component 2. Battery Energy Storage Systems (BESS) </a:t>
                      </a:r>
                      <a:r>
                        <a:rPr lang="en-US" sz="1800" b="1" strike="noStrike" spc="-1" dirty="0">
                          <a:solidFill>
                            <a:srgbClr val="000000"/>
                          </a:solidFill>
                          <a:latin typeface="GothamMedium"/>
                          <a:ea typeface="DejaVu Sans"/>
                        </a:rPr>
                        <a:t>(</a:t>
                      </a:r>
                      <a:r>
                        <a:rPr lang="en-US" sz="1800" b="1" strike="noStrike" spc="-1" dirty="0" err="1">
                          <a:solidFill>
                            <a:srgbClr val="000000"/>
                          </a:solidFill>
                          <a:latin typeface="GothamMedium"/>
                          <a:ea typeface="DejaVu Sans"/>
                        </a:rPr>
                        <a:t>Upto</a:t>
                      </a:r>
                      <a:r>
                        <a:rPr lang="en-US" sz="1800" b="1" strike="noStrike" spc="-1" dirty="0">
                          <a:solidFill>
                            <a:srgbClr val="000000"/>
                          </a:solidFill>
                          <a:latin typeface="GothamMedium"/>
                          <a:ea typeface="DejaVu Sans"/>
                        </a:rPr>
                        <a:t> 50 MWh)</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pPr algn="ctr">
                        <a:lnSpc>
                          <a:spcPct val="107000"/>
                        </a:lnSpc>
                        <a:spcBef>
                          <a:spcPts val="300"/>
                        </a:spcBef>
                        <a:spcAft>
                          <a:spcPts val="300"/>
                        </a:spcAft>
                      </a:pPr>
                      <a:r>
                        <a:rPr lang="en-US" sz="1800" b="0" strike="noStrike" spc="-1" dirty="0">
                          <a:solidFill>
                            <a:srgbClr val="000000"/>
                          </a:solidFill>
                          <a:latin typeface="Gotham Bold"/>
                          <a:ea typeface="Calibri"/>
                        </a:rPr>
                        <a:t>25</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2"/>
                  </a:ext>
                </a:extLst>
              </a:tr>
              <a:tr h="357480">
                <a:tc>
                  <a:txBody>
                    <a:bodyPr/>
                    <a:lstStyle/>
                    <a:p>
                      <a:pPr>
                        <a:lnSpc>
                          <a:spcPct val="107000"/>
                        </a:lnSpc>
                        <a:spcBef>
                          <a:spcPts val="300"/>
                        </a:spcBef>
                        <a:spcAft>
                          <a:spcPts val="300"/>
                        </a:spcAft>
                      </a:pPr>
                      <a:r>
                        <a:rPr lang="en-US" sz="1800" b="0" strike="noStrike" spc="-1">
                          <a:solidFill>
                            <a:srgbClr val="000000"/>
                          </a:solidFill>
                          <a:latin typeface="GothamMedium"/>
                          <a:ea typeface="DejaVu Sans"/>
                        </a:rPr>
                        <a:t>Component 3. Grid Modernization for VRE Integration</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solidFill>
                  </a:tcPr>
                </a:tc>
                <a:tc>
                  <a:txBody>
                    <a:bodyPr/>
                    <a:lstStyle/>
                    <a:p>
                      <a:pPr algn="ctr">
                        <a:lnSpc>
                          <a:spcPct val="107000"/>
                        </a:lnSpc>
                        <a:spcBef>
                          <a:spcPts val="300"/>
                        </a:spcBef>
                        <a:spcAft>
                          <a:spcPts val="300"/>
                        </a:spcAft>
                      </a:pPr>
                      <a:r>
                        <a:rPr lang="en-US" sz="1800" b="0" strike="noStrike" spc="-1">
                          <a:solidFill>
                            <a:srgbClr val="000000"/>
                          </a:solidFill>
                          <a:latin typeface="Gotham Bold"/>
                          <a:ea typeface="Calibri"/>
                        </a:rPr>
                        <a:t>27</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alpha val="20000"/>
                      </a:srgbClr>
                    </a:solidFill>
                  </a:tcPr>
                </a:tc>
                <a:extLst>
                  <a:ext uri="{0D108BD9-81ED-4DB2-BD59-A6C34878D82A}">
                    <a16:rowId xmlns:a16="http://schemas.microsoft.com/office/drawing/2014/main" val="10003"/>
                  </a:ext>
                </a:extLst>
              </a:tr>
              <a:tr h="357480">
                <a:tc>
                  <a:txBody>
                    <a:bodyPr/>
                    <a:lstStyle/>
                    <a:p>
                      <a:pPr>
                        <a:lnSpc>
                          <a:spcPct val="107000"/>
                        </a:lnSpc>
                        <a:spcBef>
                          <a:spcPts val="300"/>
                        </a:spcBef>
                        <a:spcAft>
                          <a:spcPts val="300"/>
                        </a:spcAft>
                      </a:pPr>
                      <a:r>
                        <a:rPr lang="en-US" sz="1800" b="0" strike="noStrike" spc="-1">
                          <a:solidFill>
                            <a:srgbClr val="000000"/>
                          </a:solidFill>
                          <a:latin typeface="GothamMedium"/>
                          <a:ea typeface="DejaVu Sans"/>
                        </a:rPr>
                        <a:t>Component 4. Technical Assistance</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tc>
                  <a:txBody>
                    <a:bodyPr/>
                    <a:lstStyle/>
                    <a:p>
                      <a:pPr algn="ctr">
                        <a:lnSpc>
                          <a:spcPct val="107000"/>
                        </a:lnSpc>
                        <a:spcBef>
                          <a:spcPts val="300"/>
                        </a:spcBef>
                        <a:spcAft>
                          <a:spcPts val="300"/>
                        </a:spcAft>
                      </a:pPr>
                      <a:r>
                        <a:rPr lang="en-US" sz="1800" b="0" strike="noStrike" spc="-1">
                          <a:solidFill>
                            <a:srgbClr val="000000"/>
                          </a:solidFill>
                          <a:latin typeface="Gotham Bold"/>
                          <a:ea typeface="Calibri"/>
                        </a:rPr>
                        <a:t>3</a:t>
                      </a:r>
                      <a:endParaRPr lang="en-US" sz="1800" b="0" strike="noStrike" spc="-1">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FFFFFF"/>
                    </a:solidFill>
                  </a:tcPr>
                </a:tc>
                <a:extLst>
                  <a:ext uri="{0D108BD9-81ED-4DB2-BD59-A6C34878D82A}">
                    <a16:rowId xmlns:a16="http://schemas.microsoft.com/office/drawing/2014/main" val="10004"/>
                  </a:ext>
                </a:extLst>
              </a:tr>
              <a:tr h="357480">
                <a:tc>
                  <a:txBody>
                    <a:bodyPr/>
                    <a:lstStyle/>
                    <a:p>
                      <a:pPr>
                        <a:lnSpc>
                          <a:spcPct val="107000"/>
                        </a:lnSpc>
                        <a:spcBef>
                          <a:spcPts val="300"/>
                        </a:spcBef>
                        <a:spcAft>
                          <a:spcPts val="300"/>
                        </a:spcAft>
                      </a:pPr>
                      <a:r>
                        <a:rPr lang="en-US" sz="1800" b="0" strike="noStrike" spc="-1" dirty="0">
                          <a:solidFill>
                            <a:srgbClr val="000000"/>
                          </a:solidFill>
                          <a:latin typeface="GothamMedium"/>
                          <a:ea typeface="DejaVu Sans"/>
                        </a:rPr>
                        <a:t>Total</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solidFill>
                  </a:tcPr>
                </a:tc>
                <a:tc>
                  <a:txBody>
                    <a:bodyPr/>
                    <a:lstStyle/>
                    <a:p>
                      <a:pPr algn="ctr">
                        <a:lnSpc>
                          <a:spcPct val="107000"/>
                        </a:lnSpc>
                        <a:spcBef>
                          <a:spcPts val="300"/>
                        </a:spcBef>
                        <a:spcAft>
                          <a:spcPts val="300"/>
                        </a:spcAft>
                      </a:pPr>
                      <a:r>
                        <a:rPr lang="en-US" sz="1800" b="1" strike="noStrike" spc="-1" dirty="0">
                          <a:solidFill>
                            <a:srgbClr val="000000"/>
                          </a:solidFill>
                          <a:latin typeface="Gotham Bold"/>
                          <a:ea typeface="Calibri"/>
                        </a:rPr>
                        <a:t>86</a:t>
                      </a:r>
                      <a:endParaRPr lang="en-US" sz="1800" b="0" strike="noStrike" spc="-1" dirty="0">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FF">
                        <a:alpha val="20000"/>
                      </a:srgbClr>
                    </a:solidFill>
                  </a:tcPr>
                </a:tc>
                <a:extLst>
                  <a:ext uri="{0D108BD9-81ED-4DB2-BD59-A6C34878D82A}">
                    <a16:rowId xmlns:a16="http://schemas.microsoft.com/office/drawing/2014/main" val="10005"/>
                  </a:ext>
                </a:extLst>
              </a:tr>
            </a:tbl>
          </a:graphicData>
        </a:graphic>
      </p:graphicFrame>
      <p:sp>
        <p:nvSpPr>
          <p:cNvPr id="9" name="Rectangle 8">
            <a:extLst>
              <a:ext uri="{FF2B5EF4-FFF2-40B4-BE49-F238E27FC236}">
                <a16:creationId xmlns:a16="http://schemas.microsoft.com/office/drawing/2014/main" id="{AE1B5748-B100-421F-AF01-18BFE51EF50A}"/>
              </a:ext>
            </a:extLst>
          </p:cNvPr>
          <p:cNvSpPr/>
          <p:nvPr/>
        </p:nvSpPr>
        <p:spPr>
          <a:xfrm>
            <a:off x="5758069" y="2503227"/>
            <a:ext cx="6096000" cy="861774"/>
          </a:xfrm>
          <a:prstGeom prst="rect">
            <a:avLst/>
          </a:prstGeom>
        </p:spPr>
        <p:txBody>
          <a:bodyPr>
            <a:spAutoFit/>
          </a:bodyPr>
          <a:lstStyle/>
          <a:p>
            <a:pPr marL="285750" lvl="6" indent="-285750">
              <a:spcBef>
                <a:spcPts val="600"/>
              </a:spcBef>
              <a:spcAft>
                <a:spcPts val="600"/>
              </a:spcAft>
              <a:buFont typeface="Wingdings" pitchFamily="2" charset="2"/>
              <a:buChar char="§"/>
            </a:pPr>
            <a:r>
              <a:rPr lang="en-US" sz="2000" dirty="0">
                <a:latin typeface="Calibri" panose="020F0502020204030204" pitchFamily="34" charset="0"/>
                <a:cs typeface="Calibri" panose="020F0502020204030204" pitchFamily="34" charset="0"/>
                <a:hlinkClick r:id="rId7"/>
              </a:rPr>
              <a:t>21 MW tender (Floating Solar included)</a:t>
            </a:r>
            <a:endParaRPr lang="en-US" sz="2000" dirty="0">
              <a:latin typeface="Calibri" panose="020F0502020204030204" pitchFamily="34" charset="0"/>
              <a:cs typeface="Calibri" panose="020F0502020204030204" pitchFamily="34" charset="0"/>
            </a:endParaRPr>
          </a:p>
          <a:p>
            <a:pPr marL="285750" lvl="6" indent="-285750">
              <a:spcBef>
                <a:spcPts val="600"/>
              </a:spcBef>
              <a:spcAft>
                <a:spcPts val="600"/>
              </a:spcAft>
              <a:buFont typeface="Wingdings" pitchFamily="2" charset="2"/>
              <a:buChar char="§"/>
            </a:pPr>
            <a:r>
              <a:rPr lang="en-US" sz="2000" dirty="0">
                <a:latin typeface="Calibri" panose="020F0502020204030204" pitchFamily="34" charset="0"/>
                <a:cs typeface="Calibri" panose="020F0502020204030204" pitchFamily="34" charset="0"/>
              </a:rPr>
              <a:t>$86 million on Solar, battery and Grid</a:t>
            </a:r>
          </a:p>
        </p:txBody>
      </p:sp>
    </p:spTree>
    <p:extLst>
      <p:ext uri="{BB962C8B-B14F-4D97-AF65-F5344CB8AC3E}">
        <p14:creationId xmlns:p14="http://schemas.microsoft.com/office/powerpoint/2010/main" val="7498501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F9DD2C-649F-4557-98A6-ED3D3003ADFA}"/>
              </a:ext>
            </a:extLst>
          </p:cNvPr>
          <p:cNvSpPr>
            <a:spLocks noGrp="1"/>
          </p:cNvSpPr>
          <p:nvPr>
            <p:ph idx="1"/>
          </p:nvPr>
        </p:nvSpPr>
        <p:spPr>
          <a:xfrm>
            <a:off x="529771" y="997321"/>
            <a:ext cx="11241316" cy="779862"/>
          </a:xfrm>
        </p:spPr>
        <p:txBody>
          <a:bodyPr/>
          <a:lstStyle/>
          <a:p>
            <a:pPr marL="0" indent="0"/>
            <a:r>
              <a:rPr lang="en-US" dirty="0"/>
              <a:t>The World Bank is leveraging </a:t>
            </a:r>
            <a:r>
              <a:rPr lang="en-US" b="1" u="sng" dirty="0"/>
              <a:t>climate finance</a:t>
            </a:r>
            <a:r>
              <a:rPr lang="en-US" dirty="0"/>
              <a:t> to support countries develop </a:t>
            </a:r>
            <a:r>
              <a:rPr lang="en-US" b="1" u="sng" dirty="0"/>
              <a:t>green stimulus packages post Covid-19 </a:t>
            </a:r>
            <a:r>
              <a:rPr lang="en-US" b="1" u="sng"/>
              <a:t>(WB, AfDB</a:t>
            </a:r>
            <a:r>
              <a:rPr lang="en-US" b="1" u="sng" dirty="0"/>
              <a:t>, AFD, EIB)</a:t>
            </a:r>
            <a:r>
              <a:rPr lang="en-US" dirty="0"/>
              <a:t> with targeted public investments to unlock affordable private investments:</a:t>
            </a:r>
          </a:p>
          <a:p>
            <a:endParaRPr lang="en-US" dirty="0"/>
          </a:p>
        </p:txBody>
      </p:sp>
      <p:sp>
        <p:nvSpPr>
          <p:cNvPr id="3" name="Slide Number Placeholder 2">
            <a:extLst>
              <a:ext uri="{FF2B5EF4-FFF2-40B4-BE49-F238E27FC236}">
                <a16:creationId xmlns:a16="http://schemas.microsoft.com/office/drawing/2014/main" id="{38C856B2-4835-43BB-BC34-3F7B83E2DAE4}"/>
              </a:ext>
            </a:extLst>
          </p:cNvPr>
          <p:cNvSpPr>
            <a:spLocks noGrp="1"/>
          </p:cNvSpPr>
          <p:nvPr>
            <p:ph type="sldNum" sz="quarter" idx="4"/>
          </p:nvPr>
        </p:nvSpPr>
        <p:spPr/>
        <p:txBody>
          <a:bodyPr/>
          <a:lstStyle/>
          <a:p>
            <a:fld id="{D30F7059-9A85-43E0-95B4-2BB69024FC19}" type="slidenum">
              <a:rPr lang="en-US" smtClean="0"/>
              <a:pPr/>
              <a:t>8</a:t>
            </a:fld>
            <a:endParaRPr lang="en-US"/>
          </a:p>
        </p:txBody>
      </p:sp>
      <p:sp>
        <p:nvSpPr>
          <p:cNvPr id="4" name="Title 3">
            <a:extLst>
              <a:ext uri="{FF2B5EF4-FFF2-40B4-BE49-F238E27FC236}">
                <a16:creationId xmlns:a16="http://schemas.microsoft.com/office/drawing/2014/main" id="{A7BB52F0-A6A8-4526-BC9B-3A3307C437BB}"/>
              </a:ext>
            </a:extLst>
          </p:cNvPr>
          <p:cNvSpPr>
            <a:spLocks noGrp="1"/>
          </p:cNvSpPr>
          <p:nvPr>
            <p:ph type="title"/>
          </p:nvPr>
        </p:nvSpPr>
        <p:spPr/>
        <p:txBody>
          <a:bodyPr/>
          <a:lstStyle/>
          <a:p>
            <a:r>
              <a:rPr lang="en-US" dirty="0"/>
              <a:t>SRMI results: Africa</a:t>
            </a:r>
          </a:p>
        </p:txBody>
      </p:sp>
      <p:pic>
        <p:nvPicPr>
          <p:cNvPr id="6" name="Picture 4" descr="Green Climate Fund | LinkedIn">
            <a:extLst>
              <a:ext uri="{FF2B5EF4-FFF2-40B4-BE49-F238E27FC236}">
                <a16:creationId xmlns:a16="http://schemas.microsoft.com/office/drawing/2014/main" id="{D96E0EEE-14D7-402D-A836-E897DEA24E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5668" b="17479"/>
          <a:stretch/>
        </p:blipFill>
        <p:spPr bwMode="auto">
          <a:xfrm>
            <a:off x="8376305" y="1812999"/>
            <a:ext cx="1436173" cy="81649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Clean Technologies | Climate Investment Funds">
            <a:extLst>
              <a:ext uri="{FF2B5EF4-FFF2-40B4-BE49-F238E27FC236}">
                <a16:creationId xmlns:a16="http://schemas.microsoft.com/office/drawing/2014/main" id="{D5ED1F69-1BAF-4888-8FC3-A6DA00A87A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45994" y="1763605"/>
            <a:ext cx="1446289" cy="77986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a:extLst>
              <a:ext uri="{FF2B5EF4-FFF2-40B4-BE49-F238E27FC236}">
                <a16:creationId xmlns:a16="http://schemas.microsoft.com/office/drawing/2014/main" id="{2C7581A1-BDAB-4D11-8B59-A44DE4CC2BD0}"/>
              </a:ext>
            </a:extLst>
          </p:cNvPr>
          <p:cNvSpPr/>
          <p:nvPr/>
        </p:nvSpPr>
        <p:spPr>
          <a:xfrm>
            <a:off x="379996" y="2612868"/>
            <a:ext cx="5178287" cy="4093428"/>
          </a:xfrm>
          <a:prstGeom prst="rect">
            <a:avLst/>
          </a:prstGeom>
          <a:solidFill>
            <a:schemeClr val="bg1">
              <a:lumMod val="95000"/>
            </a:schemeClr>
          </a:solidFill>
          <a:ln>
            <a:solidFill>
              <a:schemeClr val="accent1"/>
            </a:solidFill>
          </a:ln>
        </p:spPr>
        <p:txBody>
          <a:bodyPr wrap="square">
            <a:spAutoFit/>
          </a:bodyPr>
          <a:lstStyle/>
          <a:p>
            <a:pPr>
              <a:buClr>
                <a:schemeClr val="accent1"/>
              </a:buClr>
            </a:pPr>
            <a:r>
              <a:rPr lang="en-US" sz="2000" b="1" dirty="0">
                <a:latin typeface="Calibri" panose="020F0502020204030204" pitchFamily="34" charset="0"/>
                <a:cs typeface="Calibri" panose="020F0502020204030204" pitchFamily="34" charset="0"/>
              </a:rPr>
              <a:t>CTF financing: </a:t>
            </a:r>
            <a:r>
              <a:rPr lang="en-US" sz="2000" dirty="0">
                <a:latin typeface="Calibri" panose="020F0502020204030204" pitchFamily="34" charset="0"/>
                <a:cs typeface="Calibri" panose="020F0502020204030204" pitchFamily="34" charset="0"/>
              </a:rPr>
              <a:t>USD 255 million – already approved</a:t>
            </a:r>
          </a:p>
          <a:p>
            <a:pPr>
              <a:buClr>
                <a:schemeClr val="accent1"/>
              </a:buClr>
            </a:pPr>
            <a:r>
              <a:rPr lang="en-US" sz="2000" b="1" dirty="0">
                <a:latin typeface="Calibri" panose="020F0502020204030204" pitchFamily="34" charset="0"/>
                <a:cs typeface="Calibri" panose="020F0502020204030204" pitchFamily="34" charset="0"/>
              </a:rPr>
              <a:t>Countries: </a:t>
            </a:r>
            <a:r>
              <a:rPr lang="en-US" sz="2000" dirty="0">
                <a:latin typeface="Calibri" panose="020F0502020204030204" pitchFamily="34" charset="0"/>
                <a:cs typeface="Calibri" panose="020F0502020204030204" pitchFamily="34" charset="0"/>
              </a:rPr>
              <a:t>Burkina Faso, Maldives, Uganda and Tanzania and in West Africa (ROGEP-19 countries) </a:t>
            </a:r>
          </a:p>
          <a:p>
            <a:pPr>
              <a:buClr>
                <a:schemeClr val="accent1"/>
              </a:buClr>
            </a:pPr>
            <a:r>
              <a:rPr lang="en-US" sz="2000" b="1" dirty="0">
                <a:latin typeface="Calibri" panose="020F0502020204030204" pitchFamily="34" charset="0"/>
                <a:cs typeface="Calibri" panose="020F0502020204030204" pitchFamily="34" charset="0"/>
              </a:rPr>
              <a:t>Public investments: </a:t>
            </a:r>
            <a:r>
              <a:rPr lang="en-US" sz="2000" dirty="0">
                <a:latin typeface="Calibri" panose="020F0502020204030204" pitchFamily="34" charset="0"/>
                <a:cs typeface="Calibri" panose="020F0502020204030204" pitchFamily="34" charset="0"/>
              </a:rPr>
              <a:t>USD 1 billion</a:t>
            </a:r>
          </a:p>
          <a:p>
            <a:pPr>
              <a:buClr>
                <a:schemeClr val="accent1"/>
              </a:buClr>
            </a:pPr>
            <a:endParaRPr lang="en-US" sz="2000" dirty="0">
              <a:latin typeface="Calibri" panose="020F0502020204030204" pitchFamily="34" charset="0"/>
              <a:cs typeface="Calibri" panose="020F0502020204030204" pitchFamily="34" charset="0"/>
            </a:endParaRPr>
          </a:p>
          <a:p>
            <a:pPr>
              <a:buClr>
                <a:schemeClr val="accent1"/>
              </a:buClr>
            </a:pPr>
            <a:r>
              <a:rPr lang="en-US" sz="2000" b="1" dirty="0">
                <a:latin typeface="Calibri" panose="020F0502020204030204" pitchFamily="34" charset="0"/>
                <a:cs typeface="Calibri" panose="020F0502020204030204" pitchFamily="34" charset="0"/>
              </a:rPr>
              <a:t>Unlocking:</a:t>
            </a:r>
          </a:p>
          <a:p>
            <a:pPr marL="285750" indent="-285750">
              <a:buClr>
                <a:schemeClr val="accent1"/>
              </a:buClr>
              <a:buFont typeface="Wingdings" panose="05000000000000000000" pitchFamily="2" charset="2"/>
              <a:buChar char="Ø"/>
            </a:pPr>
            <a:r>
              <a:rPr lang="en-US" sz="2000" b="1" dirty="0">
                <a:solidFill>
                  <a:srgbClr val="00B050"/>
                </a:solidFill>
                <a:latin typeface="Calibri" panose="020F0502020204030204" pitchFamily="34" charset="0"/>
                <a:cs typeface="Calibri" panose="020F0502020204030204" pitchFamily="34" charset="0"/>
              </a:rPr>
              <a:t>900 MW of privately-financed solar generation </a:t>
            </a:r>
          </a:p>
          <a:p>
            <a:pPr marL="285750" indent="-285750">
              <a:buClr>
                <a:schemeClr val="accent1"/>
              </a:buClr>
              <a:buFont typeface="Wingdings" panose="05000000000000000000" pitchFamily="2" charset="2"/>
              <a:buChar char="Ø"/>
            </a:pPr>
            <a:r>
              <a:rPr lang="en-US" sz="2000" b="1" dirty="0">
                <a:solidFill>
                  <a:srgbClr val="00B050"/>
                </a:solidFill>
                <a:latin typeface="Calibri" panose="020F0502020204030204" pitchFamily="34" charset="0"/>
                <a:cs typeface="Calibri" panose="020F0502020204030204" pitchFamily="34" charset="0"/>
              </a:rPr>
              <a:t>600 MWh of battery storage</a:t>
            </a:r>
          </a:p>
          <a:p>
            <a:pPr marL="285750" indent="-285750">
              <a:buClr>
                <a:schemeClr val="accent1"/>
              </a:buClr>
              <a:buFont typeface="Wingdings" panose="05000000000000000000" pitchFamily="2" charset="2"/>
              <a:buChar char="Ø"/>
            </a:pPr>
            <a:r>
              <a:rPr lang="en-US" sz="2000" b="1" dirty="0">
                <a:solidFill>
                  <a:srgbClr val="00B050"/>
                </a:solidFill>
                <a:latin typeface="Calibri" panose="020F0502020204030204" pitchFamily="34" charset="0"/>
                <a:cs typeface="Calibri" panose="020F0502020204030204" pitchFamily="34" charset="0"/>
              </a:rPr>
              <a:t>USD 1.3 billion of private investments </a:t>
            </a:r>
          </a:p>
          <a:p>
            <a:pPr marL="285750" indent="-285750">
              <a:buClr>
                <a:schemeClr val="accent1"/>
              </a:buClr>
              <a:buFont typeface="Wingdings" panose="05000000000000000000" pitchFamily="2" charset="2"/>
              <a:buChar char="Ø"/>
            </a:pPr>
            <a:r>
              <a:rPr lang="en-US" sz="2000" b="1" dirty="0">
                <a:solidFill>
                  <a:srgbClr val="00B050"/>
                </a:solidFill>
                <a:latin typeface="Calibri" panose="020F0502020204030204" pitchFamily="34" charset="0"/>
                <a:cs typeface="Calibri" panose="020F0502020204030204" pitchFamily="34" charset="0"/>
              </a:rPr>
              <a:t>Providing access to 5 million people</a:t>
            </a:r>
          </a:p>
        </p:txBody>
      </p:sp>
      <p:sp>
        <p:nvSpPr>
          <p:cNvPr id="9" name="Rectangle 8">
            <a:extLst>
              <a:ext uri="{FF2B5EF4-FFF2-40B4-BE49-F238E27FC236}">
                <a16:creationId xmlns:a16="http://schemas.microsoft.com/office/drawing/2014/main" id="{AC09E860-9AC4-47E6-BE19-B657B5A04A67}"/>
              </a:ext>
            </a:extLst>
          </p:cNvPr>
          <p:cNvSpPr/>
          <p:nvPr/>
        </p:nvSpPr>
        <p:spPr>
          <a:xfrm>
            <a:off x="5855507" y="2612868"/>
            <a:ext cx="6051571" cy="4093428"/>
          </a:xfrm>
          <a:prstGeom prst="rect">
            <a:avLst/>
          </a:prstGeom>
          <a:solidFill>
            <a:schemeClr val="bg1">
              <a:lumMod val="95000"/>
            </a:schemeClr>
          </a:solidFill>
          <a:ln>
            <a:solidFill>
              <a:schemeClr val="accent1"/>
            </a:solidFill>
          </a:ln>
        </p:spPr>
        <p:txBody>
          <a:bodyPr wrap="square">
            <a:spAutoFit/>
          </a:bodyPr>
          <a:lstStyle/>
          <a:p>
            <a:pPr>
              <a:buClr>
                <a:srgbClr val="2A2161"/>
              </a:buClr>
            </a:pPr>
            <a:r>
              <a:rPr lang="en-US" sz="2000" b="1" dirty="0">
                <a:latin typeface="Calibri" panose="020F0502020204030204" pitchFamily="34" charset="0"/>
                <a:cs typeface="Calibri" panose="020F0502020204030204" pitchFamily="34" charset="0"/>
              </a:rPr>
              <a:t>GCF financing: </a:t>
            </a:r>
            <a:r>
              <a:rPr lang="en-US" sz="2000" dirty="0">
                <a:latin typeface="Calibri" panose="020F0502020204030204" pitchFamily="34" charset="0"/>
                <a:cs typeface="Calibri" panose="020F0502020204030204" pitchFamily="34" charset="0"/>
              </a:rPr>
              <a:t>USD 400 million – Funding Proposal sent to GCF May 2020 for Board Nov. 2020 (</a:t>
            </a:r>
            <a:r>
              <a:rPr lang="en-US" sz="2000" i="1" dirty="0">
                <a:latin typeface="Calibri" panose="020F0502020204030204" pitchFamily="34" charset="0"/>
                <a:cs typeface="Calibri" panose="020F0502020204030204" pitchFamily="34" charset="0"/>
              </a:rPr>
              <a:t>confidential</a:t>
            </a:r>
            <a:r>
              <a:rPr lang="en-US" sz="2000" dirty="0">
                <a:latin typeface="Calibri" panose="020F0502020204030204" pitchFamily="34" charset="0"/>
                <a:cs typeface="Calibri" panose="020F0502020204030204" pitchFamily="34" charset="0"/>
              </a:rPr>
              <a:t>)</a:t>
            </a:r>
          </a:p>
          <a:p>
            <a:pPr>
              <a:buClr>
                <a:srgbClr val="2A2161"/>
              </a:buClr>
            </a:pPr>
            <a:r>
              <a:rPr lang="en-US" sz="2000" b="1" dirty="0">
                <a:latin typeface="Calibri" panose="020F0502020204030204" pitchFamily="34" charset="0"/>
                <a:cs typeface="Calibri" panose="020F0502020204030204" pitchFamily="34" charset="0"/>
              </a:rPr>
              <a:t>9 Countries</a:t>
            </a:r>
            <a:r>
              <a:rPr lang="en-US" sz="2000" dirty="0">
                <a:latin typeface="Calibri" panose="020F0502020204030204" pitchFamily="34" charset="0"/>
                <a:cs typeface="Calibri" panose="020F0502020204030204" pitchFamily="34" charset="0"/>
              </a:rPr>
              <a:t>: Mali, Kenya, Democratic Republic of Congo, Central African Republic, Namibia, Botswana, Pakistan, Vietnam and Uzbekistan </a:t>
            </a:r>
          </a:p>
          <a:p>
            <a:pPr>
              <a:buClr>
                <a:srgbClr val="2A2161"/>
              </a:buClr>
            </a:pPr>
            <a:r>
              <a:rPr lang="en-US" sz="2000" b="1" dirty="0">
                <a:latin typeface="Calibri" panose="020F0502020204030204" pitchFamily="34" charset="0"/>
                <a:cs typeface="Calibri" panose="020F0502020204030204" pitchFamily="34" charset="0"/>
              </a:rPr>
              <a:t>Public investments</a:t>
            </a:r>
            <a:r>
              <a:rPr lang="en-US" sz="2000" dirty="0">
                <a:latin typeface="Calibri" panose="020F0502020204030204" pitchFamily="34" charset="0"/>
                <a:cs typeface="Calibri" panose="020F0502020204030204" pitchFamily="34" charset="0"/>
              </a:rPr>
              <a:t>: USD 2.2 billion </a:t>
            </a:r>
          </a:p>
          <a:p>
            <a:pPr>
              <a:buClr>
                <a:srgbClr val="2A2161"/>
              </a:buClr>
            </a:pPr>
            <a:endParaRPr lang="en-US" sz="2000" dirty="0">
              <a:latin typeface="Calibri" panose="020F0502020204030204" pitchFamily="34" charset="0"/>
              <a:cs typeface="Calibri" panose="020F0502020204030204" pitchFamily="34" charset="0"/>
            </a:endParaRPr>
          </a:p>
          <a:p>
            <a:pPr>
              <a:buClr>
                <a:srgbClr val="2A2161"/>
              </a:buClr>
            </a:pPr>
            <a:r>
              <a:rPr lang="en-US" sz="2000" b="1" dirty="0">
                <a:latin typeface="Calibri" panose="020F0502020204030204" pitchFamily="34" charset="0"/>
                <a:cs typeface="Calibri" panose="020F0502020204030204" pitchFamily="34" charset="0"/>
              </a:rPr>
              <a:t>Unlocking</a:t>
            </a:r>
            <a:r>
              <a:rPr lang="en-US" sz="2000" dirty="0">
                <a:latin typeface="Calibri" panose="020F0502020204030204" pitchFamily="34" charset="0"/>
                <a:cs typeface="Calibri" panose="020F0502020204030204" pitchFamily="34" charset="0"/>
              </a:rPr>
              <a:t>: </a:t>
            </a:r>
          </a:p>
          <a:p>
            <a:pPr marL="342900" indent="-342900">
              <a:buClr>
                <a:srgbClr val="2A2161"/>
              </a:buClr>
              <a:buFont typeface="Wingdings" panose="05000000000000000000" pitchFamily="2" charset="2"/>
              <a:buChar char="Ø"/>
            </a:pPr>
            <a:r>
              <a:rPr lang="en-US" sz="2000" u="sng" dirty="0">
                <a:solidFill>
                  <a:srgbClr val="00B050"/>
                </a:solidFill>
                <a:latin typeface="Calibri" panose="020F0502020204030204" pitchFamily="34" charset="0"/>
                <a:cs typeface="Calibri" panose="020F0502020204030204" pitchFamily="34" charset="0"/>
              </a:rPr>
              <a:t>10.4 GW of RE incl. c. 5 GW of PV and 1.4 GW of CSP, 2 GW offshore Wind</a:t>
            </a:r>
          </a:p>
          <a:p>
            <a:pPr marL="342900" indent="-342900">
              <a:buClr>
                <a:srgbClr val="2A2161"/>
              </a:buClr>
              <a:buFont typeface="Wingdings" panose="05000000000000000000" pitchFamily="2" charset="2"/>
              <a:buChar char="Ø"/>
            </a:pPr>
            <a:r>
              <a:rPr lang="en-US" sz="2000" b="1" dirty="0">
                <a:solidFill>
                  <a:srgbClr val="00B050"/>
                </a:solidFill>
                <a:latin typeface="Calibri" panose="020F0502020204030204" pitchFamily="34" charset="0"/>
                <a:cs typeface="Calibri" panose="020F0502020204030204" pitchFamily="34" charset="0"/>
              </a:rPr>
              <a:t>1.7 GWh of battery storage</a:t>
            </a:r>
          </a:p>
          <a:p>
            <a:pPr marL="342900" indent="-342900">
              <a:buClr>
                <a:srgbClr val="2A2161"/>
              </a:buClr>
              <a:buFont typeface="Wingdings" panose="05000000000000000000" pitchFamily="2" charset="2"/>
              <a:buChar char="Ø"/>
            </a:pPr>
            <a:r>
              <a:rPr lang="en-US" sz="2000" u="sng" dirty="0">
                <a:solidFill>
                  <a:srgbClr val="00B050"/>
                </a:solidFill>
                <a:latin typeface="Calibri" panose="020F0502020204030204" pitchFamily="34" charset="0"/>
                <a:cs typeface="Calibri" panose="020F0502020204030204" pitchFamily="34" charset="0"/>
              </a:rPr>
              <a:t>USD 18.8 billion</a:t>
            </a:r>
            <a:r>
              <a:rPr lang="en-US" sz="2000" b="1" dirty="0">
                <a:solidFill>
                  <a:srgbClr val="00B050"/>
                </a:solidFill>
                <a:latin typeface="Calibri" panose="020F0502020204030204" pitchFamily="34" charset="0"/>
                <a:cs typeface="Calibri" panose="020F0502020204030204" pitchFamily="34" charset="0"/>
              </a:rPr>
              <a:t> of private investments, </a:t>
            </a:r>
          </a:p>
          <a:p>
            <a:pPr marL="342900" indent="-342900">
              <a:buClr>
                <a:srgbClr val="2A2161"/>
              </a:buClr>
              <a:buFont typeface="Wingdings" panose="05000000000000000000" pitchFamily="2" charset="2"/>
              <a:buChar char="Ø"/>
            </a:pPr>
            <a:r>
              <a:rPr lang="en-US" sz="2000" b="1" dirty="0">
                <a:solidFill>
                  <a:srgbClr val="00B050"/>
                </a:solidFill>
                <a:latin typeface="Calibri" panose="020F0502020204030204" pitchFamily="34" charset="0"/>
                <a:cs typeface="Calibri" panose="020F0502020204030204" pitchFamily="34" charset="0"/>
              </a:rPr>
              <a:t>Provide access to 4.2 million people</a:t>
            </a:r>
          </a:p>
        </p:txBody>
      </p:sp>
    </p:spTree>
    <p:extLst>
      <p:ext uri="{BB962C8B-B14F-4D97-AF65-F5344CB8AC3E}">
        <p14:creationId xmlns:p14="http://schemas.microsoft.com/office/powerpoint/2010/main" val="221551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E826CA-90A5-45D2-A98D-FD0292732990}"/>
              </a:ext>
            </a:extLst>
          </p:cNvPr>
          <p:cNvSpPr>
            <a:spLocks noGrp="1"/>
          </p:cNvSpPr>
          <p:nvPr>
            <p:ph type="title"/>
          </p:nvPr>
        </p:nvSpPr>
        <p:spPr>
          <a:xfrm>
            <a:off x="1410660" y="1189790"/>
            <a:ext cx="9295741" cy="1822161"/>
          </a:xfrm>
        </p:spPr>
        <p:txBody>
          <a:bodyPr/>
          <a:lstStyle/>
          <a:p>
            <a:pPr algn="ctr"/>
            <a:r>
              <a:rPr lang="en-US" dirty="0"/>
              <a:t>Annexes</a:t>
            </a:r>
            <a:br>
              <a:rPr lang="en-US" dirty="0"/>
            </a:br>
            <a:endParaRPr lang="en-US" dirty="0"/>
          </a:p>
        </p:txBody>
      </p:sp>
    </p:spTree>
    <p:extLst>
      <p:ext uri="{BB962C8B-B14F-4D97-AF65-F5344CB8AC3E}">
        <p14:creationId xmlns:p14="http://schemas.microsoft.com/office/powerpoint/2010/main" val="1548368430"/>
      </p:ext>
    </p:extLst>
  </p:cSld>
  <p:clrMapOvr>
    <a:masterClrMapping/>
  </p:clrMapOvr>
</p:sld>
</file>

<file path=ppt/theme/theme1.xml><?xml version="1.0" encoding="utf-8"?>
<a:theme xmlns:a="http://schemas.openxmlformats.org/drawingml/2006/main" name="WBG-Fixed_Logo">
  <a:themeElements>
    <a:clrScheme name="SRMI">
      <a:dk1>
        <a:sysClr val="windowText" lastClr="000000"/>
      </a:dk1>
      <a:lt1>
        <a:sysClr val="window" lastClr="FFFFFF"/>
      </a:lt1>
      <a:dk2>
        <a:srgbClr val="2B4A86"/>
      </a:dk2>
      <a:lt2>
        <a:srgbClr val="E7E6E6"/>
      </a:lt2>
      <a:accent1>
        <a:srgbClr val="2A2161"/>
      </a:accent1>
      <a:accent2>
        <a:srgbClr val="74416D"/>
      </a:accent2>
      <a:accent3>
        <a:srgbClr val="C12626"/>
      </a:accent3>
      <a:accent4>
        <a:srgbClr val="F05E2D"/>
      </a:accent4>
      <a:accent5>
        <a:srgbClr val="F4A71C"/>
      </a:accent5>
      <a:accent6>
        <a:srgbClr val="FDDB00"/>
      </a:accent6>
      <a:hlink>
        <a:srgbClr val="2A2161"/>
      </a:hlink>
      <a:folHlink>
        <a:srgbClr val="330066"/>
      </a:folHlink>
    </a:clrScheme>
    <a:fontScheme name="World Bank Arial">
      <a:majorFont>
        <a:latin typeface="Arial Bold"/>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115888" marR="0" indent="-115888" algn="l" defTabSz="914400" rtl="0" eaLnBrk="1" fontAlgn="base" latinLnBrk="0" hangingPunct="1">
          <a:lnSpc>
            <a:spcPct val="100000"/>
          </a:lnSpc>
          <a:spcBef>
            <a:spcPct val="50000"/>
          </a:spcBef>
          <a:spcAft>
            <a:spcPct val="0"/>
          </a:spcAft>
          <a:buClrTx/>
          <a:buSzTx/>
          <a:buFontTx/>
          <a:buChar char="•"/>
          <a:tabLst/>
          <a:defRPr kumimoji="0" lang="en-US" sz="1300" b="0" i="0" u="none" strike="noStrike" cap="none" normalizeH="0" baseline="0" smtClean="0">
            <a:ln>
              <a:noFill/>
            </a:ln>
            <a:solidFill>
              <a:schemeClr val="tx1"/>
            </a:solidFill>
            <a:effectLst/>
            <a:latin typeface="Trebuchet MS" pitchFamily="34" charset="0"/>
            <a:cs typeface="Times New Roman" pitchFamily="18" charset="0"/>
          </a:defRPr>
        </a:defPPr>
      </a:lstStyle>
    </a:lnDef>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SRMI">
      <a:dk1>
        <a:sysClr val="windowText" lastClr="000000"/>
      </a:dk1>
      <a:lt1>
        <a:sysClr val="window" lastClr="FFFFFF"/>
      </a:lt1>
      <a:dk2>
        <a:srgbClr val="44546A"/>
      </a:dk2>
      <a:lt2>
        <a:srgbClr val="E7E6E6"/>
      </a:lt2>
      <a:accent1>
        <a:srgbClr val="2A2161"/>
      </a:accent1>
      <a:accent2>
        <a:srgbClr val="74416D"/>
      </a:accent2>
      <a:accent3>
        <a:srgbClr val="C12626"/>
      </a:accent3>
      <a:accent4>
        <a:srgbClr val="F05E2D"/>
      </a:accent4>
      <a:accent5>
        <a:srgbClr val="F4A71C"/>
      </a:accent5>
      <a:accent6>
        <a:srgbClr val="FDDB00"/>
      </a:accent6>
      <a:hlink>
        <a:srgbClr val="2A2161"/>
      </a:hlink>
      <a:folHlink>
        <a:srgbClr val="330066"/>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787EA3DE823DC489E44BF4CD2C2AF9F" ma:contentTypeVersion="13" ma:contentTypeDescription="Create a new document." ma:contentTypeScope="" ma:versionID="d2985a5887cd3b46d58c8d12324a022e">
  <xsd:schema xmlns:xsd="http://www.w3.org/2001/XMLSchema" xmlns:xs="http://www.w3.org/2001/XMLSchema" xmlns:p="http://schemas.microsoft.com/office/2006/metadata/properties" xmlns:ns3="543abfbf-1b39-4535-8b1b-c72a4cdaa484" xmlns:ns4="2834bc84-a818-4cb9-8b4d-5179cfe104eb" targetNamespace="http://schemas.microsoft.com/office/2006/metadata/properties" ma:root="true" ma:fieldsID="50ed86f4dda083c151d88622e6b0da2f" ns3:_="" ns4:_="">
    <xsd:import namespace="543abfbf-1b39-4535-8b1b-c72a4cdaa484"/>
    <xsd:import namespace="2834bc84-a818-4cb9-8b4d-5179cfe104e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Location" minOccurs="0"/>
                <xsd:element ref="ns4:MediaServiceOCR"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3abfbf-1b39-4535-8b1b-c72a4cdaa48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834bc84-a818-4cb9-8b4d-5179cfe104eb"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5"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78F47E-1344-438C-AD7F-DD501DBFE61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43abfbf-1b39-4535-8b1b-c72a4cdaa484"/>
    <ds:schemaRef ds:uri="2834bc84-a818-4cb9-8b4d-5179cfe104e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002EE87F-63A6-4975-8F5F-19D8B659069E}">
  <ds:schemaRefs>
    <ds:schemaRef ds:uri="http://purl.org/dc/terms/"/>
    <ds:schemaRef ds:uri="2834bc84-a818-4cb9-8b4d-5179cfe104eb"/>
    <ds:schemaRef ds:uri="543abfbf-1b39-4535-8b1b-c72a4cdaa484"/>
    <ds:schemaRef ds:uri="http://schemas.microsoft.com/office/2006/documentManagement/types"/>
    <ds:schemaRef ds:uri="http://purl.org/dc/dcmitype/"/>
    <ds:schemaRef ds:uri="http://schemas.microsoft.com/office/infopath/2007/PartnerControls"/>
    <ds:schemaRef ds:uri="http://www.w3.org/XML/1998/namespace"/>
    <ds:schemaRef ds:uri="http://schemas.openxmlformats.org/package/2006/metadata/core-propertie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D62336CE-DCE3-4F2E-9DEC-F276EE400C2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60199</TotalTime>
  <Words>1589</Words>
  <Application>Microsoft Office PowerPoint</Application>
  <PresentationFormat>Widescreen</PresentationFormat>
  <Paragraphs>306</Paragraphs>
  <Slides>15</Slides>
  <Notes>7</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15</vt:i4>
      </vt:variant>
    </vt:vector>
  </HeadingPairs>
  <TitlesOfParts>
    <vt:vector size="26" baseType="lpstr">
      <vt:lpstr>Andes ExtraLight</vt:lpstr>
      <vt:lpstr>Arial</vt:lpstr>
      <vt:lpstr>Arial Bold</vt:lpstr>
      <vt:lpstr>Calibri</vt:lpstr>
      <vt:lpstr>Gotham Bold</vt:lpstr>
      <vt:lpstr>GothamBook</vt:lpstr>
      <vt:lpstr>GothamMedium</vt:lpstr>
      <vt:lpstr>Trebuchet MS</vt:lpstr>
      <vt:lpstr>Wingdings</vt:lpstr>
      <vt:lpstr>WBG-Fixed_Logo</vt:lpstr>
      <vt:lpstr>Custom Design</vt:lpstr>
      <vt:lpstr>Experience in Maldives @AJ_WorldBank</vt:lpstr>
      <vt:lpstr>SRMI: a fruitful partnership with ISA</vt:lpstr>
      <vt:lpstr>Covid Challenges for Small Island Countries</vt:lpstr>
      <vt:lpstr>PowerPoint Presentation</vt:lpstr>
      <vt:lpstr>SRMI results: Maldives Projects</vt:lpstr>
      <vt:lpstr>SRMI Structure: an integrated approach</vt:lpstr>
      <vt:lpstr>PowerPoint Presentation</vt:lpstr>
      <vt:lpstr>SRMI results: Africa</vt:lpstr>
      <vt:lpstr>Annexes </vt:lpstr>
      <vt:lpstr>SRMI results: ROGEP (REGIONAL OFF-GRID ELECRITIFICATION PROJECT)</vt:lpstr>
      <vt:lpstr>PowerPoint Presentation</vt:lpstr>
      <vt:lpstr>PowerPoint Presentation</vt:lpstr>
      <vt:lpstr>PowerPoint Presentation</vt:lpstr>
      <vt:lpstr>PowerPoint Presentation</vt:lpstr>
      <vt:lpstr>SRMI: A 3 phase approach to RE deployment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SOLAR RISK MITIGATION INITIATIVE</dc:title>
  <dc:creator>Sabine Mathilde Isabelle Cornieti</dc:creator>
  <cp:lastModifiedBy>Amit Jain</cp:lastModifiedBy>
  <cp:revision>1100</cp:revision>
  <cp:lastPrinted>2017-10-05T19:57:14Z</cp:lastPrinted>
  <dcterms:created xsi:type="dcterms:W3CDTF">2016-02-05T09:27:50Z</dcterms:created>
  <dcterms:modified xsi:type="dcterms:W3CDTF">2020-06-17T06:13:34Z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0x0101007787EA3DE823DC489E44BF4CD2C2AF9F</vt:lpwstr>
  </property>
</Properties>
</file>