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2" r:id="rId1"/>
    <p:sldMasterId id="2147483660" r:id="rId2"/>
    <p:sldMasterId id="2147483713" r:id="rId3"/>
  </p:sldMasterIdLst>
  <p:notesMasterIdLst>
    <p:notesMasterId r:id="rId19"/>
  </p:notesMasterIdLst>
  <p:handoutMasterIdLst>
    <p:handoutMasterId r:id="rId20"/>
  </p:handoutMasterIdLst>
  <p:sldIdLst>
    <p:sldId id="307" r:id="rId4"/>
    <p:sldId id="327" r:id="rId5"/>
    <p:sldId id="321" r:id="rId6"/>
    <p:sldId id="331" r:id="rId7"/>
    <p:sldId id="328" r:id="rId8"/>
    <p:sldId id="329" r:id="rId9"/>
    <p:sldId id="322" r:id="rId10"/>
    <p:sldId id="325" r:id="rId11"/>
    <p:sldId id="323" r:id="rId12"/>
    <p:sldId id="335" r:id="rId13"/>
    <p:sldId id="326" r:id="rId14"/>
    <p:sldId id="336" r:id="rId15"/>
    <p:sldId id="333" r:id="rId16"/>
    <p:sldId id="334" r:id="rId17"/>
    <p:sldId id="337" r:id="rId1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BACA8ED8-91EC-4F14-8225-A546930B79E0}">
          <p14:sldIdLst>
            <p14:sldId id="307"/>
            <p14:sldId id="327"/>
            <p14:sldId id="321"/>
            <p14:sldId id="331"/>
            <p14:sldId id="328"/>
            <p14:sldId id="329"/>
            <p14:sldId id="322"/>
            <p14:sldId id="325"/>
            <p14:sldId id="323"/>
            <p14:sldId id="335"/>
            <p14:sldId id="326"/>
            <p14:sldId id="336"/>
            <p14:sldId id="333"/>
            <p14:sldId id="334"/>
            <p14:sldId id="337"/>
          </p14:sldIdLst>
        </p14:section>
        <p14:section name="Section sans titre" id="{524BF797-34E2-4988-9F7D-1D5622A56F0F}">
          <p14:sldIdLst/>
        </p14:section>
      </p14:sectionLst>
    </p:ext>
    <p:ext uri="{EFAFB233-063F-42B5-8137-9DF3F51BA10A}">
      <p15:sldGuideLst xmlns:p15="http://schemas.microsoft.com/office/powerpoint/2012/main" xmlns="">
        <p15:guide id="1" orient="horz" pos="2172">
          <p15:clr>
            <a:srgbClr val="A4A3A4"/>
          </p15:clr>
        </p15:guide>
        <p15:guide id="2" pos="278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291C"/>
    <a:srgbClr val="250E62"/>
    <a:srgbClr val="35279F"/>
    <a:srgbClr val="1C0E5D"/>
    <a:srgbClr val="E7141B"/>
    <a:srgbClr val="FF0000"/>
    <a:srgbClr val="1C0D5D"/>
    <a:srgbClr val="150249"/>
    <a:srgbClr val="030000"/>
    <a:srgbClr val="6DC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6092" autoAdjust="0"/>
  </p:normalViewPr>
  <p:slideViewPr>
    <p:cSldViewPr>
      <p:cViewPr>
        <p:scale>
          <a:sx n="90" d="100"/>
          <a:sy n="90" d="100"/>
        </p:scale>
        <p:origin x="-582" y="552"/>
      </p:cViewPr>
      <p:guideLst>
        <p:guide orient="horz" pos="405"/>
        <p:guide pos="57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128"/>
    </p:cViewPr>
  </p:sorterViewPr>
  <p:notesViewPr>
    <p:cSldViewPr>
      <p:cViewPr varScale="1">
        <p:scale>
          <a:sx n="90" d="100"/>
          <a:sy n="90" d="100"/>
        </p:scale>
        <p:origin x="-3714" y="-11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20DB99-3CFE-A049-BD9E-7FB31C116483}" type="datetime1">
              <a:rPr lang="en-US" smtClean="0"/>
              <a:t>6/17/2020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E0BB57-DC73-764C-A58B-61339E1E8DD3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788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A03147-2684-674F-8929-FD8FCA0CDEFF}" type="datetime1">
              <a:rPr lang="en-US" smtClean="0"/>
              <a:t>6/17/2020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E385B3-6F63-4903-BDA2-5A5BFDA7B33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62964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400" b="1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E385B3-6F63-4903-BDA2-5A5BFDA7B33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7019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Latest estimation ( done in 2017 )  with P/B period  =6.86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à 1/6.86= IRR 14.6%   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is done under 11 sites (which finally become 10 sites ) + calculated  in isolation with benefit from other EE measures BTV was contemplating at the time.</a:t>
            </a:r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21463-1A26-4B09-9D97-B25579D635B6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52055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noProof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E385B3-6F63-4903-BDA2-5A5BFDA7B33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6168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E385B3-6F63-4903-BDA2-5A5BFDA7B338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7386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baseline="0" dirty="0" err="1" smtClean="0"/>
              <a:t>Therefore</a:t>
            </a:r>
            <a:r>
              <a:rPr lang="fr-FR" b="0" baseline="0" dirty="0" smtClean="0"/>
              <a:t>, </a:t>
            </a:r>
            <a:r>
              <a:rPr lang="fr-FR" b="0" baseline="0" dirty="0" err="1" smtClean="0"/>
              <a:t>we</a:t>
            </a:r>
            <a:r>
              <a:rPr lang="fr-FR" b="0" baseline="0" dirty="0" smtClean="0"/>
              <a:t> have </a:t>
            </a:r>
            <a:r>
              <a:rPr lang="fr-FR" b="0" baseline="0" dirty="0" err="1" smtClean="0"/>
              <a:t>formulated</a:t>
            </a:r>
            <a:r>
              <a:rPr lang="fr-FR" b="0" baseline="0" dirty="0" smtClean="0"/>
              <a:t> </a:t>
            </a:r>
            <a:r>
              <a:rPr lang="fr-FR" b="0" baseline="0" dirty="0" err="1" smtClean="0"/>
              <a:t>our</a:t>
            </a:r>
            <a:r>
              <a:rPr lang="fr-FR" b="0" baseline="0" dirty="0" smtClean="0"/>
              <a:t> </a:t>
            </a:r>
            <a:r>
              <a:rPr lang="fr-FR" b="0" baseline="0" dirty="0" err="1" smtClean="0"/>
              <a:t>strategic</a:t>
            </a:r>
            <a:r>
              <a:rPr lang="fr-FR" b="0" baseline="0" dirty="0" smtClean="0"/>
              <a:t> goal and </a:t>
            </a:r>
            <a:r>
              <a:rPr lang="fr-FR" b="0" baseline="0" dirty="0" err="1" smtClean="0"/>
              <a:t>strategy</a:t>
            </a:r>
            <a:r>
              <a:rPr lang="fr-FR" b="0" baseline="0" dirty="0" smtClean="0"/>
              <a:t> as </a:t>
            </a:r>
            <a:r>
              <a:rPr lang="fr-FR" b="0" baseline="0" dirty="0" err="1" smtClean="0"/>
              <a:t>fellows</a:t>
            </a:r>
            <a:endParaRPr lang="fr-FR" b="0" baseline="0" dirty="0" smtClean="0"/>
          </a:p>
          <a:p>
            <a:r>
              <a:rPr lang="fr-FR" b="0" baseline="0" dirty="0" smtClean="0"/>
              <a:t>This </a:t>
            </a:r>
            <a:r>
              <a:rPr lang="fr-FR" b="0" baseline="0" dirty="0" err="1" smtClean="0"/>
              <a:t>strategy</a:t>
            </a:r>
            <a:r>
              <a:rPr lang="fr-FR" b="0" baseline="0" dirty="0" smtClean="0"/>
              <a:t> </a:t>
            </a:r>
            <a:r>
              <a:rPr lang="fr-FR" b="0" baseline="0" dirty="0" err="1" smtClean="0"/>
              <a:t>is</a:t>
            </a:r>
            <a:r>
              <a:rPr lang="fr-FR" b="0" baseline="0" dirty="0" smtClean="0"/>
              <a:t> </a:t>
            </a:r>
            <a:r>
              <a:rPr lang="fr-FR" b="0" baseline="0" dirty="0" err="1" smtClean="0"/>
              <a:t>then</a:t>
            </a:r>
            <a:r>
              <a:rPr lang="fr-FR" b="0" baseline="0" dirty="0" smtClean="0"/>
              <a:t> </a:t>
            </a:r>
            <a:r>
              <a:rPr lang="fr-FR" b="0" baseline="0" dirty="0" err="1" smtClean="0"/>
              <a:t>covering</a:t>
            </a:r>
            <a:r>
              <a:rPr lang="fr-FR" b="0" baseline="0" dirty="0" smtClean="0"/>
              <a:t> 3 focus areas and 3 </a:t>
            </a:r>
            <a:r>
              <a:rPr lang="fr-FR" b="0" baseline="0" dirty="0" err="1" smtClean="0"/>
              <a:t>acceleration</a:t>
            </a:r>
            <a:r>
              <a:rPr lang="fr-FR" b="0" baseline="0" dirty="0" smtClean="0"/>
              <a:t> levers.</a:t>
            </a:r>
          </a:p>
          <a:p>
            <a:endParaRPr lang="fr-FR" b="0" baseline="0" dirty="0" smtClean="0"/>
          </a:p>
          <a:p>
            <a:r>
              <a:rPr lang="fr-FR" b="0" baseline="0" dirty="0" smtClean="0"/>
              <a:t>3 main points to </a:t>
            </a:r>
            <a:r>
              <a:rPr lang="fr-FR" b="0" baseline="0" dirty="0" err="1" smtClean="0"/>
              <a:t>highlight</a:t>
            </a:r>
            <a:r>
              <a:rPr lang="fr-FR" b="0" baseline="0" dirty="0" smtClean="0"/>
              <a:t>:</a:t>
            </a:r>
          </a:p>
          <a:p>
            <a:endParaRPr lang="fr-FR" b="0" baseline="0" dirty="0" smtClean="0"/>
          </a:p>
          <a:p>
            <a:pPr marL="228600" indent="-228600">
              <a:buFont typeface="+mj-lt"/>
              <a:buAutoNum type="arabicPeriod"/>
            </a:pPr>
            <a:r>
              <a:rPr lang="fr-FR" b="0" baseline="0" dirty="0" smtClean="0"/>
              <a:t>It </a:t>
            </a:r>
            <a:r>
              <a:rPr lang="fr-FR" b="0" baseline="0" dirty="0" err="1" smtClean="0"/>
              <a:t>is</a:t>
            </a:r>
            <a:r>
              <a:rPr lang="fr-FR" b="0" baseline="0" dirty="0" smtClean="0"/>
              <a:t> the first time </a:t>
            </a:r>
            <a:r>
              <a:rPr lang="fr-FR" b="0" baseline="0" dirty="0" err="1" smtClean="0"/>
              <a:t>energy</a:t>
            </a:r>
            <a:r>
              <a:rPr lang="fr-FR" b="0" baseline="0" dirty="0" smtClean="0"/>
              <a:t> </a:t>
            </a:r>
            <a:r>
              <a:rPr lang="fr-FR" b="0" baseline="0" dirty="0" err="1" smtClean="0"/>
              <a:t>efficiency</a:t>
            </a:r>
            <a:r>
              <a:rPr lang="fr-FR" b="0" baseline="0" dirty="0" smtClean="0"/>
              <a:t> </a:t>
            </a:r>
            <a:r>
              <a:rPr lang="fr-FR" b="0" baseline="0" dirty="0" err="1" smtClean="0"/>
              <a:t>is</a:t>
            </a:r>
            <a:r>
              <a:rPr lang="fr-FR" b="0" baseline="0" dirty="0" smtClean="0"/>
              <a:t> a </a:t>
            </a:r>
            <a:r>
              <a:rPr lang="fr-FR" b="0" baseline="0" dirty="0" err="1" smtClean="0"/>
              <a:t>core</a:t>
            </a:r>
            <a:r>
              <a:rPr lang="fr-FR" b="0" baseline="0" dirty="0" smtClean="0"/>
              <a:t> </a:t>
            </a:r>
            <a:r>
              <a:rPr lang="fr-FR" b="0" baseline="0" dirty="0" err="1" smtClean="0"/>
              <a:t>strategic</a:t>
            </a:r>
            <a:r>
              <a:rPr lang="fr-FR" b="0" baseline="0" dirty="0" smtClean="0"/>
              <a:t> </a:t>
            </a:r>
            <a:r>
              <a:rPr lang="fr-FR" b="0" baseline="0" dirty="0" err="1" smtClean="0"/>
              <a:t>investment</a:t>
            </a:r>
            <a:r>
              <a:rPr lang="fr-FR" b="0" baseline="0" dirty="0" smtClean="0"/>
              <a:t> focus for AFD.</a:t>
            </a:r>
          </a:p>
          <a:p>
            <a:pPr marL="228600" indent="-228600">
              <a:buFont typeface="+mj-lt"/>
              <a:buAutoNum type="arabicPeriod"/>
            </a:pPr>
            <a:r>
              <a:rPr lang="fr-FR" b="0" baseline="0" dirty="0" smtClean="0"/>
              <a:t>Beyond the </a:t>
            </a:r>
            <a:r>
              <a:rPr lang="fr-FR" b="0" baseline="0" dirty="0" err="1" smtClean="0"/>
              <a:t>investments</a:t>
            </a:r>
            <a:r>
              <a:rPr lang="fr-FR" b="0" baseline="0" dirty="0" smtClean="0"/>
              <a:t>, </a:t>
            </a:r>
            <a:r>
              <a:rPr lang="fr-FR" b="0" baseline="0" dirty="0" err="1" smtClean="0"/>
              <a:t>we</a:t>
            </a:r>
            <a:r>
              <a:rPr lang="fr-FR" b="0" baseline="0" dirty="0" smtClean="0"/>
              <a:t> </a:t>
            </a:r>
            <a:r>
              <a:rPr lang="fr-FR" b="0" baseline="0" dirty="0" err="1" smtClean="0"/>
              <a:t>acknowledge</a:t>
            </a:r>
            <a:r>
              <a:rPr lang="fr-FR" b="0" baseline="0" dirty="0" smtClean="0"/>
              <a:t> how important the 3 </a:t>
            </a:r>
            <a:r>
              <a:rPr lang="fr-FR" b="0" baseline="0" dirty="0" err="1" smtClean="0"/>
              <a:t>acceleration</a:t>
            </a:r>
            <a:r>
              <a:rPr lang="fr-FR" b="0" baseline="0" dirty="0" smtClean="0"/>
              <a:t> levers, are. </a:t>
            </a:r>
            <a:r>
              <a:rPr lang="fr-FR" b="0" baseline="0" dirty="0" err="1" smtClean="0"/>
              <a:t>We</a:t>
            </a:r>
            <a:r>
              <a:rPr lang="fr-FR" b="0" baseline="0" dirty="0" smtClean="0"/>
              <a:t> do position </a:t>
            </a:r>
            <a:r>
              <a:rPr lang="fr-FR" b="0" baseline="0" dirty="0" err="1" smtClean="0"/>
              <a:t>ourself</a:t>
            </a:r>
            <a:r>
              <a:rPr lang="fr-FR" b="0" baseline="0" dirty="0" smtClean="0"/>
              <a:t> </a:t>
            </a:r>
            <a:r>
              <a:rPr lang="fr-FR" b="0" baseline="0" dirty="0" err="1" smtClean="0"/>
              <a:t>also</a:t>
            </a:r>
            <a:r>
              <a:rPr lang="fr-FR" b="0" baseline="0" dirty="0" smtClean="0"/>
              <a:t> in the dialogue on public </a:t>
            </a:r>
            <a:r>
              <a:rPr lang="fr-FR" b="0" baseline="0" dirty="0" err="1" smtClean="0"/>
              <a:t>policy</a:t>
            </a:r>
            <a:r>
              <a:rPr lang="fr-FR" b="0" baseline="0" dirty="0" smtClean="0"/>
              <a:t>, on long </a:t>
            </a:r>
            <a:r>
              <a:rPr lang="fr-FR" b="0" baseline="0" dirty="0" err="1" smtClean="0"/>
              <a:t>term</a:t>
            </a:r>
            <a:r>
              <a:rPr lang="fr-FR" b="0" baseline="0" dirty="0" smtClean="0"/>
              <a:t> </a:t>
            </a:r>
            <a:r>
              <a:rPr lang="fr-FR" b="0" baseline="0" dirty="0" err="1" smtClean="0"/>
              <a:t>pathways</a:t>
            </a:r>
            <a:r>
              <a:rPr lang="fr-FR" b="0" baseline="0" dirty="0" smtClean="0"/>
              <a:t>, on NDC.</a:t>
            </a:r>
          </a:p>
          <a:p>
            <a:pPr marL="0" indent="0">
              <a:buFont typeface="+mj-lt"/>
              <a:buNone/>
            </a:pPr>
            <a:r>
              <a:rPr lang="fr-FR" b="0" baseline="0" dirty="0" smtClean="0"/>
              <a:t>And </a:t>
            </a:r>
            <a:r>
              <a:rPr lang="fr-FR" b="0" baseline="0" dirty="0" err="1" smtClean="0"/>
              <a:t>we</a:t>
            </a:r>
            <a:r>
              <a:rPr lang="fr-FR" b="0" baseline="0" dirty="0" smtClean="0"/>
              <a:t> do continue and </a:t>
            </a:r>
            <a:r>
              <a:rPr lang="fr-FR" b="0" baseline="0" dirty="0" err="1" smtClean="0"/>
              <a:t>reinforce</a:t>
            </a:r>
            <a:r>
              <a:rPr lang="fr-FR" b="0" baseline="0" dirty="0" smtClean="0"/>
              <a:t> </a:t>
            </a:r>
            <a:r>
              <a:rPr lang="fr-FR" b="0" baseline="0" dirty="0" err="1" smtClean="0"/>
              <a:t>our</a:t>
            </a:r>
            <a:r>
              <a:rPr lang="fr-FR" b="0" baseline="0" dirty="0" smtClean="0"/>
              <a:t> action on </a:t>
            </a:r>
            <a:r>
              <a:rPr lang="fr-FR" b="0" baseline="0" dirty="0" err="1" smtClean="0"/>
              <a:t>capacity</a:t>
            </a:r>
            <a:r>
              <a:rPr lang="fr-FR" b="0" baseline="0" dirty="0" smtClean="0"/>
              <a:t> buildings, </a:t>
            </a:r>
            <a:r>
              <a:rPr lang="fr-FR" b="0" baseline="0" dirty="0" err="1" smtClean="0"/>
              <a:t>sectorial</a:t>
            </a:r>
            <a:r>
              <a:rPr lang="fr-FR" b="0" baseline="0" dirty="0" smtClean="0"/>
              <a:t> </a:t>
            </a:r>
            <a:r>
              <a:rPr lang="fr-FR" b="0" baseline="0" dirty="0" err="1" smtClean="0"/>
              <a:t>reforms</a:t>
            </a:r>
            <a:r>
              <a:rPr lang="fr-FR" b="0" baseline="0" dirty="0" smtClean="0"/>
              <a:t> and the </a:t>
            </a:r>
            <a:r>
              <a:rPr lang="fr-FR" b="0" baseline="0" dirty="0" err="1" smtClean="0"/>
              <a:t>financing</a:t>
            </a:r>
            <a:r>
              <a:rPr lang="fr-FR" b="0" baseline="0" dirty="0" smtClean="0"/>
              <a:t> of innovation.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E385B3-6F63-4903-BDA2-5A5BFDA7B33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4842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E385B3-6F63-4903-BDA2-5A5BFDA7B33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6168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400" b="1" baseline="0" noProof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E385B3-6F63-4903-BDA2-5A5BFDA7B33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6168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E385B3-6F63-4903-BDA2-5A5BFDA7B33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6168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noProof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E385B3-6F63-4903-BDA2-5A5BFDA7B33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6168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noProof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E385B3-6F63-4903-BDA2-5A5BFDA7B33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6168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E385B3-6F63-4903-BDA2-5A5BFDA7B33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6168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E385B3-6F63-4903-BDA2-5A5BFDA7B33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616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274441"/>
            <a:ext cx="7772400" cy="129857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3200" b="1" i="0">
                <a:solidFill>
                  <a:srgbClr val="250E62"/>
                </a:solidFill>
                <a:latin typeface="Century Gothic"/>
                <a:cs typeface="Century Gothic"/>
              </a:defRPr>
            </a:lvl1pPr>
          </a:lstStyle>
          <a:p>
            <a:pPr>
              <a:lnSpc>
                <a:spcPct val="120000"/>
              </a:lnSpc>
            </a:pPr>
            <a:r>
              <a:rPr lang="en-GB" sz="3200" b="1" dirty="0" smtClean="0">
                <a:solidFill>
                  <a:srgbClr val="1C0E5D"/>
                </a:solidFill>
                <a:latin typeface="Century Gothic"/>
                <a:cs typeface="Century Gothic"/>
              </a:rPr>
              <a:t>TITRE DE LA PRÉSENTATION</a:t>
            </a:r>
            <a:br>
              <a:rPr lang="en-GB" sz="3200" b="1" dirty="0" smtClean="0">
                <a:solidFill>
                  <a:srgbClr val="1C0E5D"/>
                </a:solidFill>
                <a:latin typeface="Century Gothic"/>
                <a:cs typeface="Century Gothic"/>
              </a:rPr>
            </a:br>
            <a:r>
              <a:rPr lang="en-GB" sz="3200" b="1" dirty="0" smtClean="0">
                <a:solidFill>
                  <a:srgbClr val="1C0E5D"/>
                </a:solidFill>
                <a:latin typeface="Century Gothic"/>
                <a:cs typeface="Century Gothic"/>
              </a:rPr>
              <a:t>SUR 1 </a:t>
            </a:r>
            <a:r>
              <a:rPr lang="en-GB" sz="3200" b="1" dirty="0" err="1" smtClean="0">
                <a:solidFill>
                  <a:srgbClr val="1C0E5D"/>
                </a:solidFill>
                <a:latin typeface="Century Gothic"/>
                <a:cs typeface="Century Gothic"/>
              </a:rPr>
              <a:t>ou</a:t>
            </a:r>
            <a:r>
              <a:rPr lang="en-GB" sz="3200" b="1" dirty="0" smtClean="0">
                <a:solidFill>
                  <a:srgbClr val="1C0E5D"/>
                </a:solidFill>
                <a:latin typeface="Century Gothic"/>
                <a:cs typeface="Century Gothic"/>
              </a:rPr>
              <a:t> 2 LIGNES</a:t>
            </a:r>
            <a:endParaRPr lang="en-GB" sz="3200" b="1" dirty="0">
              <a:solidFill>
                <a:srgbClr val="1C0E5D"/>
              </a:solidFill>
              <a:latin typeface="Century Gothic"/>
              <a:cs typeface="Century Gothic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3608" y="3429000"/>
            <a:ext cx="7088832" cy="792088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0000"/>
              </a:lnSpc>
              <a:buNone/>
              <a:defRPr>
                <a:solidFill>
                  <a:srgbClr val="250E62"/>
                </a:solidFill>
                <a:latin typeface="Century Gothic"/>
                <a:cs typeface="Century Gothic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GB" sz="3200" dirty="0" smtClean="0">
                <a:solidFill>
                  <a:srgbClr val="1C0E5D"/>
                </a:solidFill>
                <a:latin typeface="Century Gothic"/>
                <a:cs typeface="Century Gothic"/>
              </a:rPr>
              <a:t>Sous-titre </a:t>
            </a:r>
            <a:r>
              <a:rPr lang="en-GB" sz="3200" dirty="0" err="1" smtClean="0">
                <a:solidFill>
                  <a:srgbClr val="1C0E5D"/>
                </a:solidFill>
                <a:latin typeface="Century Gothic"/>
                <a:cs typeface="Century Gothic"/>
              </a:rPr>
              <a:t>sur</a:t>
            </a:r>
            <a:r>
              <a:rPr lang="en-GB" sz="3200" dirty="0" smtClean="0">
                <a:solidFill>
                  <a:srgbClr val="1C0E5D"/>
                </a:solidFill>
                <a:latin typeface="Century Gothic"/>
                <a:cs typeface="Century Gothic"/>
              </a:rPr>
              <a:t> </a:t>
            </a:r>
            <a:r>
              <a:rPr lang="en-GB" sz="3200" dirty="0" err="1" smtClean="0">
                <a:solidFill>
                  <a:srgbClr val="1C0E5D"/>
                </a:solidFill>
                <a:latin typeface="Century Gothic"/>
                <a:cs typeface="Century Gothic"/>
              </a:rPr>
              <a:t>une</a:t>
            </a:r>
            <a:r>
              <a:rPr lang="en-GB" sz="3200" dirty="0" smtClean="0">
                <a:solidFill>
                  <a:srgbClr val="1C0E5D"/>
                </a:solidFill>
                <a:latin typeface="Century Gothic"/>
                <a:cs typeface="Century Gothic"/>
              </a:rPr>
              <a:t> </a:t>
            </a:r>
            <a:r>
              <a:rPr lang="en-GB" sz="3200" dirty="0" err="1" smtClean="0">
                <a:solidFill>
                  <a:srgbClr val="1C0E5D"/>
                </a:solidFill>
                <a:latin typeface="Century Gothic"/>
                <a:cs typeface="Century Gothic"/>
              </a:rPr>
              <a:t>ligne</a:t>
            </a:r>
            <a:endParaRPr lang="en-US" sz="3200" dirty="0">
              <a:solidFill>
                <a:srgbClr val="1C0E5D"/>
              </a:solidFill>
              <a:latin typeface="Century Gothic"/>
              <a:cs typeface="Century Gothic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3059113" y="4365625"/>
            <a:ext cx="2952750" cy="1150938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000" b="0" i="0" baseline="0">
                <a:solidFill>
                  <a:srgbClr val="250E62"/>
                </a:solidFill>
                <a:latin typeface="Century Gothic"/>
                <a:cs typeface="Century Gothic"/>
              </a:defRPr>
            </a:lvl1pPr>
          </a:lstStyle>
          <a:p>
            <a:pPr algn="ctr"/>
            <a:r>
              <a:rPr lang="en-GB" sz="2800" baseline="30000" dirty="0" smtClean="0">
                <a:solidFill>
                  <a:srgbClr val="1C0E5D"/>
                </a:solidFill>
                <a:latin typeface="Century Gothic"/>
                <a:cs typeface="Century Gothic"/>
              </a:rPr>
              <a:t>Date au format local :</a:t>
            </a:r>
            <a:endParaRPr lang="en-US" sz="2800" dirty="0">
              <a:solidFill>
                <a:srgbClr val="1C0E5D"/>
              </a:solidFill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3329002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503439"/>
            <a:ext cx="6400800" cy="62292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solidFill>
                  <a:srgbClr val="DA291C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dirty="0" err="1" smtClean="0"/>
              <a:t>Sous-titre</a:t>
            </a:r>
            <a:endParaRPr lang="en-US" dirty="0"/>
          </a:p>
        </p:txBody>
      </p:sp>
      <p:sp>
        <p:nvSpPr>
          <p:cNvPr id="10" name="Date Placeholder 11"/>
          <p:cNvSpPr>
            <a:spLocks noGrp="1"/>
          </p:cNvSpPr>
          <p:nvPr>
            <p:ph type="dt" sz="half" idx="2"/>
          </p:nvPr>
        </p:nvSpPr>
        <p:spPr>
          <a:xfrm>
            <a:off x="251520" y="6376243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50E62"/>
                </a:solidFill>
                <a:latin typeface="Century Gothic"/>
                <a:cs typeface="Century Gothic"/>
              </a:defRPr>
            </a:lvl1pPr>
          </a:lstStyle>
          <a:p>
            <a:pPr defTabSz="457200"/>
            <a:fld id="{8F9C5DBB-179C-40BD-B538-F801F1DADC12}" type="datetime1">
              <a:rPr lang="en-IN" smtClean="0"/>
              <a:t>17-06-2020</a:t>
            </a:fld>
            <a:endParaRPr lang="en-US" dirty="0" smtClean="0"/>
          </a:p>
        </p:txBody>
      </p:sp>
      <p:sp>
        <p:nvSpPr>
          <p:cNvPr id="11" name="Footer Placeholder 12"/>
          <p:cNvSpPr>
            <a:spLocks noGrp="1"/>
          </p:cNvSpPr>
          <p:nvPr>
            <p:ph type="ftr" sz="quarter" idx="3"/>
          </p:nvPr>
        </p:nvSpPr>
        <p:spPr>
          <a:xfrm>
            <a:off x="1115616" y="6376243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200" b="1" i="0">
                <a:solidFill>
                  <a:srgbClr val="250E62"/>
                </a:solidFill>
                <a:latin typeface="Century Gothic"/>
                <a:cs typeface="Century Gothic"/>
              </a:defRPr>
            </a:lvl1pPr>
          </a:lstStyle>
          <a:p>
            <a:pPr defTabSz="457200"/>
            <a:r>
              <a:rPr lang="en-US" smtClean="0"/>
              <a:t>SOLAR ENERGY PROJECTS IN ISA COUNTRIES</a:t>
            </a:r>
            <a:endParaRPr lang="en-US" dirty="0" smtClean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1151620" y="2927375"/>
            <a:ext cx="6840760" cy="576833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b="1" baseline="0"/>
            </a:lvl1pPr>
          </a:lstStyle>
          <a:p>
            <a:pPr lvl="0"/>
            <a:r>
              <a:rPr lang="pt-PT" dirty="0" smtClean="0"/>
              <a:t>TITRE DE VOTRE INTERCALAIRE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2243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393304" y="437455"/>
            <a:ext cx="7283152" cy="360040"/>
          </a:xfrm>
          <a:prstGeom prst="rect">
            <a:avLst/>
          </a:prstGeom>
        </p:spPr>
        <p:txBody>
          <a:bodyPr/>
          <a:lstStyle>
            <a:lvl1pPr algn="l">
              <a:defRPr sz="2000" b="1">
                <a:latin typeface="Century Gothic" panose="020B0502020202020204" pitchFamily="34" charset="0"/>
              </a:defRPr>
            </a:lvl1pPr>
          </a:lstStyle>
          <a:p>
            <a:r>
              <a:rPr lang="pt-PT" dirty="0" smtClean="0"/>
              <a:t>TITRE SUR 1 LIGNE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393304" y="1711349"/>
            <a:ext cx="7283152" cy="4525963"/>
          </a:xfrm>
          <a:prstGeom prst="rect">
            <a:avLst/>
          </a:prstGeom>
        </p:spPr>
        <p:txBody>
          <a:bodyPr/>
          <a:lstStyle>
            <a:lvl1pPr marL="285750" indent="-285750">
              <a:buSzPct val="100000"/>
              <a:buFontTx/>
              <a:buBlip>
                <a:blip r:embed="rId2"/>
              </a:buBlip>
              <a:defRPr sz="1800" b="1" baseline="0"/>
            </a:lvl1pPr>
            <a:lvl2pPr marL="742950" indent="-285750">
              <a:buFont typeface="Courier New"/>
              <a:buChar char="o"/>
              <a:defRPr sz="1600">
                <a:solidFill>
                  <a:srgbClr val="DA291C"/>
                </a:solidFill>
              </a:defRPr>
            </a:lvl2pPr>
            <a:lvl3pPr>
              <a:defRPr sz="1400" b="1"/>
            </a:lvl3pPr>
            <a:lvl4pPr marL="1543050" indent="-171450">
              <a:buSzPct val="100000"/>
              <a:buFontTx/>
              <a:buBlip>
                <a:blip r:embed="rId3"/>
              </a:buBlip>
              <a:defRPr sz="1200"/>
            </a:lvl4pPr>
          </a:lstStyle>
          <a:p>
            <a:pPr lvl="0"/>
            <a:r>
              <a:rPr lang="pt-PT" dirty="0" smtClean="0"/>
              <a:t>PUCE DE NIVEAU 1</a:t>
            </a:r>
          </a:p>
          <a:p>
            <a:pPr lvl="1"/>
            <a:r>
              <a:rPr lang="pt-PT" dirty="0" err="1" smtClean="0"/>
              <a:t>Puce</a:t>
            </a:r>
            <a:r>
              <a:rPr lang="pt-PT" dirty="0" smtClean="0"/>
              <a:t> de </a:t>
            </a:r>
            <a:r>
              <a:rPr lang="pt-PT" dirty="0" err="1" smtClean="0"/>
              <a:t>niveau</a:t>
            </a:r>
            <a:r>
              <a:rPr lang="pt-PT" dirty="0" smtClean="0"/>
              <a:t> 2</a:t>
            </a:r>
          </a:p>
          <a:p>
            <a:pPr lvl="2"/>
            <a:r>
              <a:rPr lang="pt-PT" dirty="0" err="1" smtClean="0"/>
              <a:t>Puce</a:t>
            </a:r>
            <a:r>
              <a:rPr lang="pt-PT" dirty="0" smtClean="0"/>
              <a:t> de </a:t>
            </a:r>
            <a:r>
              <a:rPr lang="pt-PT" dirty="0" err="1" smtClean="0"/>
              <a:t>niveau</a:t>
            </a:r>
            <a:r>
              <a:rPr lang="pt-PT" dirty="0" smtClean="0"/>
              <a:t> 3</a:t>
            </a:r>
          </a:p>
          <a:p>
            <a:pPr lvl="3"/>
            <a:r>
              <a:rPr lang="pt-PT" dirty="0" err="1" smtClean="0"/>
              <a:t>Puce</a:t>
            </a:r>
            <a:r>
              <a:rPr lang="pt-PT" dirty="0" smtClean="0"/>
              <a:t> de </a:t>
            </a:r>
            <a:r>
              <a:rPr lang="pt-PT" dirty="0" err="1" smtClean="0"/>
              <a:t>niveau</a:t>
            </a:r>
            <a:r>
              <a:rPr lang="pt-PT" dirty="0" smtClean="0"/>
              <a:t> 4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393304" y="847253"/>
            <a:ext cx="7272338" cy="7920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aseline="0">
                <a:solidFill>
                  <a:srgbClr val="250E62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pt-PT" dirty="0" smtClean="0"/>
              <a:t>SOUS-TITRE SUR UNE OU DEUX LIGNES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251520" y="476672"/>
            <a:ext cx="1080120" cy="7920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4800"/>
            </a:lvl1pPr>
          </a:lstStyle>
          <a:p>
            <a:pPr lvl="0"/>
            <a:r>
              <a:rPr lang="pt-PT" dirty="0" smtClean="0"/>
              <a:t>01.</a:t>
            </a:r>
            <a:endParaRPr lang="en-US" dirty="0"/>
          </a:p>
        </p:txBody>
      </p:sp>
      <p:sp>
        <p:nvSpPr>
          <p:cNvPr id="10" name="Date Placeholder 11"/>
          <p:cNvSpPr>
            <a:spLocks noGrp="1"/>
          </p:cNvSpPr>
          <p:nvPr>
            <p:ph type="dt" sz="half" idx="2"/>
          </p:nvPr>
        </p:nvSpPr>
        <p:spPr>
          <a:xfrm>
            <a:off x="251520" y="6376243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50E62"/>
                </a:solidFill>
                <a:latin typeface="Century Gothic"/>
                <a:cs typeface="Century Gothic"/>
              </a:defRPr>
            </a:lvl1pPr>
          </a:lstStyle>
          <a:p>
            <a:pPr defTabSz="457200"/>
            <a:fld id="{113DDF6E-F9DE-4454-A875-8F38B878C1C1}" type="datetime1">
              <a:rPr lang="en-IN" smtClean="0"/>
              <a:t>17-06-2020</a:t>
            </a:fld>
            <a:endParaRPr lang="en-US" dirty="0" smtClean="0"/>
          </a:p>
        </p:txBody>
      </p:sp>
      <p:sp>
        <p:nvSpPr>
          <p:cNvPr id="12" name="Footer Placeholder 12"/>
          <p:cNvSpPr>
            <a:spLocks noGrp="1"/>
          </p:cNvSpPr>
          <p:nvPr>
            <p:ph type="ftr" sz="quarter" idx="3"/>
          </p:nvPr>
        </p:nvSpPr>
        <p:spPr>
          <a:xfrm>
            <a:off x="1115616" y="6376243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200" b="1" i="0">
                <a:solidFill>
                  <a:srgbClr val="250E62"/>
                </a:solidFill>
                <a:latin typeface="Century Gothic"/>
                <a:cs typeface="Century Gothic"/>
              </a:defRPr>
            </a:lvl1pPr>
          </a:lstStyle>
          <a:p>
            <a:pPr defTabSz="457200"/>
            <a:r>
              <a:rPr lang="en-US" smtClean="0"/>
              <a:t>SOLAR ENERGY PROJECTS IN ISA COUNTRIES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13977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39552" y="836712"/>
            <a:ext cx="7942329" cy="562074"/>
          </a:xfrm>
          <a:prstGeom prst="rect">
            <a:avLst/>
          </a:prstGeom>
        </p:spPr>
        <p:txBody>
          <a:bodyPr vert="horz"/>
          <a:lstStyle>
            <a:lvl1pPr algn="l">
              <a:defRPr sz="2800" b="1" baseline="0"/>
            </a:lvl1pPr>
          </a:lstStyle>
          <a:p>
            <a:r>
              <a:rPr lang="pt-PT" dirty="0" smtClean="0"/>
              <a:t>TITRE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>
          <a:xfrm>
            <a:off x="251520" y="6376243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ED8B471A-C93D-4173-8C5C-12E6FB1D458B}" type="datetime1">
              <a:rPr lang="en-IN" smtClean="0"/>
              <a:t>17-06-2020</a:t>
            </a:fld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115616" y="6376243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en-US" smtClean="0"/>
              <a:t>SOLAR ENERGY PROJECTS IN ISA COUNTRIES</a:t>
            </a:r>
            <a:endParaRPr lang="en-US" dirty="0" smtClean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539553" y="1462187"/>
            <a:ext cx="7920879" cy="57641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 baseline="0">
                <a:solidFill>
                  <a:srgbClr val="FF000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800"/>
            </a:lvl3pPr>
            <a:lvl4pPr marL="1371600" indent="0">
              <a:buNone/>
              <a:defRPr sz="2800"/>
            </a:lvl4pPr>
            <a:lvl5pPr marL="1828800" indent="0">
              <a:buNone/>
              <a:defRPr sz="2800"/>
            </a:lvl5pPr>
          </a:lstStyle>
          <a:p>
            <a:pPr lvl="0"/>
            <a:r>
              <a:rPr lang="pt-PT" dirty="0" smtClean="0"/>
              <a:t>Sous-titre	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39552" y="2420838"/>
            <a:ext cx="7920880" cy="115183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2000" b="1"/>
            </a:lvl3pPr>
            <a:lvl4pPr marL="1371600" indent="0">
              <a:buNone/>
              <a:defRPr sz="2000" b="1"/>
            </a:lvl4pPr>
            <a:lvl5pPr marL="1828800" indent="0">
              <a:buNone/>
              <a:defRPr sz="2000" b="1"/>
            </a:lvl5pPr>
          </a:lstStyle>
          <a:p>
            <a:r>
              <a:rPr lang="en-GB" sz="2000" b="1" dirty="0" smtClean="0">
                <a:solidFill>
                  <a:srgbClr val="1C0E5D"/>
                </a:solidFill>
                <a:latin typeface="+mn-lt"/>
                <a:cs typeface="Century Gothic"/>
              </a:rPr>
              <a:t>Introduction </a:t>
            </a:r>
            <a:r>
              <a:rPr lang="en-GB" sz="2000" b="1" dirty="0" err="1" smtClean="0">
                <a:solidFill>
                  <a:srgbClr val="1C0E5D"/>
                </a:solidFill>
                <a:latin typeface="+mn-lt"/>
                <a:cs typeface="Century Gothic"/>
              </a:rPr>
              <a:t>sur</a:t>
            </a:r>
            <a:r>
              <a:rPr lang="en-GB" sz="2000" b="1" dirty="0" smtClean="0">
                <a:solidFill>
                  <a:srgbClr val="1C0E5D"/>
                </a:solidFill>
                <a:latin typeface="+mn-lt"/>
                <a:cs typeface="Century Gothic"/>
              </a:rPr>
              <a:t> 3 </a:t>
            </a:r>
            <a:r>
              <a:rPr lang="en-GB" sz="2000" b="1" dirty="0" err="1" smtClean="0">
                <a:solidFill>
                  <a:srgbClr val="1C0E5D"/>
                </a:solidFill>
                <a:latin typeface="+mn-lt"/>
                <a:cs typeface="Century Gothic"/>
              </a:rPr>
              <a:t>ou</a:t>
            </a:r>
            <a:r>
              <a:rPr lang="en-GB" sz="2000" b="1" dirty="0" smtClean="0">
                <a:solidFill>
                  <a:srgbClr val="1C0E5D"/>
                </a:solidFill>
                <a:latin typeface="+mn-lt"/>
                <a:cs typeface="Century Gothic"/>
              </a:rPr>
              <a:t> 4 </a:t>
            </a:r>
            <a:r>
              <a:rPr lang="en-GB" sz="2000" b="1" dirty="0" err="1" smtClean="0">
                <a:solidFill>
                  <a:srgbClr val="1C0E5D"/>
                </a:solidFill>
                <a:latin typeface="+mn-lt"/>
                <a:cs typeface="Century Gothic"/>
              </a:rPr>
              <a:t>lignes</a:t>
            </a:r>
            <a:r>
              <a:rPr lang="en-GB" sz="2000" b="1" dirty="0" smtClean="0">
                <a:solidFill>
                  <a:srgbClr val="1C0E5D"/>
                </a:solidFill>
                <a:latin typeface="+mn-lt"/>
                <a:cs typeface="Century Gothic"/>
              </a:rPr>
              <a:t> :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539552" y="3645025"/>
            <a:ext cx="3888432" cy="2592288"/>
          </a:xfrm>
          <a:prstGeom prst="rect">
            <a:avLst/>
          </a:prstGeom>
        </p:spPr>
        <p:txBody>
          <a:bodyPr/>
          <a:lstStyle>
            <a:lvl1pPr marL="285750" indent="-285750">
              <a:buSzPct val="100000"/>
              <a:buFontTx/>
              <a:buBlip>
                <a:blip r:embed="rId2"/>
              </a:buBlip>
              <a:defRPr sz="1800" b="1" baseline="0"/>
            </a:lvl1pPr>
            <a:lvl2pPr marL="742950" indent="-285750">
              <a:buFont typeface="Courier New"/>
              <a:buChar char="o"/>
              <a:defRPr sz="1600">
                <a:solidFill>
                  <a:srgbClr val="DA291C"/>
                </a:solidFill>
              </a:defRPr>
            </a:lvl2pPr>
            <a:lvl3pPr>
              <a:defRPr sz="1400" b="1"/>
            </a:lvl3pPr>
            <a:lvl4pPr marL="1543050" indent="-171450">
              <a:buSzPct val="100000"/>
              <a:buFontTx/>
              <a:buBlip>
                <a:blip r:embed="rId3"/>
              </a:buBlip>
              <a:defRPr sz="1200"/>
            </a:lvl4pPr>
          </a:lstStyle>
          <a:p>
            <a:pPr lvl="0"/>
            <a:r>
              <a:rPr lang="pt-PT" dirty="0" smtClean="0"/>
              <a:t>PUCE DE NIVEAU 1</a:t>
            </a:r>
          </a:p>
          <a:p>
            <a:pPr lvl="1"/>
            <a:r>
              <a:rPr lang="pt-PT" dirty="0" err="1" smtClean="0"/>
              <a:t>Puce</a:t>
            </a:r>
            <a:r>
              <a:rPr lang="pt-PT" dirty="0" smtClean="0"/>
              <a:t> de </a:t>
            </a:r>
            <a:r>
              <a:rPr lang="pt-PT" dirty="0" err="1" smtClean="0"/>
              <a:t>niveau</a:t>
            </a:r>
            <a:r>
              <a:rPr lang="pt-PT" dirty="0" smtClean="0"/>
              <a:t> 2</a:t>
            </a:r>
          </a:p>
          <a:p>
            <a:pPr lvl="2"/>
            <a:r>
              <a:rPr lang="pt-PT" dirty="0" err="1" smtClean="0"/>
              <a:t>Puce</a:t>
            </a:r>
            <a:r>
              <a:rPr lang="pt-PT" dirty="0" smtClean="0"/>
              <a:t> de </a:t>
            </a:r>
            <a:r>
              <a:rPr lang="pt-PT" dirty="0" err="1" smtClean="0"/>
              <a:t>niveau</a:t>
            </a:r>
            <a:r>
              <a:rPr lang="pt-PT" dirty="0" smtClean="0"/>
              <a:t> 3</a:t>
            </a:r>
          </a:p>
          <a:p>
            <a:pPr lvl="3"/>
            <a:r>
              <a:rPr lang="pt-PT" dirty="0" err="1" smtClean="0"/>
              <a:t>Puce</a:t>
            </a:r>
            <a:r>
              <a:rPr lang="pt-PT" dirty="0" smtClean="0"/>
              <a:t> de </a:t>
            </a:r>
            <a:r>
              <a:rPr lang="pt-PT" dirty="0" err="1" smtClean="0"/>
              <a:t>niveau</a:t>
            </a:r>
            <a:r>
              <a:rPr lang="pt-PT" dirty="0" smtClean="0"/>
              <a:t> 4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5" hasCustomPrompt="1"/>
          </p:nvPr>
        </p:nvSpPr>
        <p:spPr>
          <a:xfrm>
            <a:off x="4572000" y="3645024"/>
            <a:ext cx="3888432" cy="2592288"/>
          </a:xfrm>
          <a:prstGeom prst="rect">
            <a:avLst/>
          </a:prstGeom>
        </p:spPr>
        <p:txBody>
          <a:bodyPr/>
          <a:lstStyle>
            <a:lvl1pPr marL="285750" indent="-285750">
              <a:buSzPct val="100000"/>
              <a:buFontTx/>
              <a:buBlip>
                <a:blip r:embed="rId2"/>
              </a:buBlip>
              <a:defRPr sz="1800" b="1" baseline="0"/>
            </a:lvl1pPr>
            <a:lvl2pPr marL="742950" indent="-285750">
              <a:buFont typeface="Courier New"/>
              <a:buChar char="o"/>
              <a:defRPr sz="1600">
                <a:solidFill>
                  <a:srgbClr val="DA291C"/>
                </a:solidFill>
              </a:defRPr>
            </a:lvl2pPr>
            <a:lvl3pPr>
              <a:defRPr sz="1400" b="1"/>
            </a:lvl3pPr>
            <a:lvl4pPr marL="1543050" indent="-171450">
              <a:buSzPct val="100000"/>
              <a:buFontTx/>
              <a:buBlip>
                <a:blip r:embed="rId3"/>
              </a:buBlip>
              <a:defRPr sz="1200"/>
            </a:lvl4pPr>
          </a:lstStyle>
          <a:p>
            <a:pPr lvl="0"/>
            <a:r>
              <a:rPr lang="pt-PT" dirty="0" smtClean="0"/>
              <a:t>PUCE DE NIVEAU 1</a:t>
            </a:r>
          </a:p>
          <a:p>
            <a:pPr lvl="1"/>
            <a:r>
              <a:rPr lang="pt-PT" dirty="0" err="1" smtClean="0"/>
              <a:t>Puce</a:t>
            </a:r>
            <a:r>
              <a:rPr lang="pt-PT" dirty="0" smtClean="0"/>
              <a:t> de </a:t>
            </a:r>
            <a:r>
              <a:rPr lang="pt-PT" dirty="0" err="1" smtClean="0"/>
              <a:t>niveau</a:t>
            </a:r>
            <a:r>
              <a:rPr lang="pt-PT" dirty="0" smtClean="0"/>
              <a:t> 2</a:t>
            </a:r>
          </a:p>
          <a:p>
            <a:pPr lvl="2"/>
            <a:r>
              <a:rPr lang="pt-PT" dirty="0" err="1" smtClean="0"/>
              <a:t>Puce</a:t>
            </a:r>
            <a:r>
              <a:rPr lang="pt-PT" dirty="0" smtClean="0"/>
              <a:t> de </a:t>
            </a:r>
            <a:r>
              <a:rPr lang="pt-PT" dirty="0" err="1" smtClean="0"/>
              <a:t>niveau</a:t>
            </a:r>
            <a:r>
              <a:rPr lang="pt-PT" dirty="0" smtClean="0"/>
              <a:t> 3</a:t>
            </a:r>
          </a:p>
          <a:p>
            <a:pPr lvl="3"/>
            <a:r>
              <a:rPr lang="pt-PT" dirty="0" err="1" smtClean="0"/>
              <a:t>Puce</a:t>
            </a:r>
            <a:r>
              <a:rPr lang="pt-PT" dirty="0" smtClean="0"/>
              <a:t> de </a:t>
            </a:r>
            <a:r>
              <a:rPr lang="pt-PT" dirty="0" err="1" smtClean="0"/>
              <a:t>niveau</a:t>
            </a:r>
            <a:r>
              <a:rPr lang="pt-PT" dirty="0" smtClean="0"/>
              <a:t> 4</a:t>
            </a:r>
          </a:p>
        </p:txBody>
      </p:sp>
    </p:spTree>
    <p:extLst>
      <p:ext uri="{BB962C8B-B14F-4D97-AF65-F5344CB8AC3E}">
        <p14:creationId xmlns:p14="http://schemas.microsoft.com/office/powerpoint/2010/main" val="1412281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1"/>
          </p:nvPr>
        </p:nvSpPr>
        <p:spPr>
          <a:xfrm>
            <a:off x="251520" y="6376243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9D38200F-347A-4317-8390-AB2E55115477}" type="datetime1">
              <a:rPr lang="en-IN" smtClean="0"/>
              <a:t>17-06-2020</a:t>
            </a:fld>
            <a:endParaRPr lang="en-US" dirty="0" smtClean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115616" y="6376243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r>
              <a:rPr lang="en-US" smtClean="0"/>
              <a:t>SOLAR ENERGY PROJECTS IN ISA COUNTRIES</a:t>
            </a:r>
            <a:endParaRPr lang="en-US" dirty="0" smtClean="0"/>
          </a:p>
        </p:txBody>
      </p:sp>
      <p:sp>
        <p:nvSpPr>
          <p:cNvPr id="6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39552" y="2420838"/>
            <a:ext cx="7920880" cy="115183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2000" b="1"/>
            </a:lvl3pPr>
            <a:lvl4pPr marL="1371600" indent="0">
              <a:buNone/>
              <a:defRPr sz="2000" b="1"/>
            </a:lvl4pPr>
            <a:lvl5pPr marL="1828800" indent="0">
              <a:buNone/>
              <a:defRPr sz="2000" b="1"/>
            </a:lvl5pPr>
          </a:lstStyle>
          <a:p>
            <a:r>
              <a:rPr lang="en-GB" sz="2000" b="1" dirty="0" smtClean="0">
                <a:solidFill>
                  <a:srgbClr val="1C0E5D"/>
                </a:solidFill>
                <a:latin typeface="+mn-lt"/>
                <a:cs typeface="Century Gothic"/>
              </a:rPr>
              <a:t>Introduction </a:t>
            </a:r>
            <a:r>
              <a:rPr lang="en-GB" sz="2000" b="1" dirty="0" err="1" smtClean="0">
                <a:solidFill>
                  <a:srgbClr val="1C0E5D"/>
                </a:solidFill>
                <a:latin typeface="+mn-lt"/>
                <a:cs typeface="Century Gothic"/>
              </a:rPr>
              <a:t>sur</a:t>
            </a:r>
            <a:r>
              <a:rPr lang="en-GB" sz="2000" b="1" dirty="0" smtClean="0">
                <a:solidFill>
                  <a:srgbClr val="1C0E5D"/>
                </a:solidFill>
                <a:latin typeface="+mn-lt"/>
                <a:cs typeface="Century Gothic"/>
              </a:rPr>
              <a:t> 3 </a:t>
            </a:r>
            <a:r>
              <a:rPr lang="en-GB" sz="2000" b="1" dirty="0" err="1" smtClean="0">
                <a:solidFill>
                  <a:srgbClr val="1C0E5D"/>
                </a:solidFill>
                <a:latin typeface="+mn-lt"/>
                <a:cs typeface="Century Gothic"/>
              </a:rPr>
              <a:t>ou</a:t>
            </a:r>
            <a:r>
              <a:rPr lang="en-GB" sz="2000" b="1" dirty="0" smtClean="0">
                <a:solidFill>
                  <a:srgbClr val="1C0E5D"/>
                </a:solidFill>
                <a:latin typeface="+mn-lt"/>
                <a:cs typeface="Century Gothic"/>
              </a:rPr>
              <a:t> 4 </a:t>
            </a:r>
            <a:r>
              <a:rPr lang="en-GB" sz="2000" b="1" dirty="0" err="1" smtClean="0">
                <a:solidFill>
                  <a:srgbClr val="1C0E5D"/>
                </a:solidFill>
                <a:latin typeface="+mn-lt"/>
                <a:cs typeface="Century Gothic"/>
              </a:rPr>
              <a:t>lignes</a:t>
            </a:r>
            <a:r>
              <a:rPr lang="en-GB" sz="2000" b="1" dirty="0" smtClean="0">
                <a:solidFill>
                  <a:srgbClr val="1C0E5D"/>
                </a:solidFill>
                <a:latin typeface="+mn-lt"/>
                <a:cs typeface="Century Gothic"/>
              </a:rPr>
              <a:t>, Introduction </a:t>
            </a:r>
            <a:r>
              <a:rPr lang="en-GB" sz="2000" b="1" dirty="0" err="1" smtClean="0">
                <a:solidFill>
                  <a:srgbClr val="1C0E5D"/>
                </a:solidFill>
                <a:latin typeface="+mn-lt"/>
                <a:cs typeface="Century Gothic"/>
              </a:rPr>
              <a:t>sur</a:t>
            </a:r>
            <a:r>
              <a:rPr lang="en-GB" sz="2000" b="1" dirty="0" smtClean="0">
                <a:solidFill>
                  <a:srgbClr val="1C0E5D"/>
                </a:solidFill>
                <a:latin typeface="+mn-lt"/>
                <a:cs typeface="Century Gothic"/>
              </a:rPr>
              <a:t> 3 </a:t>
            </a:r>
            <a:r>
              <a:rPr lang="en-GB" sz="2000" b="1" dirty="0" err="1" smtClean="0">
                <a:solidFill>
                  <a:srgbClr val="1C0E5D"/>
                </a:solidFill>
                <a:latin typeface="+mn-lt"/>
                <a:cs typeface="Century Gothic"/>
              </a:rPr>
              <a:t>ou</a:t>
            </a:r>
            <a:r>
              <a:rPr lang="en-GB" sz="2000" b="1" dirty="0" smtClean="0">
                <a:solidFill>
                  <a:srgbClr val="1C0E5D"/>
                </a:solidFill>
                <a:latin typeface="+mn-lt"/>
                <a:cs typeface="Century Gothic"/>
              </a:rPr>
              <a:t> 4 </a:t>
            </a:r>
            <a:r>
              <a:rPr lang="en-GB" sz="2000" b="1" dirty="0" err="1" smtClean="0">
                <a:solidFill>
                  <a:srgbClr val="1C0E5D"/>
                </a:solidFill>
                <a:latin typeface="+mn-lt"/>
                <a:cs typeface="Century Gothic"/>
              </a:rPr>
              <a:t>lignes</a:t>
            </a:r>
            <a:r>
              <a:rPr lang="en-GB" sz="2000" b="1" dirty="0" smtClean="0">
                <a:solidFill>
                  <a:srgbClr val="1C0E5D"/>
                </a:solidFill>
                <a:latin typeface="+mn-lt"/>
                <a:cs typeface="Century Gothic"/>
              </a:rPr>
              <a:t> :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539552" y="836712"/>
            <a:ext cx="7942329" cy="562074"/>
          </a:xfrm>
          <a:prstGeom prst="rect">
            <a:avLst/>
          </a:prstGeom>
        </p:spPr>
        <p:txBody>
          <a:bodyPr vert="horz"/>
          <a:lstStyle>
            <a:lvl1pPr algn="l">
              <a:defRPr sz="2800" b="1" baseline="0"/>
            </a:lvl1pPr>
          </a:lstStyle>
          <a:p>
            <a:r>
              <a:rPr lang="pt-PT" dirty="0" smtClean="0"/>
              <a:t>TITRE</a:t>
            </a:r>
            <a:endParaRPr lang="en-US" dirty="0"/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539553" y="1462187"/>
            <a:ext cx="7920879" cy="576411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 baseline="0">
                <a:solidFill>
                  <a:srgbClr val="FF000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800"/>
            </a:lvl3pPr>
            <a:lvl4pPr marL="1371600" indent="0">
              <a:buNone/>
              <a:defRPr sz="2800"/>
            </a:lvl4pPr>
            <a:lvl5pPr marL="1828800" indent="0">
              <a:buNone/>
              <a:defRPr sz="2800"/>
            </a:lvl5pPr>
          </a:lstStyle>
          <a:p>
            <a:pPr lvl="0"/>
            <a:r>
              <a:rPr lang="pt-PT" dirty="0" smtClean="0"/>
              <a:t>Sous-titre	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 hasCustomPrompt="1"/>
          </p:nvPr>
        </p:nvSpPr>
        <p:spPr>
          <a:xfrm>
            <a:off x="539552" y="3645025"/>
            <a:ext cx="7920880" cy="2592288"/>
          </a:xfrm>
          <a:prstGeom prst="rect">
            <a:avLst/>
          </a:prstGeom>
        </p:spPr>
        <p:txBody>
          <a:bodyPr/>
          <a:lstStyle>
            <a:lvl1pPr marL="285750" indent="-285750">
              <a:buSzPct val="100000"/>
              <a:buFontTx/>
              <a:buBlip>
                <a:blip r:embed="rId2"/>
              </a:buBlip>
              <a:defRPr sz="1800" b="1" baseline="0"/>
            </a:lvl1pPr>
            <a:lvl2pPr marL="742950" indent="-285750">
              <a:buFont typeface="Courier New"/>
              <a:buChar char="o"/>
              <a:defRPr sz="1600">
                <a:solidFill>
                  <a:srgbClr val="DA291C"/>
                </a:solidFill>
              </a:defRPr>
            </a:lvl2pPr>
            <a:lvl3pPr>
              <a:defRPr sz="1400" b="1"/>
            </a:lvl3pPr>
            <a:lvl4pPr marL="1543050" indent="-171450">
              <a:buSzPct val="100000"/>
              <a:buFontTx/>
              <a:buBlip>
                <a:blip r:embed="rId3"/>
              </a:buBlip>
              <a:defRPr sz="1200"/>
            </a:lvl4pPr>
          </a:lstStyle>
          <a:p>
            <a:pPr lvl="0"/>
            <a:r>
              <a:rPr lang="pt-PT" dirty="0" smtClean="0"/>
              <a:t>PUCE DE NIVEAU 1</a:t>
            </a:r>
          </a:p>
          <a:p>
            <a:pPr lvl="1"/>
            <a:r>
              <a:rPr lang="pt-PT" dirty="0" err="1" smtClean="0"/>
              <a:t>Puce</a:t>
            </a:r>
            <a:r>
              <a:rPr lang="pt-PT" dirty="0" smtClean="0"/>
              <a:t> de </a:t>
            </a:r>
            <a:r>
              <a:rPr lang="pt-PT" dirty="0" err="1" smtClean="0"/>
              <a:t>niveau</a:t>
            </a:r>
            <a:r>
              <a:rPr lang="pt-PT" dirty="0" smtClean="0"/>
              <a:t> 2</a:t>
            </a:r>
          </a:p>
          <a:p>
            <a:pPr lvl="2"/>
            <a:r>
              <a:rPr lang="pt-PT" dirty="0" err="1" smtClean="0"/>
              <a:t>Puce</a:t>
            </a:r>
            <a:r>
              <a:rPr lang="pt-PT" dirty="0" smtClean="0"/>
              <a:t> de </a:t>
            </a:r>
            <a:r>
              <a:rPr lang="pt-PT" dirty="0" err="1" smtClean="0"/>
              <a:t>niveau</a:t>
            </a:r>
            <a:r>
              <a:rPr lang="pt-PT" dirty="0" smtClean="0"/>
              <a:t> 3</a:t>
            </a:r>
          </a:p>
          <a:p>
            <a:pPr lvl="3"/>
            <a:r>
              <a:rPr lang="pt-PT" dirty="0" err="1" smtClean="0"/>
              <a:t>Puce</a:t>
            </a:r>
            <a:r>
              <a:rPr lang="pt-PT" dirty="0" smtClean="0"/>
              <a:t> de </a:t>
            </a:r>
            <a:r>
              <a:rPr lang="pt-PT" dirty="0" err="1" smtClean="0"/>
              <a:t>niveau</a:t>
            </a:r>
            <a:r>
              <a:rPr lang="pt-PT" dirty="0" smtClean="0"/>
              <a:t> 4</a:t>
            </a:r>
          </a:p>
        </p:txBody>
      </p:sp>
    </p:spTree>
    <p:extLst>
      <p:ext uri="{BB962C8B-B14F-4D97-AF65-F5344CB8AC3E}">
        <p14:creationId xmlns:p14="http://schemas.microsoft.com/office/powerpoint/2010/main" val="1422665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8FB4DD-9587-4EAD-85C2-F805D98C4C02}" type="datetimeFigureOut">
              <a:rPr lang="fr-FR" smtClean="0"/>
              <a:t>17/06/2020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E0D2E-F9F0-4997-AB5F-91271B2F0C8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6882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274441"/>
            <a:ext cx="7772400" cy="129857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3200" b="1" i="0">
                <a:solidFill>
                  <a:srgbClr val="250E62"/>
                </a:solidFill>
                <a:latin typeface="Century Gothic"/>
                <a:cs typeface="Century Gothic"/>
              </a:defRPr>
            </a:lvl1pPr>
          </a:lstStyle>
          <a:p>
            <a:pPr>
              <a:lnSpc>
                <a:spcPct val="120000"/>
              </a:lnSpc>
            </a:pPr>
            <a:r>
              <a:rPr lang="en-GB" sz="3200" b="1" dirty="0" smtClean="0">
                <a:solidFill>
                  <a:srgbClr val="1C0E5D"/>
                </a:solidFill>
                <a:latin typeface="Century Gothic"/>
                <a:cs typeface="Century Gothic"/>
              </a:rPr>
              <a:t>TITRE DE LA PRÉSENTATION</a:t>
            </a:r>
            <a:br>
              <a:rPr lang="en-GB" sz="3200" b="1" dirty="0" smtClean="0">
                <a:solidFill>
                  <a:srgbClr val="1C0E5D"/>
                </a:solidFill>
                <a:latin typeface="Century Gothic"/>
                <a:cs typeface="Century Gothic"/>
              </a:rPr>
            </a:br>
            <a:r>
              <a:rPr lang="en-GB" sz="3200" b="1" dirty="0" smtClean="0">
                <a:solidFill>
                  <a:srgbClr val="1C0E5D"/>
                </a:solidFill>
                <a:latin typeface="Century Gothic"/>
                <a:cs typeface="Century Gothic"/>
              </a:rPr>
              <a:t>SUR 1 </a:t>
            </a:r>
            <a:r>
              <a:rPr lang="en-GB" sz="3200" b="1" dirty="0" err="1" smtClean="0">
                <a:solidFill>
                  <a:srgbClr val="1C0E5D"/>
                </a:solidFill>
                <a:latin typeface="Century Gothic"/>
                <a:cs typeface="Century Gothic"/>
              </a:rPr>
              <a:t>ou</a:t>
            </a:r>
            <a:r>
              <a:rPr lang="en-GB" sz="3200" b="1" dirty="0" smtClean="0">
                <a:solidFill>
                  <a:srgbClr val="1C0E5D"/>
                </a:solidFill>
                <a:latin typeface="Century Gothic"/>
                <a:cs typeface="Century Gothic"/>
              </a:rPr>
              <a:t> 2 LIGNES</a:t>
            </a:r>
            <a:endParaRPr lang="en-GB" sz="3200" b="1" dirty="0">
              <a:solidFill>
                <a:srgbClr val="1C0E5D"/>
              </a:solidFill>
              <a:latin typeface="Century Gothic"/>
              <a:cs typeface="Century Gothic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43608" y="3429000"/>
            <a:ext cx="7088832" cy="792088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120000"/>
              </a:lnSpc>
              <a:buNone/>
              <a:defRPr>
                <a:solidFill>
                  <a:srgbClr val="250E62"/>
                </a:solidFill>
                <a:latin typeface="Century Gothic"/>
                <a:cs typeface="Century Gothic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GB" sz="3200" dirty="0" smtClean="0">
                <a:solidFill>
                  <a:srgbClr val="1C0E5D"/>
                </a:solidFill>
                <a:latin typeface="Century Gothic"/>
                <a:cs typeface="Century Gothic"/>
              </a:rPr>
              <a:t>Sous-titre </a:t>
            </a:r>
            <a:r>
              <a:rPr lang="en-GB" sz="3200" dirty="0" err="1" smtClean="0">
                <a:solidFill>
                  <a:srgbClr val="1C0E5D"/>
                </a:solidFill>
                <a:latin typeface="Century Gothic"/>
                <a:cs typeface="Century Gothic"/>
              </a:rPr>
              <a:t>sur</a:t>
            </a:r>
            <a:r>
              <a:rPr lang="en-GB" sz="3200" dirty="0" smtClean="0">
                <a:solidFill>
                  <a:srgbClr val="1C0E5D"/>
                </a:solidFill>
                <a:latin typeface="Century Gothic"/>
                <a:cs typeface="Century Gothic"/>
              </a:rPr>
              <a:t> </a:t>
            </a:r>
            <a:r>
              <a:rPr lang="en-GB" sz="3200" dirty="0" err="1" smtClean="0">
                <a:solidFill>
                  <a:srgbClr val="1C0E5D"/>
                </a:solidFill>
                <a:latin typeface="Century Gothic"/>
                <a:cs typeface="Century Gothic"/>
              </a:rPr>
              <a:t>une</a:t>
            </a:r>
            <a:r>
              <a:rPr lang="en-GB" sz="3200" dirty="0" smtClean="0">
                <a:solidFill>
                  <a:srgbClr val="1C0E5D"/>
                </a:solidFill>
                <a:latin typeface="Century Gothic"/>
                <a:cs typeface="Century Gothic"/>
              </a:rPr>
              <a:t> </a:t>
            </a:r>
            <a:r>
              <a:rPr lang="en-GB" sz="3200" dirty="0" err="1" smtClean="0">
                <a:solidFill>
                  <a:srgbClr val="1C0E5D"/>
                </a:solidFill>
                <a:latin typeface="Century Gothic"/>
                <a:cs typeface="Century Gothic"/>
              </a:rPr>
              <a:t>ligne</a:t>
            </a:r>
            <a:endParaRPr lang="en-US" sz="3200" dirty="0">
              <a:solidFill>
                <a:srgbClr val="1C0E5D"/>
              </a:solidFill>
              <a:latin typeface="Century Gothic"/>
              <a:cs typeface="Century Gothic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3059113" y="4365625"/>
            <a:ext cx="2952750" cy="1150938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000" b="0" i="0" baseline="0">
                <a:solidFill>
                  <a:srgbClr val="250E62"/>
                </a:solidFill>
                <a:latin typeface="Century Gothic"/>
                <a:cs typeface="Century Gothic"/>
              </a:defRPr>
            </a:lvl1pPr>
          </a:lstStyle>
          <a:p>
            <a:pPr algn="ctr"/>
            <a:r>
              <a:rPr lang="en-GB" sz="2800" baseline="30000" dirty="0" smtClean="0">
                <a:solidFill>
                  <a:srgbClr val="1C0E5D"/>
                </a:solidFill>
                <a:latin typeface="Century Gothic"/>
                <a:cs typeface="Century Gothic"/>
              </a:rPr>
              <a:t>Date au format local :</a:t>
            </a:r>
            <a:endParaRPr lang="en-US" sz="2800" dirty="0">
              <a:solidFill>
                <a:srgbClr val="1C0E5D"/>
              </a:solidFill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2178412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ande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281" b="5482"/>
          <a:stretch/>
        </p:blipFill>
        <p:spPr>
          <a:xfrm>
            <a:off x="0" y="5696857"/>
            <a:ext cx="9144000" cy="33866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901" y="907338"/>
            <a:ext cx="3406199" cy="1417344"/>
          </a:xfrm>
          <a:prstGeom prst="rect">
            <a:avLst/>
          </a:prstGeom>
        </p:spPr>
      </p:pic>
      <p:sp>
        <p:nvSpPr>
          <p:cNvPr id="2" name="ZoneTexte 1"/>
          <p:cNvSpPr txBox="1"/>
          <p:nvPr userDrawn="1"/>
        </p:nvSpPr>
        <p:spPr>
          <a:xfrm>
            <a:off x="2087724" y="6115362"/>
            <a:ext cx="49685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0" dirty="0" smtClean="0">
                <a:latin typeface="ITC Avant Garde Pro Bk" pitchFamily="50" charset="0"/>
              </a:rPr>
              <a:t>#WorldInCommon</a:t>
            </a:r>
            <a:r>
              <a:rPr lang="fr-FR" b="0" dirty="0" smtClean="0">
                <a:latin typeface="ITC Avant Garde Pro Bk" pitchFamily="50" charset="0"/>
              </a:rPr>
              <a:t/>
            </a:r>
            <a:br>
              <a:rPr lang="fr-FR" b="0" dirty="0" smtClean="0">
                <a:latin typeface="ITC Avant Garde Pro Bk" pitchFamily="50" charset="0"/>
              </a:rPr>
            </a:br>
            <a:r>
              <a:rPr lang="fr-FR" sz="1000" b="0" dirty="0" smtClean="0">
                <a:latin typeface="ITC Avant Garde Pro Md" pitchFamily="50" charset="0"/>
              </a:rPr>
              <a:t>AGENCE</a:t>
            </a:r>
            <a:r>
              <a:rPr lang="fr-FR" sz="1000" b="0" baseline="0" dirty="0" smtClean="0">
                <a:latin typeface="ITC Avant Garde Pro Md" pitchFamily="50" charset="0"/>
              </a:rPr>
              <a:t> FRANÇAISE DE DÉVELOPPEMENT | FRENCH DEVELOPMENT AGENCY</a:t>
            </a:r>
            <a:endParaRPr lang="fr-FR" sz="1000" b="0" dirty="0">
              <a:latin typeface="ITC Avant Garde Pro Md" pitchFamily="50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07669"/>
            <a:ext cx="9138766" cy="863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718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hf sldNum="0"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esignation 1ligne_bleu.png"/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05" t="22158" r="6406" b="24374"/>
          <a:stretch/>
        </p:blipFill>
        <p:spPr>
          <a:xfrm>
            <a:off x="5437441" y="6376243"/>
            <a:ext cx="2950983" cy="276044"/>
          </a:xfrm>
          <a:prstGeom prst="rect">
            <a:avLst/>
          </a:prstGeom>
        </p:spPr>
      </p:pic>
      <p:pic>
        <p:nvPicPr>
          <p:cNvPr id="7" name="Picture 6" descr="bande.png"/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698"/>
          <a:stretch/>
        </p:blipFill>
        <p:spPr>
          <a:xfrm>
            <a:off x="0" y="0"/>
            <a:ext cx="9144000" cy="278190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8502800" y="6376243"/>
            <a:ext cx="3727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6F32C7B0-98E2-A343-B6F2-A0B5AE2167E7}" type="slidenum">
              <a:rPr lang="fr-FR" sz="1200" smtClean="0">
                <a:solidFill>
                  <a:srgbClr val="250E62"/>
                </a:solidFill>
              </a:rPr>
              <a:pPr/>
              <a:t>‹N°›</a:t>
            </a:fld>
            <a:endParaRPr lang="fr-FR" sz="1200" dirty="0">
              <a:solidFill>
                <a:srgbClr val="250E62"/>
              </a:solidFill>
            </a:endParaRPr>
          </a:p>
        </p:txBody>
      </p:sp>
      <p:sp>
        <p:nvSpPr>
          <p:cNvPr id="10" name="Date Placeholder 11"/>
          <p:cNvSpPr>
            <a:spLocks noGrp="1"/>
          </p:cNvSpPr>
          <p:nvPr>
            <p:ph type="dt" sz="half" idx="2"/>
          </p:nvPr>
        </p:nvSpPr>
        <p:spPr>
          <a:xfrm>
            <a:off x="251520" y="6376243"/>
            <a:ext cx="2133600" cy="293117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50E62"/>
                </a:solidFill>
                <a:latin typeface="Century Gothic"/>
                <a:cs typeface="Century Gothic"/>
              </a:defRPr>
            </a:lvl1pPr>
          </a:lstStyle>
          <a:p>
            <a:pPr defTabSz="457200"/>
            <a:fld id="{A1E07B6C-1D1E-48D7-AD1C-DD222381E83D}" type="datetime1">
              <a:rPr lang="en-IN" smtClean="0"/>
              <a:t>17-06-2020</a:t>
            </a:fld>
            <a:endParaRPr lang="en-US" dirty="0" smtClean="0"/>
          </a:p>
        </p:txBody>
      </p:sp>
      <p:sp>
        <p:nvSpPr>
          <p:cNvPr id="14" name="Footer Placeholder 12"/>
          <p:cNvSpPr>
            <a:spLocks noGrp="1"/>
          </p:cNvSpPr>
          <p:nvPr>
            <p:ph type="ftr" sz="quarter" idx="3"/>
          </p:nvPr>
        </p:nvSpPr>
        <p:spPr>
          <a:xfrm>
            <a:off x="1115616" y="6376243"/>
            <a:ext cx="2895600" cy="293117"/>
          </a:xfrm>
          <a:prstGeom prst="rect">
            <a:avLst/>
          </a:prstGeom>
        </p:spPr>
        <p:txBody>
          <a:bodyPr/>
          <a:lstStyle>
            <a:lvl1pPr>
              <a:defRPr sz="1200" b="1" i="0">
                <a:solidFill>
                  <a:srgbClr val="250E62"/>
                </a:solidFill>
                <a:latin typeface="Century Gothic"/>
                <a:cs typeface="Century Gothic"/>
              </a:defRPr>
            </a:lvl1pPr>
          </a:lstStyle>
          <a:p>
            <a:pPr defTabSz="457200"/>
            <a:r>
              <a:rPr lang="en-US" smtClean="0"/>
              <a:t>SOLAR ENERGY PROJECTS IN ISA COUNTRIES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50597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710" r:id="rId3"/>
    <p:sldLayoutId id="2147483711" r:id="rId4"/>
    <p:sldLayoutId id="2147483712" r:id="rId5"/>
  </p:sldLayoutIdLst>
  <p:hf sldNum="0"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ande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281" b="5482"/>
          <a:stretch/>
        </p:blipFill>
        <p:spPr>
          <a:xfrm>
            <a:off x="0" y="5696857"/>
            <a:ext cx="9144000" cy="33866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901" y="907338"/>
            <a:ext cx="3406199" cy="1417344"/>
          </a:xfrm>
          <a:prstGeom prst="rect">
            <a:avLst/>
          </a:prstGeom>
        </p:spPr>
      </p:pic>
      <p:sp>
        <p:nvSpPr>
          <p:cNvPr id="2" name="ZoneTexte 1"/>
          <p:cNvSpPr txBox="1"/>
          <p:nvPr userDrawn="1"/>
        </p:nvSpPr>
        <p:spPr>
          <a:xfrm>
            <a:off x="2087724" y="6115362"/>
            <a:ext cx="49685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 smtClean="0">
                <a:solidFill>
                  <a:srgbClr val="250E62"/>
                </a:solidFill>
                <a:latin typeface="ITC Avant Garde Pro Bk" pitchFamily="50" charset="0"/>
              </a:rPr>
              <a:t>#WorldInCommon</a:t>
            </a:r>
            <a:r>
              <a:rPr lang="fr-FR" dirty="0" smtClean="0">
                <a:solidFill>
                  <a:srgbClr val="250E62"/>
                </a:solidFill>
                <a:latin typeface="ITC Avant Garde Pro Bk" pitchFamily="50" charset="0"/>
              </a:rPr>
              <a:t/>
            </a:r>
            <a:br>
              <a:rPr lang="fr-FR" dirty="0" smtClean="0">
                <a:solidFill>
                  <a:srgbClr val="250E62"/>
                </a:solidFill>
                <a:latin typeface="ITC Avant Garde Pro Bk" pitchFamily="50" charset="0"/>
              </a:rPr>
            </a:br>
            <a:r>
              <a:rPr lang="fr-FR" sz="1000" dirty="0" smtClean="0">
                <a:solidFill>
                  <a:srgbClr val="250E62"/>
                </a:solidFill>
                <a:latin typeface="ITC Avant Garde Pro Md" pitchFamily="50" charset="0"/>
              </a:rPr>
              <a:t>AGENCE FRANÇAISE DE DÉVELOPPEMENT | FRENCH DEVELOPMENT AGENCY</a:t>
            </a:r>
            <a:endParaRPr lang="fr-FR" sz="1000" dirty="0">
              <a:solidFill>
                <a:srgbClr val="250E62"/>
              </a:solidFill>
              <a:latin typeface="ITC Avant Garde Pro Md" pitchFamily="50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07669"/>
            <a:ext cx="9138766" cy="863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4950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</p:sldLayoutIdLst>
  <p:hf sldNum="0"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jpeg"/><Relationship Id="rId4" Type="http://schemas.openxmlformats.org/officeDocument/2006/relationships/image" Target="../media/image1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hyperlink" Target="http://www.ruralelec.org/business-opportunities/ademe-agence-de-lenvironnement-et-de-la-maitrise-de-lenergie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924944"/>
            <a:ext cx="7772400" cy="1298575"/>
          </a:xfrm>
        </p:spPr>
        <p:txBody>
          <a:bodyPr/>
          <a:lstStyle/>
          <a:p>
            <a:r>
              <a:rPr lang="fr-FR" b="0" dirty="0" smtClean="0"/>
              <a:t/>
            </a:r>
            <a:br>
              <a:rPr lang="fr-FR" b="0" dirty="0" smtClean="0"/>
            </a:br>
            <a:r>
              <a:rPr lang="fr-FR" b="0" dirty="0" smtClean="0"/>
              <a:t> </a:t>
            </a:r>
            <a:r>
              <a:rPr lang="fr-FR" dirty="0" smtClean="0"/>
              <a:t>Solar </a:t>
            </a:r>
            <a:r>
              <a:rPr lang="fr-FR" dirty="0"/>
              <a:t>Project </a:t>
            </a:r>
            <a:r>
              <a:rPr lang="fr-FR" dirty="0" err="1"/>
              <a:t>Financing</a:t>
            </a:r>
            <a:r>
              <a:rPr lang="fr-FR" dirty="0"/>
              <a:t> </a:t>
            </a:r>
            <a:r>
              <a:rPr lang="fr-FR" dirty="0" err="1"/>
              <a:t>Models</a:t>
            </a:r>
            <a:r>
              <a:rPr lang="fr-FR" dirty="0"/>
              <a:t>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059832" y="4725144"/>
            <a:ext cx="2952750" cy="792088"/>
          </a:xfrm>
        </p:spPr>
        <p:txBody>
          <a:bodyPr/>
          <a:lstStyle/>
          <a:p>
            <a:endParaRPr lang="fr-FR" dirty="0"/>
          </a:p>
          <a:p>
            <a:r>
              <a:rPr lang="fr-FR" dirty="0"/>
              <a:t> </a:t>
            </a:r>
            <a:r>
              <a:rPr lang="fr-FR" b="1" dirty="0"/>
              <a:t>27th ISA Sun </a:t>
            </a:r>
            <a:r>
              <a:rPr lang="fr-FR" b="1" dirty="0" err="1"/>
              <a:t>Meet</a:t>
            </a:r>
            <a:r>
              <a:rPr lang="fr-FR" b="1" dirty="0"/>
              <a:t> </a:t>
            </a:r>
            <a:r>
              <a:rPr lang="en-US" dirty="0" smtClean="0"/>
              <a:t> 17</a:t>
            </a:r>
            <a:r>
              <a:rPr lang="en-US" baseline="30000" dirty="0" smtClean="0"/>
              <a:t>th</a:t>
            </a:r>
            <a:r>
              <a:rPr lang="en-US" dirty="0" smtClean="0"/>
              <a:t> June, 2020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115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476672"/>
            <a:ext cx="6840760" cy="360040"/>
          </a:xfrm>
        </p:spPr>
        <p:txBody>
          <a:bodyPr/>
          <a:lstStyle/>
          <a:p>
            <a:pPr algn="ctr"/>
            <a:r>
              <a:rPr lang="en-US" dirty="0" smtClean="0"/>
              <a:t>TO </a:t>
            </a:r>
            <a:r>
              <a:rPr lang="en-US" dirty="0"/>
              <a:t>CONTRIBUTE TO ISA </a:t>
            </a:r>
            <a:r>
              <a:rPr lang="en-US" dirty="0" smtClean="0"/>
              <a:t>PROGRAMS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79512" y="6376226"/>
            <a:ext cx="3384376" cy="481757"/>
          </a:xfrm>
        </p:spPr>
        <p:txBody>
          <a:bodyPr/>
          <a:lstStyle/>
          <a:p>
            <a:pPr defTabSz="457200"/>
            <a:r>
              <a:rPr lang="en-US" dirty="0" smtClean="0"/>
              <a:t>SOLAR ENERGY PROJECTS IN ISA COUNTRIES</a:t>
            </a:r>
          </a:p>
        </p:txBody>
      </p:sp>
      <p:grpSp>
        <p:nvGrpSpPr>
          <p:cNvPr id="5" name="Groupe 4"/>
          <p:cNvGrpSpPr/>
          <p:nvPr/>
        </p:nvGrpSpPr>
        <p:grpSpPr>
          <a:xfrm>
            <a:off x="167048" y="2132856"/>
            <a:ext cx="3684871" cy="3321660"/>
            <a:chOff x="899592" y="1354816"/>
            <a:chExt cx="3190988" cy="2578242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9592" y="1714856"/>
              <a:ext cx="3190988" cy="22182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" name="Title 1"/>
            <p:cNvSpPr txBox="1">
              <a:spLocks/>
            </p:cNvSpPr>
            <p:nvPr/>
          </p:nvSpPr>
          <p:spPr>
            <a:xfrm>
              <a:off x="1126934" y="1354816"/>
              <a:ext cx="2736304" cy="360040"/>
            </a:xfrm>
            <a:prstGeom prst="rect">
              <a:avLst/>
            </a:prstGeom>
          </p:spPr>
          <p:txBody>
            <a:bodyPr/>
            <a:lstStyle>
              <a:lvl1pPr algn="l" defTabSz="457200" rtl="0" eaLnBrk="1" latinLnBrk="0" hangingPunct="1">
                <a:spcBef>
                  <a:spcPct val="0"/>
                </a:spcBef>
                <a:buNone/>
                <a:defRPr sz="2000" b="1" kern="1200">
                  <a:solidFill>
                    <a:schemeClr val="tx1"/>
                  </a:solidFill>
                  <a:latin typeface="Century Gothic" panose="020B0502020202020204" pitchFamily="34" charset="0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dirty="0" smtClean="0"/>
                <a:t>2019 FIGURE</a:t>
              </a:r>
              <a:endParaRPr lang="en-US" dirty="0"/>
            </a:p>
          </p:txBody>
        </p:sp>
      </p:grpSp>
      <p:sp>
        <p:nvSpPr>
          <p:cNvPr id="8" name="ZoneTexte 7"/>
          <p:cNvSpPr txBox="1"/>
          <p:nvPr/>
        </p:nvSpPr>
        <p:spPr>
          <a:xfrm>
            <a:off x="4957665" y="2180116"/>
            <a:ext cx="950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Private</a:t>
            </a:r>
            <a:endParaRPr lang="fr-FR" b="1" dirty="0"/>
          </a:p>
        </p:txBody>
      </p:sp>
      <p:sp>
        <p:nvSpPr>
          <p:cNvPr id="20" name="ZoneTexte 19"/>
          <p:cNvSpPr txBox="1"/>
          <p:nvPr/>
        </p:nvSpPr>
        <p:spPr>
          <a:xfrm>
            <a:off x="5300463" y="5085184"/>
            <a:ext cx="861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Public</a:t>
            </a:r>
            <a:endParaRPr lang="fr-FR" b="1" dirty="0"/>
          </a:p>
        </p:txBody>
      </p:sp>
      <p:sp>
        <p:nvSpPr>
          <p:cNvPr id="9" name="Flèche droite 8"/>
          <p:cNvSpPr/>
          <p:nvPr/>
        </p:nvSpPr>
        <p:spPr>
          <a:xfrm>
            <a:off x="4318286" y="1854083"/>
            <a:ext cx="504056" cy="102139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Flèche droite 21"/>
          <p:cNvSpPr/>
          <p:nvPr/>
        </p:nvSpPr>
        <p:spPr>
          <a:xfrm>
            <a:off x="4389733" y="4759150"/>
            <a:ext cx="504056" cy="102139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596791"/>
            <a:ext cx="2376263" cy="2813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4" t="3101" r="11368" b="41300"/>
          <a:stretch/>
        </p:blipFill>
        <p:spPr>
          <a:xfrm>
            <a:off x="5868144" y="404156"/>
            <a:ext cx="3225573" cy="3035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6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79512" y="6376226"/>
            <a:ext cx="3384376" cy="481757"/>
          </a:xfrm>
        </p:spPr>
        <p:txBody>
          <a:bodyPr/>
          <a:lstStyle/>
          <a:p>
            <a:pPr defTabSz="457200"/>
            <a:r>
              <a:rPr lang="en-US" dirty="0" smtClean="0"/>
              <a:t>SOLAR ENERGY PROJECTS IN ISA COUNTRIES</a:t>
            </a:r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520601" y="2924944"/>
            <a:ext cx="1864519" cy="33139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185738" indent="-185738" algn="l" eaLnBrk="0" hangingPunct="0">
              <a:spcBef>
                <a:spcPct val="100000"/>
              </a:spcBef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algn="l" eaLnBrk="0" hangingPunct="0">
              <a:spcBef>
                <a:spcPct val="30000"/>
              </a:spcBef>
              <a:buClr>
                <a:schemeClr val="accent2"/>
              </a:buClr>
              <a:buSzPct val="90000"/>
              <a:buFont typeface="Wingdings" pitchFamily="2" charset="2"/>
              <a:buChar char="l"/>
              <a:defRPr sz="1400">
                <a:solidFill>
                  <a:schemeClr val="accent2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SzPct val="70000"/>
              <a:buFont typeface="Wingdings" pitchFamily="2" charset="2"/>
              <a:buChar char="n"/>
              <a:defRPr sz="1400" i="1">
                <a:solidFill>
                  <a:schemeClr val="accent2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>
                <a:srgbClr val="D63F20"/>
              </a:buClr>
              <a:buSzPct val="150000"/>
              <a:buNone/>
            </a:pPr>
            <a:endParaRPr lang="en-GB" altLang="fr-FR" sz="1400" dirty="0">
              <a:latin typeface="+mn-lt"/>
            </a:endParaRPr>
          </a:p>
        </p:txBody>
      </p:sp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2598471" y="4299905"/>
            <a:ext cx="6043613" cy="193897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42900" indent="-342900" algn="l" eaLnBrk="0" hangingPunct="0">
              <a:spcBef>
                <a:spcPct val="100000"/>
              </a:spcBef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63538" indent="-363538" algn="l" eaLnBrk="0" hangingPunct="0">
              <a:spcBef>
                <a:spcPct val="30000"/>
              </a:spcBef>
              <a:buClr>
                <a:schemeClr val="accent2"/>
              </a:buClr>
              <a:buSzPct val="90000"/>
              <a:buFont typeface="Wingdings" pitchFamily="2" charset="2"/>
              <a:buChar char="l"/>
              <a:defRPr sz="1400">
                <a:solidFill>
                  <a:schemeClr val="accent2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SzPct val="70000"/>
              <a:buFont typeface="Wingdings" pitchFamily="2" charset="2"/>
              <a:buChar char="n"/>
              <a:defRPr sz="1400" i="1">
                <a:solidFill>
                  <a:schemeClr val="accent2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1" eaLnBrk="1" hangingPunct="1">
              <a:spcBef>
                <a:spcPct val="80000"/>
              </a:spcBef>
              <a:buClr>
                <a:srgbClr val="D63F20"/>
              </a:buClr>
              <a:buSzPct val="150000"/>
              <a:buFont typeface="Wingdings" pitchFamily="2" charset="2"/>
              <a:buChar char="§"/>
            </a:pPr>
            <a:endParaRPr lang="fr-FR" altLang="fr-FR" sz="1100" dirty="0">
              <a:solidFill>
                <a:schemeClr val="tx1"/>
              </a:solidFill>
            </a:endParaRPr>
          </a:p>
        </p:txBody>
      </p:sp>
      <p:sp>
        <p:nvSpPr>
          <p:cNvPr id="20" name="Rectangle 5"/>
          <p:cNvSpPr>
            <a:spLocks noChangeArrowheads="1"/>
          </p:cNvSpPr>
          <p:nvPr/>
        </p:nvSpPr>
        <p:spPr bwMode="auto">
          <a:xfrm>
            <a:off x="2612853" y="2834780"/>
            <a:ext cx="6044381" cy="113880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342900" indent="-342900" algn="l" eaLnBrk="0" hangingPunct="0">
              <a:spcBef>
                <a:spcPct val="100000"/>
              </a:spcBef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63538" indent="-363538" algn="l" eaLnBrk="0" hangingPunct="0">
              <a:spcBef>
                <a:spcPct val="30000"/>
              </a:spcBef>
              <a:buClr>
                <a:schemeClr val="accent2"/>
              </a:buClr>
              <a:buSzPct val="90000"/>
              <a:buFont typeface="Wingdings" pitchFamily="2" charset="2"/>
              <a:buChar char="l"/>
              <a:defRPr sz="1400">
                <a:solidFill>
                  <a:schemeClr val="accent2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SzPct val="70000"/>
              <a:buFont typeface="Wingdings" pitchFamily="2" charset="2"/>
              <a:buChar char="n"/>
              <a:defRPr sz="1400" i="1">
                <a:solidFill>
                  <a:schemeClr val="accent2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1" eaLnBrk="1" hangingPunct="1">
              <a:spcBef>
                <a:spcPct val="80000"/>
              </a:spcBef>
              <a:buClr>
                <a:srgbClr val="D63F20"/>
              </a:buClr>
              <a:buSzPct val="150000"/>
              <a:buFont typeface="Wingdings" pitchFamily="2" charset="2"/>
              <a:buChar char="§"/>
            </a:pPr>
            <a:endParaRPr lang="fr-FR" altLang="fr-FR" sz="1100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1" name="Rectangle 6"/>
          <p:cNvSpPr>
            <a:spLocks noChangeArrowheads="1"/>
          </p:cNvSpPr>
          <p:nvPr/>
        </p:nvSpPr>
        <p:spPr bwMode="auto">
          <a:xfrm>
            <a:off x="2608643" y="2597920"/>
            <a:ext cx="6043613" cy="215900"/>
          </a:xfrm>
          <a:prstGeom prst="rect">
            <a:avLst/>
          </a:prstGeom>
          <a:solidFill>
            <a:srgbClr val="1C0E5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altLang="fr-FR" b="1" dirty="0"/>
              <a:t>PROJECT DESCRIPTION</a:t>
            </a:r>
          </a:p>
        </p:txBody>
      </p:sp>
      <p:sp>
        <p:nvSpPr>
          <p:cNvPr id="22" name="Rectangle 7"/>
          <p:cNvSpPr>
            <a:spLocks noChangeArrowheads="1"/>
          </p:cNvSpPr>
          <p:nvPr/>
        </p:nvSpPr>
        <p:spPr bwMode="auto">
          <a:xfrm>
            <a:off x="2632075" y="987566"/>
            <a:ext cx="6043613" cy="215900"/>
          </a:xfrm>
          <a:prstGeom prst="rect">
            <a:avLst/>
          </a:prstGeom>
          <a:solidFill>
            <a:srgbClr val="1C0E5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altLang="fr-FR" b="1" dirty="0"/>
              <a:t>CONTEXT</a:t>
            </a:r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2632075" y="1233489"/>
            <a:ext cx="6043613" cy="125940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marL="244475" indent="-244475" algn="l" eaLnBrk="0" hangingPunct="0">
              <a:spcBef>
                <a:spcPct val="100000"/>
              </a:spcBef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63538" indent="-363538" algn="l" eaLnBrk="0" hangingPunct="0">
              <a:spcBef>
                <a:spcPct val="30000"/>
              </a:spcBef>
              <a:buClr>
                <a:schemeClr val="accent2"/>
              </a:buClr>
              <a:buSzPct val="90000"/>
              <a:buFont typeface="Wingdings" pitchFamily="2" charset="2"/>
              <a:buChar char="l"/>
              <a:defRPr sz="1400">
                <a:solidFill>
                  <a:schemeClr val="accent2"/>
                </a:solidFill>
                <a:latin typeface="Arial" charset="0"/>
                <a:cs typeface="Arial" charset="0"/>
              </a:defRPr>
            </a:lvl2pPr>
            <a:lvl3pPr marL="1143000" indent="-228600" algn="l" eaLnBrk="0" hangingPunct="0">
              <a:spcBef>
                <a:spcPct val="20000"/>
              </a:spcBef>
              <a:buSzPct val="70000"/>
              <a:buFont typeface="Wingdings" pitchFamily="2" charset="2"/>
              <a:buChar char="n"/>
              <a:defRPr sz="1400" i="1">
                <a:solidFill>
                  <a:schemeClr val="accent2"/>
                </a:solidFill>
                <a:latin typeface="Arial" charset="0"/>
                <a:cs typeface="Arial" charset="0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lvl="1" eaLnBrk="1" hangingPunct="1">
              <a:spcBef>
                <a:spcPct val="80000"/>
              </a:spcBef>
              <a:buClr>
                <a:srgbClr val="D63F20"/>
              </a:buClr>
              <a:buSzPct val="150000"/>
              <a:buFont typeface="Wingdings" pitchFamily="2" charset="2"/>
              <a:buChar char="§"/>
            </a:pPr>
            <a:endParaRPr lang="en-GB" altLang="fr-FR" sz="11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43880" y="351226"/>
            <a:ext cx="9100120" cy="36004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 smtClean="0"/>
              <a:t>PUBLIC FINANCING : Solar </a:t>
            </a:r>
            <a:r>
              <a:rPr lang="en-US" sz="2000" b="1" dirty="0" smtClean="0"/>
              <a:t>Power Plant in West Africa – Burkina Faso </a:t>
            </a:r>
            <a:endParaRPr lang="en-US" altLang="fr-FR" sz="2000" b="1" dirty="0">
              <a:solidFill>
                <a:srgbClr val="250E62"/>
              </a:solidFill>
              <a:latin typeface="Calibri" pitchFamily="34" charset="0"/>
            </a:endParaRPr>
          </a:p>
        </p:txBody>
      </p:sp>
      <p:sp>
        <p:nvSpPr>
          <p:cNvPr id="30" name="Rectangle 6"/>
          <p:cNvSpPr>
            <a:spLocks noChangeArrowheads="1"/>
          </p:cNvSpPr>
          <p:nvPr/>
        </p:nvSpPr>
        <p:spPr bwMode="auto">
          <a:xfrm>
            <a:off x="2609924" y="4027563"/>
            <a:ext cx="6043613" cy="215900"/>
          </a:xfrm>
          <a:prstGeom prst="rect">
            <a:avLst/>
          </a:prstGeom>
          <a:solidFill>
            <a:srgbClr val="1C0E5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altLang="fr-FR" b="1" dirty="0"/>
              <a:t>PROJECT </a:t>
            </a:r>
            <a:r>
              <a:rPr lang="fr-FR" altLang="fr-FR" b="1" dirty="0" smtClean="0"/>
              <a:t>IMPACT</a:t>
            </a:r>
            <a:endParaRPr lang="fr-FR" altLang="fr-FR" b="1" dirty="0"/>
          </a:p>
        </p:txBody>
      </p:sp>
      <p:sp>
        <p:nvSpPr>
          <p:cNvPr id="9" name="Rectangle 8"/>
          <p:cNvSpPr/>
          <p:nvPr/>
        </p:nvSpPr>
        <p:spPr>
          <a:xfrm>
            <a:off x="2609924" y="2834780"/>
            <a:ext cx="605023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400" dirty="0" smtClean="0"/>
              <a:t>33 MW PV Power Plant commissioned on Nov 2017 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400" dirty="0" smtClean="0"/>
              <a:t>Co-financing between AFD ( sovereign loan / 22,5 M€) and the EU (grant / 25 M€).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fr-FR" sz="1400" dirty="0"/>
          </a:p>
        </p:txBody>
      </p:sp>
      <p:sp>
        <p:nvSpPr>
          <p:cNvPr id="11" name="Rectangle 10"/>
          <p:cNvSpPr/>
          <p:nvPr/>
        </p:nvSpPr>
        <p:spPr>
          <a:xfrm>
            <a:off x="531649" y="2924944"/>
            <a:ext cx="1842422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buClr>
                <a:srgbClr val="D63F20"/>
              </a:buClr>
              <a:buSzPct val="150000"/>
            </a:pPr>
            <a:r>
              <a:rPr lang="en-US" altLang="fr-FR" sz="1400" b="1" dirty="0"/>
              <a:t>Type : </a:t>
            </a:r>
            <a:r>
              <a:rPr lang="en-US" altLang="fr-FR" sz="1400" dirty="0" smtClean="0"/>
              <a:t>Large Scale Power Plant</a:t>
            </a:r>
          </a:p>
          <a:p>
            <a:pPr algn="ctr">
              <a:spcBef>
                <a:spcPct val="50000"/>
              </a:spcBef>
              <a:buClr>
                <a:srgbClr val="D63F20"/>
              </a:buClr>
              <a:buSzPct val="150000"/>
            </a:pPr>
            <a:endParaRPr lang="en-US" altLang="fr-FR" sz="800" dirty="0"/>
          </a:p>
          <a:p>
            <a:pPr algn="ctr">
              <a:spcBef>
                <a:spcPct val="50000"/>
              </a:spcBef>
              <a:buClr>
                <a:srgbClr val="D63F20"/>
              </a:buClr>
              <a:buSzPct val="150000"/>
            </a:pPr>
            <a:r>
              <a:rPr lang="en-GB" altLang="fr-FR" sz="1400" b="1" dirty="0" smtClean="0"/>
              <a:t>Client : </a:t>
            </a:r>
            <a:r>
              <a:rPr lang="en-GB" altLang="fr-FR" sz="1400" dirty="0" smtClean="0"/>
              <a:t>SONABEL </a:t>
            </a:r>
          </a:p>
          <a:p>
            <a:pPr algn="ctr">
              <a:spcBef>
                <a:spcPct val="50000"/>
              </a:spcBef>
              <a:buClr>
                <a:srgbClr val="D63F20"/>
              </a:buClr>
              <a:buSzPct val="150000"/>
            </a:pPr>
            <a:endParaRPr lang="en-GB" altLang="fr-FR" sz="800" dirty="0"/>
          </a:p>
          <a:p>
            <a:pPr algn="ctr">
              <a:spcBef>
                <a:spcPct val="50000"/>
              </a:spcBef>
              <a:buClr>
                <a:srgbClr val="D63F20"/>
              </a:buClr>
              <a:buSzPct val="150000"/>
            </a:pPr>
            <a:r>
              <a:rPr lang="en-GB" altLang="fr-FR" sz="1400" dirty="0" smtClean="0"/>
              <a:t> </a:t>
            </a:r>
            <a:r>
              <a:rPr lang="en-GB" altLang="fr-FR" sz="1400" b="1" dirty="0"/>
              <a:t>Pays : </a:t>
            </a:r>
            <a:r>
              <a:rPr lang="en-GB" altLang="fr-FR" sz="1400" dirty="0" smtClean="0"/>
              <a:t>Burkina Faso</a:t>
            </a:r>
          </a:p>
          <a:p>
            <a:pPr algn="ctr">
              <a:spcBef>
                <a:spcPct val="50000"/>
              </a:spcBef>
              <a:buClr>
                <a:srgbClr val="D63F20"/>
              </a:buClr>
              <a:buSzPct val="150000"/>
            </a:pPr>
            <a:endParaRPr lang="en-GB" altLang="fr-FR" sz="800" dirty="0"/>
          </a:p>
          <a:p>
            <a:pPr algn="ctr">
              <a:spcBef>
                <a:spcPct val="50000"/>
              </a:spcBef>
              <a:buClr>
                <a:srgbClr val="D63F20"/>
              </a:buClr>
              <a:buSzPct val="150000"/>
            </a:pPr>
            <a:r>
              <a:rPr lang="en-GB" altLang="fr-FR" sz="1400" b="1" dirty="0" smtClean="0"/>
              <a:t>Financing </a:t>
            </a:r>
            <a:r>
              <a:rPr lang="en-GB" altLang="fr-FR" sz="1400" b="1" dirty="0"/>
              <a:t>Tool : </a:t>
            </a:r>
            <a:r>
              <a:rPr lang="en-GB" altLang="fr-FR" sz="1400" dirty="0" smtClean="0"/>
              <a:t>Sovereign Loan (on-</a:t>
            </a:r>
            <a:r>
              <a:rPr lang="en-GB" altLang="fr-FR" sz="1400" dirty="0" err="1" smtClean="0"/>
              <a:t>lended</a:t>
            </a:r>
            <a:r>
              <a:rPr lang="en-GB" altLang="fr-FR" sz="1400" dirty="0" smtClean="0"/>
              <a:t> as a grant)</a:t>
            </a:r>
          </a:p>
          <a:p>
            <a:pPr algn="ctr">
              <a:spcBef>
                <a:spcPct val="50000"/>
              </a:spcBef>
              <a:buClr>
                <a:srgbClr val="D63F20"/>
              </a:buClr>
              <a:buSzPct val="150000"/>
            </a:pPr>
            <a:endParaRPr lang="en-GB" altLang="fr-FR" sz="800" dirty="0"/>
          </a:p>
          <a:p>
            <a:pPr algn="ctr">
              <a:spcBef>
                <a:spcPct val="50000"/>
              </a:spcBef>
              <a:buClr>
                <a:srgbClr val="D63F20"/>
              </a:buClr>
              <a:buSzPct val="150000"/>
            </a:pPr>
            <a:r>
              <a:rPr lang="en-GB" altLang="fr-FR" sz="1400" b="1" dirty="0" smtClean="0"/>
              <a:t>Amount : </a:t>
            </a:r>
            <a:r>
              <a:rPr lang="en-GB" altLang="fr-FR" sz="1400" dirty="0" smtClean="0"/>
              <a:t>47,5M€</a:t>
            </a:r>
            <a:endParaRPr lang="en-GB" altLang="fr-FR" sz="1400" dirty="0"/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649" y="987566"/>
            <a:ext cx="1842422" cy="1826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625446" y="1239292"/>
            <a:ext cx="6043609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400" dirty="0" smtClean="0"/>
              <a:t>Very limited installed capacity  (~250MW). Highly dependent on fuel importations and electrical </a:t>
            </a:r>
            <a:r>
              <a:rPr lang="en-US" sz="1400" dirty="0"/>
              <a:t>interconnection with </a:t>
            </a:r>
            <a:r>
              <a:rPr lang="en-US" sz="1400" dirty="0" err="1" smtClean="0"/>
              <a:t>neighbouring</a:t>
            </a:r>
            <a:r>
              <a:rPr lang="en-US" sz="1400" dirty="0" smtClean="0"/>
              <a:t> countries (Ivory Cost and Ghana).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400" dirty="0"/>
              <a:t>E</a:t>
            </a:r>
            <a:r>
              <a:rPr lang="en-US" sz="1400" dirty="0" smtClean="0"/>
              <a:t>xpensive cost to generate electricity (&gt;20c€/kWh)</a:t>
            </a:r>
          </a:p>
        </p:txBody>
      </p:sp>
      <p:sp>
        <p:nvSpPr>
          <p:cNvPr id="4" name="Rectangle 3"/>
          <p:cNvSpPr/>
          <p:nvPr/>
        </p:nvSpPr>
        <p:spPr>
          <a:xfrm>
            <a:off x="2595817" y="4315469"/>
            <a:ext cx="602326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400" dirty="0" smtClean="0"/>
              <a:t>To increase the installed capacity of the country and reduce the cost of electricity generation  for SONABEL</a:t>
            </a:r>
          </a:p>
          <a:p>
            <a:pPr>
              <a:buClr>
                <a:schemeClr val="accent2"/>
              </a:buClr>
            </a:pPr>
            <a:endParaRPr lang="fr-FR" sz="1400" dirty="0" smtClean="0"/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1400" dirty="0" smtClean="0"/>
              <a:t>To create a ratchet effect for the promotion of RE projects in the region. 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fr-FR" sz="1400" dirty="0" smtClean="0"/>
              <a:t>To </a:t>
            </a:r>
            <a:r>
              <a:rPr lang="en-US" sz="1400" dirty="0" smtClean="0"/>
              <a:t>improve</a:t>
            </a:r>
            <a:r>
              <a:rPr lang="fr-FR" sz="1400" dirty="0" smtClean="0"/>
              <a:t> </a:t>
            </a:r>
            <a:r>
              <a:rPr lang="fr-FR" sz="1400" dirty="0"/>
              <a:t>the </a:t>
            </a:r>
            <a:r>
              <a:rPr lang="en-US" sz="1400" dirty="0" smtClean="0"/>
              <a:t>energy</a:t>
            </a:r>
            <a:r>
              <a:rPr lang="fr-FR" sz="1400" dirty="0" smtClean="0"/>
              <a:t> </a:t>
            </a:r>
            <a:r>
              <a:rPr lang="en-US" sz="1400" dirty="0" smtClean="0"/>
              <a:t>mixt</a:t>
            </a:r>
            <a:r>
              <a:rPr lang="fr-FR" sz="1400" dirty="0" smtClean="0"/>
              <a:t> </a:t>
            </a:r>
            <a:r>
              <a:rPr lang="fr-FR" sz="1400" dirty="0"/>
              <a:t>of the country and </a:t>
            </a:r>
            <a:r>
              <a:rPr lang="en-US" sz="1400" dirty="0"/>
              <a:t>enabling annual savings of 26,000 </a:t>
            </a:r>
            <a:r>
              <a:rPr lang="en-US" sz="1400" dirty="0" err="1" smtClean="0"/>
              <a:t>tonnes</a:t>
            </a:r>
            <a:r>
              <a:rPr lang="en-US" sz="1400" dirty="0" smtClean="0"/>
              <a:t> </a:t>
            </a:r>
            <a:r>
              <a:rPr lang="en-US" sz="1400" dirty="0"/>
              <a:t>of CO</a:t>
            </a:r>
            <a:r>
              <a:rPr lang="fr-FR" sz="1400" dirty="0" smtClean="0"/>
              <a:t>2 </a:t>
            </a:r>
            <a:r>
              <a:rPr lang="en-US" sz="1400" dirty="0" smtClean="0"/>
              <a:t>equivalent</a:t>
            </a:r>
            <a:r>
              <a:rPr lang="fr-FR" sz="1400" dirty="0" smtClean="0"/>
              <a:t>.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4024668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79512" y="6376226"/>
            <a:ext cx="3384376" cy="481757"/>
          </a:xfrm>
        </p:spPr>
        <p:txBody>
          <a:bodyPr/>
          <a:lstStyle/>
          <a:p>
            <a:pPr defTabSz="457200"/>
            <a:r>
              <a:rPr lang="en-US" dirty="0" smtClean="0"/>
              <a:t>SOLAR ENERGY PROJECTS IN ISA COUNTRIES</a:t>
            </a: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43880" y="351226"/>
            <a:ext cx="9100120" cy="36004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b="1" dirty="0" smtClean="0"/>
              <a:t>PRIVATE FINANCING : Solar </a:t>
            </a:r>
            <a:r>
              <a:rPr lang="en-US" sz="2000" b="1" dirty="0" smtClean="0"/>
              <a:t>Power </a:t>
            </a:r>
            <a:r>
              <a:rPr lang="en-US" sz="2000" b="1" dirty="0" smtClean="0"/>
              <a:t>Plants</a:t>
            </a:r>
            <a:endParaRPr lang="en-US" altLang="fr-FR" sz="2000" b="1" dirty="0">
              <a:solidFill>
                <a:srgbClr val="250E62"/>
              </a:solidFill>
              <a:latin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103" y="1628800"/>
            <a:ext cx="3859812" cy="4036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608" y="908720"/>
            <a:ext cx="4102409" cy="5805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33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122823" y="508843"/>
            <a:ext cx="8924480" cy="609600"/>
          </a:xfrm>
        </p:spPr>
        <p:txBody>
          <a:bodyPr>
            <a:noAutofit/>
          </a:bodyPr>
          <a:lstStyle/>
          <a:p>
            <a:r>
              <a:rPr lang="en-US" sz="2400" b="1" dirty="0"/>
              <a:t>GREEN CREDIT </a:t>
            </a:r>
            <a:r>
              <a:rPr lang="en-US" sz="2400" b="1" dirty="0" smtClean="0"/>
              <a:t>LINES</a:t>
            </a:r>
            <a:r>
              <a:rPr lang="en-US" sz="2400" b="1" dirty="0" smtClean="0">
                <a:solidFill>
                  <a:srgbClr val="250E62"/>
                </a:solidFill>
                <a:latin typeface="Calibri" pitchFamily="34" charset="0"/>
              </a:rPr>
              <a:t> </a:t>
            </a:r>
            <a:r>
              <a:rPr lang="en-US" sz="2400" b="0" dirty="0" smtClean="0"/>
              <a:t>SUNREF </a:t>
            </a:r>
            <a:r>
              <a:rPr lang="en-US" sz="2400" b="0" dirty="0" smtClean="0"/>
              <a:t>Thailand	 </a:t>
            </a:r>
            <a:r>
              <a:rPr lang="en-US" sz="2400" b="0" dirty="0" smtClean="0">
                <a:solidFill>
                  <a:srgbClr val="008ACA"/>
                </a:solidFill>
              </a:rPr>
              <a:t>Case </a:t>
            </a:r>
            <a:r>
              <a:rPr lang="en-US" sz="2400" b="0" dirty="0">
                <a:solidFill>
                  <a:srgbClr val="008ACA"/>
                </a:solidFill>
              </a:rPr>
              <a:t>Study</a:t>
            </a:r>
            <a:br>
              <a:rPr lang="en-US" sz="2400" b="0" dirty="0">
                <a:solidFill>
                  <a:srgbClr val="008ACA"/>
                </a:solidFill>
              </a:rPr>
            </a:br>
            <a:r>
              <a:rPr lang="en-US" sz="2400" b="0" dirty="0" smtClean="0">
                <a:solidFill>
                  <a:srgbClr val="008ACA"/>
                </a:solidFill>
              </a:rPr>
              <a:t>	AFD-</a:t>
            </a:r>
            <a:r>
              <a:rPr lang="en-US" sz="2400" b="0" dirty="0" err="1" smtClean="0">
                <a:solidFill>
                  <a:srgbClr val="008ACA"/>
                </a:solidFill>
              </a:rPr>
              <a:t>KasikornBank</a:t>
            </a:r>
            <a:r>
              <a:rPr lang="en-US" sz="2400" b="0" dirty="0" smtClean="0">
                <a:solidFill>
                  <a:srgbClr val="008ACA"/>
                </a:solidFill>
              </a:rPr>
              <a:t> </a:t>
            </a:r>
            <a:r>
              <a:rPr lang="en-US" sz="2400" b="0" dirty="0">
                <a:solidFill>
                  <a:srgbClr val="008ACA"/>
                </a:solidFill>
              </a:rPr>
              <a:t>credit facility – </a:t>
            </a:r>
            <a:r>
              <a:rPr lang="en-US" sz="2400" b="0" dirty="0" err="1">
                <a:solidFill>
                  <a:srgbClr val="008ACA"/>
                </a:solidFill>
              </a:rPr>
              <a:t>Boonthavorn</a:t>
            </a:r>
            <a:endParaRPr lang="en-US" sz="2400" b="0" dirty="0">
              <a:solidFill>
                <a:srgbClr val="008ACA"/>
              </a:solidFill>
            </a:endParaRPr>
          </a:p>
        </p:txBody>
      </p:sp>
      <p:pic>
        <p:nvPicPr>
          <p:cNvPr id="5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389" y="1568179"/>
            <a:ext cx="2718331" cy="205944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545389"/>
              </p:ext>
            </p:extLst>
          </p:nvPr>
        </p:nvGraphicFramePr>
        <p:xfrm>
          <a:off x="744388" y="3635486"/>
          <a:ext cx="2752061" cy="25206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3500"/>
                <a:gridCol w="1680577"/>
                <a:gridCol w="707984"/>
              </a:tblGrid>
              <a:tr h="2042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#</a:t>
                      </a:r>
                      <a:endParaRPr lang="fr-FR" sz="1200" dirty="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Branch</a:t>
                      </a:r>
                      <a:endParaRPr lang="fr-FR" sz="1200" dirty="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kWp</a:t>
                      </a:r>
                      <a:endParaRPr lang="fr-FR" sz="12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51435" marR="51435" marT="0" marB="0" anchor="ctr"/>
                </a:tc>
              </a:tr>
              <a:tr h="2042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</a:t>
                      </a:r>
                      <a:endParaRPr lang="fr-FR" sz="12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</a:rPr>
                        <a:t>Rangsit</a:t>
                      </a:r>
                      <a:endParaRPr lang="fr-FR" sz="1200" dirty="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636</a:t>
                      </a:r>
                      <a:endParaRPr lang="fr-FR" sz="12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51435" marR="51435" marT="0" marB="0" anchor="ctr"/>
                </a:tc>
              </a:tr>
              <a:tr h="2042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</a:t>
                      </a:r>
                      <a:endParaRPr lang="fr-FR" sz="12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</a:rPr>
                        <a:t>Kaset</a:t>
                      </a:r>
                      <a:r>
                        <a:rPr lang="en-US" sz="900" dirty="0">
                          <a:effectLst/>
                        </a:rPr>
                        <a:t> </a:t>
                      </a:r>
                      <a:r>
                        <a:rPr lang="en-US" sz="900" dirty="0" err="1">
                          <a:effectLst/>
                        </a:rPr>
                        <a:t>Navamintr</a:t>
                      </a:r>
                      <a:endParaRPr lang="fr-FR" sz="1200" dirty="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838</a:t>
                      </a:r>
                      <a:endParaRPr lang="fr-FR" sz="12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51435" marR="51435" marT="0" marB="0" anchor="ctr"/>
                </a:tc>
              </a:tr>
              <a:tr h="2042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3</a:t>
                      </a:r>
                      <a:endParaRPr lang="fr-FR" sz="12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Suvarnabhumi</a:t>
                      </a:r>
                      <a:endParaRPr lang="fr-FR" sz="12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819</a:t>
                      </a:r>
                      <a:endParaRPr lang="fr-FR" sz="12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51435" marR="51435" marT="0" marB="0" anchor="ctr"/>
                </a:tc>
              </a:tr>
              <a:tr h="2042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4</a:t>
                      </a:r>
                      <a:endParaRPr lang="fr-FR" sz="12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Pinklao</a:t>
                      </a:r>
                      <a:endParaRPr lang="fr-FR" sz="12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smtClean="0">
                          <a:effectLst/>
                        </a:rPr>
                        <a:t>391</a:t>
                      </a:r>
                      <a:endParaRPr lang="fr-FR" sz="1200" dirty="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51435" marR="51435" marT="0" marB="0" anchor="ctr"/>
                </a:tc>
              </a:tr>
              <a:tr h="2042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</a:t>
                      </a:r>
                      <a:endParaRPr lang="fr-FR" sz="12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Rama 2</a:t>
                      </a:r>
                      <a:endParaRPr lang="fr-FR" sz="12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699</a:t>
                      </a:r>
                      <a:endParaRPr lang="fr-FR" sz="1200" dirty="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51435" marR="51435" marT="0" marB="0" anchor="ctr"/>
                </a:tc>
              </a:tr>
              <a:tr h="2042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6</a:t>
                      </a:r>
                      <a:endParaRPr lang="fr-FR" sz="12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Pattaya</a:t>
                      </a:r>
                      <a:endParaRPr lang="fr-FR" sz="12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813</a:t>
                      </a:r>
                      <a:endParaRPr lang="fr-FR" sz="12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51435" marR="51435" marT="0" marB="0" anchor="ctr"/>
                </a:tc>
              </a:tr>
              <a:tr h="2042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</a:t>
                      </a:r>
                      <a:endParaRPr lang="fr-FR" sz="12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Chiangmai</a:t>
                      </a:r>
                      <a:endParaRPr lang="fr-FR" sz="12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995</a:t>
                      </a:r>
                      <a:endParaRPr lang="fr-FR" sz="12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51435" marR="51435" marT="0" marB="0" anchor="ctr"/>
                </a:tc>
              </a:tr>
              <a:tr h="2042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8</a:t>
                      </a:r>
                      <a:endParaRPr lang="fr-FR" sz="12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Huahin</a:t>
                      </a:r>
                      <a:endParaRPr lang="fr-FR" sz="12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536</a:t>
                      </a:r>
                      <a:endParaRPr lang="fr-FR" sz="12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51435" marR="51435" marT="0" marB="0" anchor="ctr"/>
                </a:tc>
              </a:tr>
              <a:tr h="2042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9</a:t>
                      </a:r>
                      <a:endParaRPr lang="fr-FR" sz="12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Suratthani</a:t>
                      </a:r>
                      <a:endParaRPr lang="fr-FR" sz="12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712</a:t>
                      </a:r>
                      <a:endParaRPr lang="fr-FR" sz="12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51435" marR="51435" marT="0" marB="0" anchor="ctr"/>
                </a:tc>
              </a:tr>
              <a:tr h="2042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10</a:t>
                      </a:r>
                      <a:endParaRPr lang="fr-FR" sz="12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Udonthani</a:t>
                      </a:r>
                      <a:endParaRPr lang="fr-FR" sz="12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788</a:t>
                      </a:r>
                      <a:endParaRPr lang="fr-FR" sz="1200" dirty="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51435" marR="51435" marT="0" marB="0" anchor="ctr"/>
                </a:tc>
              </a:tr>
              <a:tr h="20421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11</a:t>
                      </a:r>
                      <a:endParaRPr lang="fr-FR" sz="12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Rangsit - Distribution Centers (3)</a:t>
                      </a:r>
                      <a:endParaRPr lang="fr-FR" sz="120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473</a:t>
                      </a:r>
                      <a:endParaRPr lang="fr-FR" sz="1200" dirty="0">
                        <a:effectLst/>
                        <a:latin typeface="Times New Roman"/>
                        <a:ea typeface="PMingLiU"/>
                      </a:endParaRPr>
                    </a:p>
                  </a:txBody>
                  <a:tcPr marL="51435" marR="51435" marT="0" marB="0" anchor="ctr"/>
                </a:tc>
              </a:tr>
            </a:tbl>
          </a:graphicData>
        </a:graphic>
      </p:graphicFrame>
      <p:grpSp>
        <p:nvGrpSpPr>
          <p:cNvPr id="9" name="Group 13"/>
          <p:cNvGrpSpPr>
            <a:grpSpLocks/>
          </p:cNvGrpSpPr>
          <p:nvPr/>
        </p:nvGrpSpPr>
        <p:grpSpPr bwMode="auto">
          <a:xfrm>
            <a:off x="4428949" y="1924535"/>
            <a:ext cx="4284083" cy="3936619"/>
            <a:chOff x="6036" y="2520"/>
            <a:chExt cx="5477" cy="5760"/>
          </a:xfrm>
        </p:grpSpPr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6120" y="2520"/>
              <a:ext cx="5227" cy="5760"/>
            </a:xfrm>
            <a:prstGeom prst="rect">
              <a:avLst/>
            </a:prstGeom>
            <a:solidFill>
              <a:srgbClr val="D8D8D8"/>
            </a:solidFill>
            <a:ln w="19050">
              <a:solidFill>
                <a:srgbClr val="D8D8D8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38100" dist="26940" dir="5400000" algn="ctr" rotWithShape="0">
                      <a:srgbClr val="000000">
                        <a:alpha val="35001"/>
                      </a:srgbClr>
                    </a:outerShdw>
                  </a:effectLst>
                </a14:hiddenEffects>
              </a:ext>
            </a:extLst>
          </p:spPr>
          <p:txBody>
            <a:bodyPr rot="0" vert="horz" wrap="square" lIns="118872" tIns="91440" rIns="118872" bIns="91440" anchor="t" anchorCtr="0" upright="1">
              <a:noAutofit/>
            </a:bodyPr>
            <a:lstStyle/>
            <a:p>
              <a:endParaRPr lang="fr-FR" sz="1400"/>
            </a:p>
          </p:txBody>
        </p:sp>
        <p:sp>
          <p:nvSpPr>
            <p:cNvPr id="11" name="Text Box 15"/>
            <p:cNvSpPr txBox="1">
              <a:spLocks noChangeArrowheads="1"/>
            </p:cNvSpPr>
            <p:nvPr/>
          </p:nvSpPr>
          <p:spPr bwMode="auto">
            <a:xfrm>
              <a:off x="6036" y="2520"/>
              <a:ext cx="5477" cy="57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118872" tIns="91440" rIns="118872" bIns="91440" anchor="t" anchorCtr="0" upright="1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1400" b="1" cap="small" dirty="0">
                  <a:effectLst/>
                  <a:ea typeface="PMingLiU"/>
                  <a:cs typeface="Times New Roman"/>
                </a:rPr>
                <a:t>Project summary</a:t>
              </a:r>
              <a:endParaRPr lang="fr-FR" sz="1400" dirty="0">
                <a:effectLst/>
                <a:ea typeface="PMingLiU"/>
                <a:cs typeface="Times New Roman"/>
              </a:endParaRPr>
            </a:p>
            <a:p>
              <a:pPr>
                <a:spcAft>
                  <a:spcPts val="0"/>
                </a:spcAft>
              </a:pPr>
              <a:r>
                <a:rPr lang="en-US" sz="1400" cap="small" dirty="0">
                  <a:effectLst/>
                  <a:ea typeface="PMingLiU"/>
                  <a:cs typeface="Times New Roman"/>
                </a:rPr>
                <a:t>building Type: 	</a:t>
              </a:r>
              <a:r>
                <a:rPr lang="en-US" sz="1400" cap="small" dirty="0" smtClean="0">
                  <a:effectLst/>
                  <a:ea typeface="PMingLiU"/>
                  <a:cs typeface="Times New Roman"/>
                </a:rPr>
                <a:t>	Retail </a:t>
              </a:r>
              <a:endParaRPr lang="fr-FR" sz="1400" dirty="0">
                <a:effectLst/>
                <a:ea typeface="PMingLiU"/>
                <a:cs typeface="Times New Roman"/>
              </a:endParaRPr>
            </a:p>
            <a:p>
              <a:pPr>
                <a:spcAft>
                  <a:spcPts val="0"/>
                </a:spcAft>
              </a:pPr>
              <a:r>
                <a:rPr lang="en-US" sz="1400" cap="small" dirty="0">
                  <a:effectLst/>
                  <a:ea typeface="PMingLiU"/>
                  <a:cs typeface="Times New Roman"/>
                </a:rPr>
                <a:t>Project </a:t>
              </a:r>
              <a:r>
                <a:rPr lang="en-US" sz="1400" cap="small" dirty="0" smtClean="0">
                  <a:effectLst/>
                  <a:ea typeface="PMingLiU"/>
                  <a:cs typeface="Times New Roman"/>
                </a:rPr>
                <a:t>Capacity: 		10.08 </a:t>
              </a:r>
              <a:r>
                <a:rPr lang="en-US" sz="1400" cap="small" dirty="0">
                  <a:effectLst/>
                  <a:ea typeface="PMingLiU"/>
                  <a:cs typeface="Times New Roman"/>
                </a:rPr>
                <a:t>MW</a:t>
              </a:r>
              <a:endParaRPr lang="fr-FR" sz="1400" dirty="0">
                <a:effectLst/>
                <a:ea typeface="PMingLiU"/>
                <a:cs typeface="Times New Roman"/>
              </a:endParaRPr>
            </a:p>
            <a:p>
              <a:pPr>
                <a:spcAft>
                  <a:spcPts val="0"/>
                </a:spcAft>
              </a:pPr>
              <a:r>
                <a:rPr lang="en-US" sz="1400" cap="small" dirty="0">
                  <a:effectLst/>
                  <a:ea typeface="PMingLiU"/>
                  <a:cs typeface="Times New Roman"/>
                </a:rPr>
                <a:t>Project </a:t>
              </a:r>
              <a:r>
                <a:rPr lang="en-US" sz="1400" cap="small" dirty="0" smtClean="0">
                  <a:effectLst/>
                  <a:ea typeface="PMingLiU"/>
                  <a:cs typeface="Times New Roman"/>
                </a:rPr>
                <a:t>investment: 		435 </a:t>
              </a:r>
              <a:r>
                <a:rPr lang="en-US" sz="1400" cap="small" dirty="0">
                  <a:effectLst/>
                  <a:ea typeface="PMingLiU"/>
                  <a:cs typeface="Times New Roman"/>
                </a:rPr>
                <a:t>million THB</a:t>
              </a:r>
              <a:endParaRPr lang="fr-FR" sz="1400" dirty="0">
                <a:effectLst/>
                <a:ea typeface="PMingLiU"/>
                <a:cs typeface="Times New Roman"/>
              </a:endParaRPr>
            </a:p>
            <a:p>
              <a:pPr>
                <a:spcAft>
                  <a:spcPts val="0"/>
                </a:spcAft>
              </a:pPr>
              <a:r>
                <a:rPr lang="en-US" sz="1400" cap="small" dirty="0">
                  <a:effectLst/>
                  <a:ea typeface="PMingLiU"/>
                  <a:cs typeface="Times New Roman"/>
                </a:rPr>
                <a:t>annual cost savings </a:t>
              </a:r>
              <a:r>
                <a:rPr lang="en-US" sz="1400" cap="small" dirty="0" smtClean="0">
                  <a:effectLst/>
                  <a:ea typeface="PMingLiU"/>
                  <a:cs typeface="Times New Roman"/>
                </a:rPr>
                <a:t>:  	2,773,709 THB</a:t>
              </a:r>
              <a:endParaRPr lang="en-US" sz="1400" dirty="0">
                <a:ea typeface="PMingLiU"/>
                <a:cs typeface="Times New Roman"/>
              </a:endParaRPr>
            </a:p>
            <a:p>
              <a:pPr>
                <a:spcAft>
                  <a:spcPts val="0"/>
                </a:spcAft>
              </a:pPr>
              <a:r>
                <a:rPr lang="en-US" sz="1400" cap="small" dirty="0">
                  <a:ea typeface="PMingLiU"/>
                  <a:cs typeface="Times New Roman"/>
                </a:rPr>
                <a:t>annual </a:t>
              </a:r>
              <a:r>
                <a:rPr lang="en-US" sz="1400" cap="small" dirty="0">
                  <a:effectLst/>
                  <a:ea typeface="PMingLiU"/>
                  <a:cs typeface="Times New Roman"/>
                </a:rPr>
                <a:t>energy </a:t>
              </a:r>
              <a:r>
                <a:rPr lang="en-US" sz="1400" cap="small" dirty="0" smtClean="0">
                  <a:effectLst/>
                  <a:ea typeface="PMingLiU"/>
                  <a:cs typeface="Times New Roman"/>
                </a:rPr>
                <a:t>savings:</a:t>
              </a:r>
              <a:r>
                <a:rPr lang="en-US" sz="1400" cap="small" dirty="0">
                  <a:ea typeface="PMingLiU"/>
                  <a:cs typeface="Times New Roman"/>
                </a:rPr>
                <a:t> </a:t>
              </a:r>
              <a:r>
                <a:rPr lang="en-US" sz="1400" cap="small" dirty="0" smtClean="0">
                  <a:ea typeface="PMingLiU"/>
                  <a:cs typeface="Times New Roman"/>
                </a:rPr>
                <a:t>	</a:t>
              </a:r>
              <a:r>
                <a:rPr lang="en-US" sz="1400" cap="small" dirty="0" smtClean="0">
                  <a:effectLst/>
                  <a:ea typeface="PMingLiU"/>
                  <a:cs typeface="Times New Roman"/>
                </a:rPr>
                <a:t>13,621,152 </a:t>
              </a:r>
              <a:r>
                <a:rPr lang="en-US" sz="1400" cap="small" dirty="0">
                  <a:effectLst/>
                  <a:ea typeface="PMingLiU"/>
                  <a:cs typeface="Times New Roman"/>
                </a:rPr>
                <a:t>kwh</a:t>
              </a:r>
              <a:endParaRPr lang="fr-FR" sz="1400" dirty="0">
                <a:effectLst/>
                <a:ea typeface="PMingLiU"/>
                <a:cs typeface="Times New Roman"/>
              </a:endParaRPr>
            </a:p>
            <a:p>
              <a:pPr>
                <a:spcAft>
                  <a:spcPts val="600"/>
                </a:spcAft>
              </a:pPr>
              <a:r>
                <a:rPr lang="en-US" sz="1400" cap="small" dirty="0">
                  <a:effectLst/>
                  <a:ea typeface="PMingLiU"/>
                  <a:cs typeface="Times New Roman"/>
                </a:rPr>
                <a:t>annual CO2 </a:t>
              </a:r>
              <a:r>
                <a:rPr lang="en-US" sz="1400" cap="small" dirty="0" smtClean="0">
                  <a:effectLst/>
                  <a:ea typeface="PMingLiU"/>
                  <a:cs typeface="Times New Roman"/>
                </a:rPr>
                <a:t>savings:</a:t>
              </a:r>
              <a:r>
                <a:rPr lang="en-US" sz="1400" cap="small" dirty="0">
                  <a:ea typeface="PMingLiU"/>
                  <a:cs typeface="Times New Roman"/>
                </a:rPr>
                <a:t> </a:t>
              </a:r>
              <a:r>
                <a:rPr lang="en-US" sz="1400" cap="small" dirty="0" smtClean="0">
                  <a:ea typeface="PMingLiU"/>
                  <a:cs typeface="Times New Roman"/>
                </a:rPr>
                <a:t>	</a:t>
              </a:r>
              <a:r>
                <a:rPr lang="en-US" sz="1400" cap="small" dirty="0" smtClean="0">
                  <a:effectLst/>
                  <a:ea typeface="PMingLiU"/>
                  <a:cs typeface="Times New Roman"/>
                </a:rPr>
                <a:t>8.036 tons/year</a:t>
              </a:r>
            </a:p>
            <a:p>
              <a:pPr>
                <a:spcAft>
                  <a:spcPts val="600"/>
                </a:spcAft>
              </a:pPr>
              <a:r>
                <a:rPr lang="fr-FR" sz="1400" cap="small" dirty="0" smtClean="0">
                  <a:ea typeface="PMingLiU"/>
                  <a:cs typeface="Times New Roman"/>
                </a:rPr>
                <a:t>IRR: 			15%</a:t>
              </a:r>
              <a:endParaRPr lang="fr-FR" sz="1400" dirty="0">
                <a:effectLst/>
                <a:ea typeface="PMingLiU"/>
                <a:cs typeface="Times New Roman"/>
              </a:endParaRPr>
            </a:p>
            <a:p>
              <a:pPr>
                <a:spcAft>
                  <a:spcPts val="0"/>
                </a:spcAft>
              </a:pPr>
              <a:endParaRPr lang="en-US" sz="1400" cap="small" dirty="0" smtClean="0">
                <a:effectLst/>
                <a:ea typeface="PMingLiU"/>
                <a:cs typeface="Times New Roman"/>
              </a:endParaRPr>
            </a:p>
            <a:p>
              <a:pPr>
                <a:spcAft>
                  <a:spcPts val="0"/>
                </a:spcAft>
              </a:pPr>
              <a:r>
                <a:rPr lang="en-US" sz="1400" cap="small" dirty="0">
                  <a:effectLst/>
                  <a:ea typeface="PMingLiU"/>
                  <a:cs typeface="Times New Roman"/>
                </a:rPr>
                <a:t> </a:t>
              </a:r>
              <a:r>
                <a:rPr lang="en-US" sz="1400" cap="small" dirty="0" smtClean="0">
                  <a:effectLst/>
                  <a:ea typeface="PMingLiU"/>
                  <a:cs typeface="Times New Roman"/>
                </a:rPr>
                <a:t>Key </a:t>
              </a:r>
              <a:r>
                <a:rPr lang="en-US" sz="1400" cap="small" dirty="0">
                  <a:effectLst/>
                  <a:ea typeface="PMingLiU"/>
                  <a:cs typeface="Times New Roman"/>
                </a:rPr>
                <a:t>Terms:</a:t>
              </a:r>
              <a:endParaRPr lang="fr-FR" sz="1400" dirty="0">
                <a:effectLst/>
                <a:ea typeface="PMingLiU"/>
                <a:cs typeface="Times New Roman"/>
              </a:endParaRPr>
            </a:p>
            <a:p>
              <a:pPr marL="342900" lvl="0" indent="-342900">
                <a:spcAft>
                  <a:spcPts val="0"/>
                </a:spcAft>
                <a:buFont typeface="Arial"/>
                <a:buChar char="•"/>
              </a:pPr>
              <a:r>
                <a:rPr lang="en-US" sz="1400" cap="small" dirty="0">
                  <a:effectLst/>
                  <a:ea typeface="PMingLiU"/>
                </a:rPr>
                <a:t>performance guarantee for 10 years</a:t>
              </a:r>
              <a:endParaRPr lang="fr-FR" sz="1400" dirty="0">
                <a:effectLst/>
                <a:ea typeface="PMingLiU"/>
              </a:endParaRPr>
            </a:p>
            <a:p>
              <a:pPr marL="342900" lvl="0" indent="-342900">
                <a:spcAft>
                  <a:spcPts val="0"/>
                </a:spcAft>
                <a:buFont typeface="Arial"/>
                <a:buChar char="•"/>
              </a:pPr>
              <a:r>
                <a:rPr lang="en-US" sz="1400" cap="small" dirty="0">
                  <a:effectLst/>
                  <a:ea typeface="PMingLiU"/>
                </a:rPr>
                <a:t>performance ratio guarantee for 10 years</a:t>
              </a:r>
              <a:endParaRPr lang="fr-FR" sz="1400" dirty="0">
                <a:effectLst/>
                <a:ea typeface="PMingLiU"/>
              </a:endParaRPr>
            </a:p>
            <a:p>
              <a:pPr marL="342900" lvl="0" indent="-342900">
                <a:spcAft>
                  <a:spcPts val="0"/>
                </a:spcAft>
                <a:buFont typeface="Arial"/>
                <a:buChar char="•"/>
              </a:pPr>
              <a:r>
                <a:rPr lang="en-US" sz="1400" cap="small" dirty="0">
                  <a:effectLst/>
                  <a:ea typeface="PMingLiU"/>
                  <a:cs typeface="Times New Roman"/>
                </a:rPr>
                <a:t>Maintenance &amp; Servicing for 10 years</a:t>
              </a:r>
              <a:endParaRPr lang="fr-FR" sz="1400" dirty="0">
                <a:effectLst/>
                <a:ea typeface="PMingLiU"/>
              </a:endParaRPr>
            </a:p>
          </p:txBody>
        </p:sp>
      </p:grpSp>
      <p:sp>
        <p:nvSpPr>
          <p:cNvPr id="8" name="Title 1"/>
          <p:cNvSpPr txBox="1">
            <a:spLocks/>
          </p:cNvSpPr>
          <p:nvPr/>
        </p:nvSpPr>
        <p:spPr>
          <a:xfrm>
            <a:off x="43880" y="351226"/>
            <a:ext cx="9100120" cy="36004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fr-FR" sz="2000" b="1" dirty="0">
              <a:solidFill>
                <a:srgbClr val="250E6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118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476672"/>
            <a:ext cx="8928992" cy="360040"/>
          </a:xfrm>
        </p:spPr>
        <p:txBody>
          <a:bodyPr/>
          <a:lstStyle/>
          <a:p>
            <a:pPr algn="ctr"/>
            <a:r>
              <a:rPr lang="en-US" dirty="0" smtClean="0"/>
              <a:t>TO </a:t>
            </a:r>
            <a:r>
              <a:rPr lang="en-US" dirty="0"/>
              <a:t>CONTRIBUTE TO ISA </a:t>
            </a:r>
            <a:r>
              <a:rPr lang="en-US" dirty="0" smtClean="0"/>
              <a:t>PROGRAMS </a:t>
            </a:r>
            <a:br>
              <a:rPr lang="en-US" dirty="0" smtClean="0"/>
            </a:br>
            <a:r>
              <a:rPr lang="en-US" dirty="0" smtClean="0"/>
              <a:t>Renewable Energy Financing BUT NOT ONLY !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79512" y="6376226"/>
            <a:ext cx="3384376" cy="481757"/>
          </a:xfrm>
        </p:spPr>
        <p:txBody>
          <a:bodyPr/>
          <a:lstStyle/>
          <a:p>
            <a:pPr defTabSz="457200"/>
            <a:r>
              <a:rPr lang="en-US" dirty="0" smtClean="0"/>
              <a:t>SOLAR ENERGY PROJECTS IN ISA COUNTRIES</a:t>
            </a:r>
          </a:p>
        </p:txBody>
      </p:sp>
      <p:sp>
        <p:nvSpPr>
          <p:cNvPr id="14" name="Titre 1"/>
          <p:cNvSpPr>
            <a:spLocks noGrp="1"/>
          </p:cNvSpPr>
          <p:nvPr>
            <p:ph idx="1"/>
          </p:nvPr>
        </p:nvSpPr>
        <p:spPr>
          <a:xfrm>
            <a:off x="1403648" y="1700808"/>
            <a:ext cx="7283152" cy="4525963"/>
          </a:xfrm>
        </p:spPr>
        <p:txBody>
          <a:bodyPr/>
          <a:lstStyle/>
          <a:p>
            <a:r>
              <a:rPr lang="en-US" dirty="0" smtClean="0"/>
              <a:t>REINFORCEMENT, MODERNISATION and EXTENSION of GRID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>
                <a:solidFill>
                  <a:schemeClr val="accent2"/>
                </a:solidFill>
              </a:rPr>
              <a:t>334 M€ dedicated to grid financing in </a:t>
            </a:r>
            <a:r>
              <a:rPr lang="en-US" dirty="0" smtClean="0">
                <a:solidFill>
                  <a:schemeClr val="accent2"/>
                </a:solidFill>
              </a:rPr>
              <a:t>2019</a:t>
            </a:r>
          </a:p>
          <a:p>
            <a:pPr marL="0" indent="0">
              <a:buNone/>
            </a:pPr>
            <a:endParaRPr lang="en-US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accent2"/>
                </a:solidFill>
              </a:rPr>
              <a:t>Or Digital Energy Facility for utilities</a:t>
            </a:r>
            <a:endParaRPr lang="en-US" dirty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SUPPORT FOR ENERGY TRANSITION POLICIES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chemeClr val="accent2"/>
                </a:solidFill>
              </a:rPr>
              <a:t>Enabling private sector investment (guarantee mechanisms)</a:t>
            </a:r>
          </a:p>
          <a:p>
            <a:pPr marL="0" indent="0">
              <a:buNone/>
            </a:pPr>
            <a:endParaRPr lang="en-US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accent2"/>
                </a:solidFill>
              </a:rPr>
              <a:t>Energy Transition Partnership in SEA</a:t>
            </a:r>
          </a:p>
          <a:p>
            <a:pPr marL="0" indent="0">
              <a:buNone/>
            </a:pPr>
            <a:endParaRPr lang="en-US" dirty="0">
              <a:solidFill>
                <a:schemeClr val="accent2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0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43708" y="3132256"/>
            <a:ext cx="525658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1C0E5D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THANK YOU </a:t>
            </a:r>
            <a:endParaRPr lang="en-US" sz="3200" b="1" dirty="0">
              <a:solidFill>
                <a:srgbClr val="1C0E5D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67744" y="5301208"/>
            <a:ext cx="45966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>
                <a:solidFill>
                  <a:srgbClr val="1C0E5D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afd.fr</a:t>
            </a:r>
            <a:endParaRPr lang="en-US" sz="1400" dirty="0">
              <a:solidFill>
                <a:srgbClr val="1C0E5D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9714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fr-FR" dirty="0"/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640206" y="564258"/>
            <a:ext cx="8136903" cy="360040"/>
          </a:xfrm>
        </p:spPr>
        <p:txBody>
          <a:bodyPr vert="horz" lIns="68580" tIns="34290" rIns="68580" bIns="34290" rtlCol="0" anchor="ctr">
            <a:noAutofit/>
          </a:bodyPr>
          <a:lstStyle>
            <a:lvl1pPr algn="ctr" defTabSz="342900" rtl="0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700" dirty="0" smtClean="0"/>
              <a:t>Energy Transition: Mission and Strategic Priorities</a:t>
            </a:r>
            <a:endParaRPr lang="en-GB" sz="2700" dirty="0"/>
          </a:p>
        </p:txBody>
      </p:sp>
      <p:sp>
        <p:nvSpPr>
          <p:cNvPr id="9" name="Espace réservé du contenu 6"/>
          <p:cNvSpPr txBox="1">
            <a:spLocks/>
          </p:cNvSpPr>
          <p:nvPr/>
        </p:nvSpPr>
        <p:spPr>
          <a:xfrm>
            <a:off x="503548" y="1567177"/>
            <a:ext cx="7830870" cy="3732712"/>
          </a:xfrm>
        </p:spPr>
        <p:txBody>
          <a:bodyPr/>
          <a:lstStyle>
            <a:lvl1pPr marL="257175" indent="-257175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Font typeface="Arial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Font typeface="Arial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Font typeface="Arial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fr-FR" sz="2100" u="sng" dirty="0" smtClean="0"/>
              <a:t>Mission</a:t>
            </a:r>
          </a:p>
          <a:p>
            <a:pPr marL="0" indent="0" algn="ctr">
              <a:buFont typeface="Arial"/>
              <a:buNone/>
            </a:pPr>
            <a:r>
              <a:rPr lang="fr-FR" sz="1500" i="1" dirty="0" smtClean="0">
                <a:solidFill>
                  <a:srgbClr val="C00000"/>
                </a:solidFill>
              </a:rPr>
              <a:t>« </a:t>
            </a:r>
            <a:r>
              <a:rPr lang="en-US" sz="1800" i="1" dirty="0" smtClean="0">
                <a:solidFill>
                  <a:srgbClr val="C00000"/>
                </a:solidFill>
              </a:rPr>
              <a:t>Accelerate the energy transition of developing countries towards energy services accessible to all, efficient and carbon-free</a:t>
            </a:r>
            <a:r>
              <a:rPr lang="fr-FR" sz="1800" i="1" dirty="0" smtClean="0">
                <a:solidFill>
                  <a:srgbClr val="C00000"/>
                </a:solidFill>
              </a:rPr>
              <a:t> »</a:t>
            </a:r>
          </a:p>
          <a:p>
            <a:pPr marL="0" indent="0">
              <a:buFont typeface="Arial"/>
              <a:buNone/>
            </a:pPr>
            <a:endParaRPr lang="fr-FR" dirty="0" smtClean="0">
              <a:solidFill>
                <a:srgbClr val="FF5050"/>
              </a:solidFill>
            </a:endParaRPr>
          </a:p>
          <a:p>
            <a:pPr marL="0" indent="0">
              <a:buFont typeface="Arial"/>
              <a:buNone/>
            </a:pPr>
            <a:r>
              <a:rPr lang="fr-FR" sz="2100" u="sng" dirty="0" smtClean="0"/>
              <a:t>Strategic </a:t>
            </a:r>
            <a:r>
              <a:rPr lang="fr-FR" sz="2100" u="sng" dirty="0" err="1" smtClean="0"/>
              <a:t>priorities</a:t>
            </a:r>
            <a:endParaRPr lang="fr-FR" sz="2100" u="sng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206" y="3447316"/>
            <a:ext cx="8067979" cy="2934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231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360040"/>
          </a:xfrm>
        </p:spPr>
        <p:txBody>
          <a:bodyPr/>
          <a:lstStyle/>
          <a:p>
            <a:pPr algn="ctr"/>
            <a:r>
              <a:rPr lang="en-US" dirty="0"/>
              <a:t>DIVERSIFIED FINANCIAL INSTRUMENTS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79512" y="6376226"/>
            <a:ext cx="3384376" cy="481757"/>
          </a:xfrm>
        </p:spPr>
        <p:txBody>
          <a:bodyPr/>
          <a:lstStyle/>
          <a:p>
            <a:pPr defTabSz="457200"/>
            <a:r>
              <a:rPr lang="en-US" dirty="0" smtClean="0"/>
              <a:t>SOLAR ENERGY PROJECTS IN ISA COUNTRIES</a:t>
            </a:r>
          </a:p>
        </p:txBody>
      </p:sp>
      <p:grpSp>
        <p:nvGrpSpPr>
          <p:cNvPr id="38" name="Groupe 37"/>
          <p:cNvGrpSpPr/>
          <p:nvPr/>
        </p:nvGrpSpPr>
        <p:grpSpPr>
          <a:xfrm>
            <a:off x="1104361" y="1166065"/>
            <a:ext cx="7266447" cy="4793740"/>
            <a:chOff x="1124886" y="997073"/>
            <a:chExt cx="6687237" cy="4337650"/>
          </a:xfrm>
        </p:grpSpPr>
        <p:sp>
          <p:nvSpPr>
            <p:cNvPr id="39" name="ZoneTexte 38"/>
            <p:cNvSpPr txBox="1"/>
            <p:nvPr/>
          </p:nvSpPr>
          <p:spPr>
            <a:xfrm>
              <a:off x="1124886" y="1494834"/>
              <a:ext cx="424866" cy="1719629"/>
            </a:xfrm>
            <a:prstGeom prst="rect">
              <a:avLst/>
            </a:prstGeom>
            <a:noFill/>
            <a:ln w="19050">
              <a:solidFill>
                <a:srgbClr val="002060"/>
              </a:solidFill>
            </a:ln>
          </p:spPr>
          <p:txBody>
            <a:bodyPr vert="vert270" wrap="square">
              <a:spAutoFit/>
            </a:bodyPr>
            <a:lstStyle/>
            <a:p>
              <a:pPr algn="ctr">
                <a:defRPr/>
              </a:pPr>
              <a:r>
                <a:rPr lang="en-US" sz="1600" b="1" dirty="0" smtClean="0">
                  <a:solidFill>
                    <a:srgbClr val="250E62"/>
                  </a:solidFill>
                  <a:cs typeface="Arial"/>
                </a:rPr>
                <a:t>  </a:t>
              </a:r>
              <a:r>
                <a:rPr lang="en-US" b="1" dirty="0" smtClean="0">
                  <a:solidFill>
                    <a:srgbClr val="002060"/>
                  </a:solidFill>
                  <a:cs typeface="Arial"/>
                </a:rPr>
                <a:t>PROPARCO</a:t>
              </a:r>
              <a:endParaRPr lang="en-US" b="1" dirty="0">
                <a:solidFill>
                  <a:srgbClr val="002060"/>
                </a:solidFill>
                <a:cs typeface="Arial"/>
              </a:endParaRPr>
            </a:p>
          </p:txBody>
        </p:sp>
        <p:grpSp>
          <p:nvGrpSpPr>
            <p:cNvPr id="40" name="Groupe 39"/>
            <p:cNvGrpSpPr/>
            <p:nvPr/>
          </p:nvGrpSpPr>
          <p:grpSpPr>
            <a:xfrm>
              <a:off x="1125246" y="997073"/>
              <a:ext cx="6686877" cy="4337650"/>
              <a:chOff x="1125246" y="997073"/>
              <a:chExt cx="6686877" cy="4337650"/>
            </a:xfrm>
          </p:grpSpPr>
          <p:sp>
            <p:nvSpPr>
              <p:cNvPr id="41" name="ZoneTexte 1"/>
              <p:cNvSpPr txBox="1">
                <a:spLocks noChangeArrowheads="1"/>
              </p:cNvSpPr>
              <p:nvPr/>
            </p:nvSpPr>
            <p:spPr bwMode="auto">
              <a:xfrm>
                <a:off x="1619556" y="997073"/>
                <a:ext cx="2272215" cy="3341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>
                  <a:defRPr sz="1400">
                    <a:solidFill>
                      <a:schemeClr val="accent2"/>
                    </a:solidFill>
                    <a:latin typeface="Arial" charset="0"/>
                    <a:cs typeface="Arial" charset="0"/>
                  </a:defRPr>
                </a:lvl2pPr>
                <a:lvl3pPr marL="1143000" indent="-228600">
                  <a:defRPr sz="1400" i="1">
                    <a:solidFill>
                      <a:schemeClr val="accent2"/>
                    </a:solidFill>
                    <a:latin typeface="Arial" charset="0"/>
                    <a:cs typeface="Arial" charset="0"/>
                  </a:defRPr>
                </a:lvl3pPr>
                <a:lvl4pPr marL="1600200" indent="-228600">
                  <a:defRPr sz="1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hangingPunct="0">
                  <a:defRPr sz="1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hangingPunct="0">
                  <a:defRPr sz="1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hangingPunct="0">
                  <a:defRPr sz="1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hangingPunct="0">
                  <a:defRPr sz="1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/>
                <a:r>
                  <a:rPr lang="en-US" altLang="fr-FR" sz="1800" b="1" dirty="0" smtClean="0">
                    <a:solidFill>
                      <a:srgbClr val="250E62"/>
                    </a:solidFill>
                    <a:latin typeface="Century Gothic"/>
                  </a:rPr>
                  <a:t>Instruments</a:t>
                </a:r>
                <a:endParaRPr lang="en-US" altLang="fr-FR" sz="1800" b="1" dirty="0">
                  <a:solidFill>
                    <a:srgbClr val="250E62"/>
                  </a:solidFill>
                  <a:latin typeface="Century Gothic"/>
                </a:endParaRPr>
              </a:p>
            </p:txBody>
          </p:sp>
          <p:sp>
            <p:nvSpPr>
              <p:cNvPr id="42" name="ZoneTexte 26"/>
              <p:cNvSpPr txBox="1">
                <a:spLocks noChangeArrowheads="1"/>
              </p:cNvSpPr>
              <p:nvPr/>
            </p:nvSpPr>
            <p:spPr bwMode="auto">
              <a:xfrm>
                <a:off x="4447551" y="997073"/>
                <a:ext cx="2468037" cy="3341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>
                  <a:defRPr sz="1400">
                    <a:solidFill>
                      <a:schemeClr val="accent2"/>
                    </a:solidFill>
                    <a:latin typeface="Arial" charset="0"/>
                    <a:cs typeface="Arial" charset="0"/>
                  </a:defRPr>
                </a:lvl2pPr>
                <a:lvl3pPr marL="1143000" indent="-228600">
                  <a:defRPr sz="1400" i="1">
                    <a:solidFill>
                      <a:schemeClr val="accent2"/>
                    </a:solidFill>
                    <a:latin typeface="Arial" charset="0"/>
                    <a:cs typeface="Arial" charset="0"/>
                  </a:defRPr>
                </a:lvl3pPr>
                <a:lvl4pPr marL="1600200" indent="-228600">
                  <a:defRPr sz="1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hangingPunct="0">
                  <a:defRPr sz="1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hangingPunct="0">
                  <a:defRPr sz="1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hangingPunct="0">
                  <a:defRPr sz="1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hangingPunct="0">
                  <a:defRPr sz="1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/>
                <a:r>
                  <a:rPr lang="en-US" altLang="fr-FR" sz="1800" b="1" dirty="0" smtClean="0">
                    <a:solidFill>
                      <a:srgbClr val="250E62"/>
                    </a:solidFill>
                    <a:latin typeface="Century Gothic"/>
                  </a:rPr>
                  <a:t>Beneficiaries</a:t>
                </a:r>
                <a:endParaRPr lang="en-US" altLang="fr-FR" sz="1800" b="1" dirty="0">
                  <a:solidFill>
                    <a:srgbClr val="250E62"/>
                  </a:solidFill>
                  <a:latin typeface="Century Gothic"/>
                </a:endParaRPr>
              </a:p>
            </p:txBody>
          </p:sp>
          <p:sp>
            <p:nvSpPr>
              <p:cNvPr id="43" name="ZoneTexte 42"/>
              <p:cNvSpPr txBox="1"/>
              <p:nvPr/>
            </p:nvSpPr>
            <p:spPr>
              <a:xfrm>
                <a:off x="1125246" y="3350129"/>
                <a:ext cx="424866" cy="1984594"/>
              </a:xfrm>
              <a:prstGeom prst="rect">
                <a:avLst/>
              </a:prstGeom>
              <a:noFill/>
              <a:ln w="19050">
                <a:solidFill>
                  <a:srgbClr val="DA291C"/>
                </a:solidFill>
              </a:ln>
            </p:spPr>
            <p:txBody>
              <a:bodyPr vert="vert270" wrap="square">
                <a:spAutoFit/>
              </a:bodyPr>
              <a:lstStyle/>
              <a:p>
                <a:pPr algn="ctr">
                  <a:defRPr/>
                </a:pPr>
                <a:r>
                  <a:rPr lang="en-US" sz="1600" b="1" dirty="0" smtClean="0">
                    <a:solidFill>
                      <a:srgbClr val="E6566B"/>
                    </a:solidFill>
                    <a:cs typeface="Arial"/>
                  </a:rPr>
                  <a:t>    </a:t>
                </a:r>
                <a:r>
                  <a:rPr lang="en-US" b="1" dirty="0" smtClean="0">
                    <a:solidFill>
                      <a:srgbClr val="DA291C"/>
                    </a:solidFill>
                    <a:cs typeface="Arial"/>
                  </a:rPr>
                  <a:t>AFD</a:t>
                </a:r>
                <a:endParaRPr lang="en-US" b="1" dirty="0">
                  <a:solidFill>
                    <a:srgbClr val="DA291C"/>
                  </a:solidFill>
                  <a:cs typeface="Arial"/>
                </a:endParaRPr>
              </a:p>
            </p:txBody>
          </p:sp>
          <p:sp>
            <p:nvSpPr>
              <p:cNvPr id="44" name="ZoneTexte 2"/>
              <p:cNvSpPr txBox="1">
                <a:spLocks noChangeArrowheads="1"/>
              </p:cNvSpPr>
              <p:nvPr/>
            </p:nvSpPr>
            <p:spPr bwMode="auto">
              <a:xfrm>
                <a:off x="4448277" y="1481123"/>
                <a:ext cx="2468037" cy="1838059"/>
              </a:xfrm>
              <a:prstGeom prst="rect">
                <a:avLst/>
              </a:prstGeom>
              <a:solidFill>
                <a:srgbClr val="002060">
                  <a:alpha val="60000"/>
                </a:srgbClr>
              </a:solidFill>
              <a:ln>
                <a:noFill/>
              </a:ln>
            </p:spPr>
            <p:txBody>
              <a:bodyPr wrap="square" anchor="ctr">
                <a:spAutoFit/>
              </a:bodyPr>
              <a:lstStyle>
                <a:defPPr>
                  <a:defRPr lang="en-US"/>
                </a:defPPr>
                <a:lvl1pPr>
                  <a:lnSpc>
                    <a:spcPct val="150000"/>
                  </a:lnSpc>
                  <a:spcBef>
                    <a:spcPct val="0"/>
                  </a:spcBef>
                  <a:defRPr sz="1400">
                    <a:solidFill>
                      <a:prstClr val="white"/>
                    </a:solidFill>
                    <a:latin typeface="Century Gothic"/>
                    <a:cs typeface="Arial" charset="0"/>
                  </a:defRPr>
                </a:lvl1pPr>
                <a:lvl2pPr marL="742950" indent="-285750">
                  <a:defRPr sz="1400">
                    <a:solidFill>
                      <a:schemeClr val="accent2"/>
                    </a:solidFill>
                    <a:latin typeface="Arial" charset="0"/>
                    <a:cs typeface="Arial" charset="0"/>
                  </a:defRPr>
                </a:lvl2pPr>
                <a:lvl3pPr marL="1143000" indent="-228600">
                  <a:defRPr sz="1400" i="1">
                    <a:solidFill>
                      <a:schemeClr val="accent2"/>
                    </a:solidFill>
                    <a:latin typeface="Arial" charset="0"/>
                    <a:cs typeface="Arial" charset="0"/>
                  </a:defRPr>
                </a:lvl3pPr>
                <a:lvl4pPr marL="1600200" indent="-228600">
                  <a:defRPr sz="1200">
                    <a:latin typeface="Arial" charset="0"/>
                    <a:cs typeface="Arial" charset="0"/>
                  </a:defRPr>
                </a:lvl4pPr>
                <a:lvl5pPr marL="2057400" indent="-228600">
                  <a:defRPr sz="1000">
                    <a:latin typeface="Arial" charset="0"/>
                    <a:cs typeface="Arial" charset="0"/>
                  </a:defRPr>
                </a:lvl5pPr>
                <a:lvl6pPr marL="2514600" indent="-228600" eaLnBrk="0" hangingPunct="0">
                  <a:defRPr sz="1000">
                    <a:latin typeface="Arial" charset="0"/>
                    <a:cs typeface="Arial" charset="0"/>
                  </a:defRPr>
                </a:lvl6pPr>
                <a:lvl7pPr marL="2971800" indent="-228600" eaLnBrk="0" hangingPunct="0">
                  <a:defRPr sz="1000">
                    <a:latin typeface="Arial" charset="0"/>
                    <a:cs typeface="Arial" charset="0"/>
                  </a:defRPr>
                </a:lvl7pPr>
                <a:lvl8pPr marL="3429000" indent="-228600" eaLnBrk="0" hangingPunct="0">
                  <a:defRPr sz="1000">
                    <a:latin typeface="Arial" charset="0"/>
                    <a:cs typeface="Arial" charset="0"/>
                  </a:defRPr>
                </a:lvl8pPr>
                <a:lvl9pPr marL="3886200" indent="-228600" eaLnBrk="0" hangingPunct="0">
                  <a:defRPr sz="1000">
                    <a:latin typeface="Arial" charset="0"/>
                    <a:cs typeface="Arial" charset="0"/>
                  </a:defRPr>
                </a:lvl9pPr>
              </a:lstStyle>
              <a:p>
                <a:r>
                  <a:rPr lang="en-US" altLang="fr-FR" dirty="0" smtClean="0"/>
                  <a:t>Private </a:t>
                </a:r>
                <a:r>
                  <a:rPr lang="en-US" altLang="fr-FR" dirty="0"/>
                  <a:t>Enterprises</a:t>
                </a:r>
              </a:p>
              <a:p>
                <a:endParaRPr lang="en-US" altLang="fr-FR" dirty="0"/>
              </a:p>
              <a:p>
                <a:r>
                  <a:rPr lang="en-US" altLang="fr-FR" dirty="0"/>
                  <a:t>Private Banks</a:t>
                </a:r>
              </a:p>
              <a:p>
                <a:endParaRPr lang="en-US" altLang="fr-FR" dirty="0"/>
              </a:p>
              <a:p>
                <a:r>
                  <a:rPr lang="en-US" altLang="fr-FR" dirty="0"/>
                  <a:t>FI and </a:t>
                </a:r>
                <a:r>
                  <a:rPr lang="en-US" altLang="fr-FR" dirty="0" smtClean="0"/>
                  <a:t>funds</a:t>
                </a:r>
              </a:p>
              <a:p>
                <a:endParaRPr lang="en-US" altLang="fr-FR" dirty="0"/>
              </a:p>
            </p:txBody>
          </p:sp>
          <p:sp>
            <p:nvSpPr>
              <p:cNvPr id="45" name="ZoneTexte 2"/>
              <p:cNvSpPr txBox="1">
                <a:spLocks noChangeArrowheads="1"/>
              </p:cNvSpPr>
              <p:nvPr/>
            </p:nvSpPr>
            <p:spPr bwMode="auto">
              <a:xfrm>
                <a:off x="1601515" y="3433676"/>
                <a:ext cx="2340000" cy="362042"/>
              </a:xfrm>
              <a:prstGeom prst="homePlate">
                <a:avLst>
                  <a:gd name="adj" fmla="val 34197"/>
                </a:avLst>
              </a:prstGeom>
              <a:solidFill>
                <a:srgbClr val="DA291C">
                  <a:alpha val="80000"/>
                </a:srgbClr>
              </a:solidFill>
              <a:ln>
                <a:noFill/>
              </a:ln>
              <a:extLst/>
            </p:spPr>
            <p:txBody>
              <a:bodyPr anchor="ctr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>
                  <a:defRPr sz="1400">
                    <a:solidFill>
                      <a:schemeClr val="accent2"/>
                    </a:solidFill>
                    <a:latin typeface="Arial" charset="0"/>
                    <a:cs typeface="Arial" charset="0"/>
                  </a:defRPr>
                </a:lvl2pPr>
                <a:lvl3pPr marL="1143000" indent="-228600">
                  <a:defRPr sz="1400" i="1">
                    <a:solidFill>
                      <a:schemeClr val="accent2"/>
                    </a:solidFill>
                    <a:latin typeface="Arial" charset="0"/>
                    <a:cs typeface="Arial" charset="0"/>
                  </a:defRPr>
                </a:lvl3pPr>
                <a:lvl4pPr marL="1600200" indent="-228600">
                  <a:defRPr sz="1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hangingPunct="0">
                  <a:defRPr sz="1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hangingPunct="0">
                  <a:defRPr sz="1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hangingPunct="0">
                  <a:defRPr sz="1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hangingPunct="0">
                  <a:defRPr sz="1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>
                  <a:spcBef>
                    <a:spcPct val="0"/>
                  </a:spcBef>
                </a:pPr>
                <a:endParaRPr lang="en-US" altLang="fr-FR" sz="600" dirty="0" smtClean="0">
                  <a:solidFill>
                    <a:prstClr val="white"/>
                  </a:solidFill>
                  <a:latin typeface="Century Gothic"/>
                </a:endParaRPr>
              </a:p>
              <a:p>
                <a:pPr>
                  <a:spcBef>
                    <a:spcPct val="0"/>
                  </a:spcBef>
                </a:pPr>
                <a:r>
                  <a:rPr lang="en-US" altLang="fr-FR" sz="1400" dirty="0" smtClean="0">
                    <a:solidFill>
                      <a:prstClr val="white"/>
                    </a:solidFill>
                    <a:latin typeface="Century Gothic"/>
                  </a:rPr>
                  <a:t>Non concessional loans</a:t>
                </a:r>
                <a:endParaRPr lang="en-US" altLang="fr-FR" sz="1200" dirty="0" smtClean="0">
                  <a:solidFill>
                    <a:prstClr val="white"/>
                  </a:solidFill>
                  <a:latin typeface="Century Gothic"/>
                </a:endParaRPr>
              </a:p>
            </p:txBody>
          </p:sp>
          <p:sp>
            <p:nvSpPr>
              <p:cNvPr id="46" name="ZoneTexte 2"/>
              <p:cNvSpPr txBox="1">
                <a:spLocks noChangeArrowheads="1"/>
              </p:cNvSpPr>
              <p:nvPr/>
            </p:nvSpPr>
            <p:spPr bwMode="auto">
              <a:xfrm>
                <a:off x="1642462" y="2230706"/>
                <a:ext cx="2340000" cy="338892"/>
              </a:xfrm>
              <a:prstGeom prst="homePlate">
                <a:avLst>
                  <a:gd name="adj" fmla="val 44102"/>
                </a:avLst>
              </a:prstGeom>
              <a:solidFill>
                <a:srgbClr val="002060">
                  <a:alpha val="60000"/>
                </a:srgbClr>
              </a:solidFill>
              <a:ln>
                <a:noFill/>
              </a:ln>
            </p:spPr>
            <p:txBody>
              <a:bodyPr wrap="square" anchor="ctr">
                <a:spAutoFit/>
              </a:bodyPr>
              <a:lstStyle>
                <a:defPPr>
                  <a:defRPr lang="en-US"/>
                </a:defPPr>
                <a:lvl1pPr>
                  <a:lnSpc>
                    <a:spcPct val="150000"/>
                  </a:lnSpc>
                  <a:spcBef>
                    <a:spcPct val="0"/>
                  </a:spcBef>
                  <a:defRPr sz="1400">
                    <a:solidFill>
                      <a:prstClr val="white"/>
                    </a:solidFill>
                    <a:latin typeface="Century Gothic"/>
                    <a:cs typeface="Arial" charset="0"/>
                  </a:defRPr>
                </a:lvl1pPr>
                <a:lvl2pPr marL="742950" indent="-285750">
                  <a:defRPr sz="1400">
                    <a:solidFill>
                      <a:schemeClr val="accent2"/>
                    </a:solidFill>
                    <a:latin typeface="Arial" charset="0"/>
                    <a:cs typeface="Arial" charset="0"/>
                  </a:defRPr>
                </a:lvl2pPr>
                <a:lvl3pPr marL="1143000" indent="-228600">
                  <a:defRPr sz="1400" i="1">
                    <a:solidFill>
                      <a:schemeClr val="accent2"/>
                    </a:solidFill>
                    <a:latin typeface="Arial" charset="0"/>
                    <a:cs typeface="Arial" charset="0"/>
                  </a:defRPr>
                </a:lvl3pPr>
                <a:lvl4pPr marL="1600200" indent="-228600">
                  <a:defRPr sz="1200">
                    <a:latin typeface="Arial" charset="0"/>
                    <a:cs typeface="Arial" charset="0"/>
                  </a:defRPr>
                </a:lvl4pPr>
                <a:lvl5pPr marL="2057400" indent="-228600">
                  <a:defRPr sz="1000">
                    <a:latin typeface="Arial" charset="0"/>
                    <a:cs typeface="Arial" charset="0"/>
                  </a:defRPr>
                </a:lvl5pPr>
                <a:lvl6pPr marL="2514600" indent="-228600" eaLnBrk="0" hangingPunct="0">
                  <a:defRPr sz="1000">
                    <a:latin typeface="Arial" charset="0"/>
                    <a:cs typeface="Arial" charset="0"/>
                  </a:defRPr>
                </a:lvl6pPr>
                <a:lvl7pPr marL="2971800" indent="-228600" eaLnBrk="0" hangingPunct="0">
                  <a:defRPr sz="1000">
                    <a:latin typeface="Arial" charset="0"/>
                    <a:cs typeface="Arial" charset="0"/>
                  </a:defRPr>
                </a:lvl7pPr>
                <a:lvl8pPr marL="3429000" indent="-228600" eaLnBrk="0" hangingPunct="0">
                  <a:defRPr sz="1000">
                    <a:latin typeface="Arial" charset="0"/>
                    <a:cs typeface="Arial" charset="0"/>
                  </a:defRPr>
                </a:lvl8pPr>
                <a:lvl9pPr marL="3886200" indent="-228600" eaLnBrk="0" hangingPunct="0">
                  <a:defRPr sz="1000">
                    <a:latin typeface="Arial" charset="0"/>
                    <a:cs typeface="Arial" charset="0"/>
                  </a:defRPr>
                </a:lvl9pPr>
              </a:lstStyle>
              <a:p>
                <a:r>
                  <a:rPr lang="en-US" altLang="fr-FR" dirty="0"/>
                  <a:t>Non concessional loans</a:t>
                </a:r>
              </a:p>
            </p:txBody>
          </p:sp>
          <p:sp>
            <p:nvSpPr>
              <p:cNvPr id="47" name="ZoneTexte 2"/>
              <p:cNvSpPr txBox="1">
                <a:spLocks noChangeArrowheads="1"/>
              </p:cNvSpPr>
              <p:nvPr/>
            </p:nvSpPr>
            <p:spPr bwMode="auto">
              <a:xfrm>
                <a:off x="1628065" y="4520978"/>
                <a:ext cx="2340000" cy="278494"/>
              </a:xfrm>
              <a:prstGeom prst="homePlate">
                <a:avLst>
                  <a:gd name="adj" fmla="val 36166"/>
                </a:avLst>
              </a:prstGeom>
              <a:solidFill>
                <a:schemeClr val="accent2">
                  <a:alpha val="80000"/>
                </a:schemeClr>
              </a:solidFill>
              <a:ln>
                <a:noFill/>
              </a:ln>
              <a:extLst/>
            </p:spPr>
            <p:txBody>
              <a:bodyPr anchor="ctr">
                <a:spAutoFit/>
              </a:bodyPr>
              <a:lstStyle>
                <a:defPPr>
                  <a:defRPr lang="en-US"/>
                </a:defPPr>
                <a:lvl1pPr>
                  <a:spcBef>
                    <a:spcPct val="0"/>
                  </a:spcBef>
                  <a:defRPr sz="1400">
                    <a:solidFill>
                      <a:prstClr val="white"/>
                    </a:solidFill>
                    <a:latin typeface="Century Gothic"/>
                    <a:cs typeface="Arial" charset="0"/>
                  </a:defRPr>
                </a:lvl1pPr>
                <a:lvl2pPr marL="742950" indent="-285750">
                  <a:defRPr sz="1400">
                    <a:solidFill>
                      <a:schemeClr val="accent2"/>
                    </a:solidFill>
                    <a:latin typeface="Arial" charset="0"/>
                    <a:cs typeface="Arial" charset="0"/>
                  </a:defRPr>
                </a:lvl2pPr>
                <a:lvl3pPr marL="1143000" indent="-228600">
                  <a:defRPr sz="1400" i="1">
                    <a:solidFill>
                      <a:schemeClr val="accent2"/>
                    </a:solidFill>
                    <a:latin typeface="Arial" charset="0"/>
                    <a:cs typeface="Arial" charset="0"/>
                  </a:defRPr>
                </a:lvl3pPr>
                <a:lvl4pPr marL="1600200" indent="-228600">
                  <a:defRPr sz="1200">
                    <a:latin typeface="Arial" charset="0"/>
                    <a:cs typeface="Arial" charset="0"/>
                  </a:defRPr>
                </a:lvl4pPr>
                <a:lvl5pPr marL="2057400" indent="-228600">
                  <a:defRPr sz="1000">
                    <a:latin typeface="Arial" charset="0"/>
                    <a:cs typeface="Arial" charset="0"/>
                  </a:defRPr>
                </a:lvl5pPr>
                <a:lvl6pPr marL="2514600" indent="-228600" eaLnBrk="0" hangingPunct="0">
                  <a:defRPr sz="1000">
                    <a:latin typeface="Arial" charset="0"/>
                    <a:cs typeface="Arial" charset="0"/>
                  </a:defRPr>
                </a:lvl6pPr>
                <a:lvl7pPr marL="2971800" indent="-228600" eaLnBrk="0" hangingPunct="0">
                  <a:defRPr sz="1000">
                    <a:latin typeface="Arial" charset="0"/>
                    <a:cs typeface="Arial" charset="0"/>
                  </a:defRPr>
                </a:lvl7pPr>
                <a:lvl8pPr marL="3429000" indent="-228600" eaLnBrk="0" hangingPunct="0">
                  <a:defRPr sz="1000">
                    <a:latin typeface="Arial" charset="0"/>
                    <a:cs typeface="Arial" charset="0"/>
                  </a:defRPr>
                </a:lvl8pPr>
                <a:lvl9pPr marL="3886200" indent="-228600" eaLnBrk="0" hangingPunct="0">
                  <a:defRPr sz="1000">
                    <a:latin typeface="Arial" charset="0"/>
                    <a:cs typeface="Arial" charset="0"/>
                  </a:defRPr>
                </a:lvl9pPr>
              </a:lstStyle>
              <a:p>
                <a:r>
                  <a:rPr lang="en-US" altLang="fr-FR" dirty="0"/>
                  <a:t>Credit enhancement</a:t>
                </a:r>
              </a:p>
            </p:txBody>
          </p:sp>
          <p:sp>
            <p:nvSpPr>
              <p:cNvPr id="48" name="ZoneTexte 2"/>
              <p:cNvSpPr txBox="1">
                <a:spLocks noChangeArrowheads="1"/>
              </p:cNvSpPr>
              <p:nvPr/>
            </p:nvSpPr>
            <p:spPr bwMode="auto">
              <a:xfrm>
                <a:off x="4448275" y="3419097"/>
                <a:ext cx="2468037" cy="1865908"/>
              </a:xfrm>
              <a:prstGeom prst="rect">
                <a:avLst/>
              </a:prstGeom>
              <a:solidFill>
                <a:schemeClr val="accent2">
                  <a:alpha val="80000"/>
                </a:schemeClr>
              </a:solidFill>
              <a:ln>
                <a:noFill/>
              </a:ln>
              <a:extLst/>
            </p:spPr>
            <p:txBody>
              <a:bodyPr wrap="square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>
                  <a:defRPr sz="1400">
                    <a:solidFill>
                      <a:schemeClr val="accent2"/>
                    </a:solidFill>
                    <a:latin typeface="Arial" charset="0"/>
                    <a:cs typeface="Arial" charset="0"/>
                  </a:defRPr>
                </a:lvl2pPr>
                <a:lvl3pPr marL="1143000" indent="-228600">
                  <a:defRPr sz="1400" i="1">
                    <a:solidFill>
                      <a:schemeClr val="accent2"/>
                    </a:solidFill>
                    <a:latin typeface="Arial" charset="0"/>
                    <a:cs typeface="Arial" charset="0"/>
                  </a:defRPr>
                </a:lvl3pPr>
                <a:lvl4pPr marL="1600200" indent="-228600">
                  <a:defRPr sz="1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hangingPunct="0">
                  <a:defRPr sz="1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hangingPunct="0">
                  <a:defRPr sz="1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hangingPunct="0">
                  <a:defRPr sz="1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hangingPunct="0">
                  <a:defRPr sz="1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>
                  <a:spcBef>
                    <a:spcPts val="600"/>
                  </a:spcBef>
                </a:pPr>
                <a:r>
                  <a:rPr lang="en-US" altLang="fr-FR" sz="1400" dirty="0" smtClean="0">
                    <a:solidFill>
                      <a:prstClr val="white"/>
                    </a:solidFill>
                    <a:latin typeface="Century Gothic"/>
                  </a:rPr>
                  <a:t>States</a:t>
                </a:r>
              </a:p>
              <a:p>
                <a:pPr>
                  <a:spcBef>
                    <a:spcPts val="600"/>
                  </a:spcBef>
                </a:pPr>
                <a:endParaRPr lang="en-US" altLang="fr-FR" sz="1400" dirty="0" smtClean="0">
                  <a:solidFill>
                    <a:prstClr val="white"/>
                  </a:solidFill>
                  <a:latin typeface="Century Gothic"/>
                </a:endParaRPr>
              </a:p>
              <a:p>
                <a:pPr>
                  <a:spcBef>
                    <a:spcPts val="600"/>
                  </a:spcBef>
                </a:pPr>
                <a:r>
                  <a:rPr lang="en-US" altLang="fr-FR" sz="1400" dirty="0" smtClean="0">
                    <a:solidFill>
                      <a:prstClr val="white"/>
                    </a:solidFill>
                    <a:latin typeface="Century Gothic"/>
                  </a:rPr>
                  <a:t>Public Enterprises</a:t>
                </a:r>
                <a:endParaRPr lang="en-US" altLang="fr-FR" sz="1400" dirty="0">
                  <a:solidFill>
                    <a:prstClr val="white"/>
                  </a:solidFill>
                  <a:latin typeface="Century Gothic"/>
                </a:endParaRPr>
              </a:p>
              <a:p>
                <a:pPr>
                  <a:spcBef>
                    <a:spcPts val="600"/>
                  </a:spcBef>
                </a:pPr>
                <a:endParaRPr lang="en-US" altLang="fr-FR" sz="1400" dirty="0" smtClean="0">
                  <a:solidFill>
                    <a:prstClr val="white"/>
                  </a:solidFill>
                  <a:latin typeface="Century Gothic"/>
                </a:endParaRPr>
              </a:p>
              <a:p>
                <a:pPr>
                  <a:spcBef>
                    <a:spcPts val="600"/>
                  </a:spcBef>
                </a:pPr>
                <a:r>
                  <a:rPr lang="en-US" altLang="fr-FR" sz="1400" dirty="0" smtClean="0">
                    <a:solidFill>
                      <a:prstClr val="white"/>
                    </a:solidFill>
                    <a:latin typeface="Century Gothic"/>
                  </a:rPr>
                  <a:t>Public Banks </a:t>
                </a:r>
              </a:p>
              <a:p>
                <a:pPr>
                  <a:spcBef>
                    <a:spcPts val="600"/>
                  </a:spcBef>
                </a:pPr>
                <a:endParaRPr lang="en-US" altLang="fr-FR" sz="1400" dirty="0" smtClean="0">
                  <a:solidFill>
                    <a:prstClr val="white"/>
                  </a:solidFill>
                  <a:latin typeface="Century Gothic"/>
                </a:endParaRPr>
              </a:p>
              <a:p>
                <a:pPr>
                  <a:spcBef>
                    <a:spcPts val="600"/>
                  </a:spcBef>
                </a:pPr>
                <a:r>
                  <a:rPr lang="en-US" altLang="fr-FR" sz="1400" dirty="0" smtClean="0">
                    <a:solidFill>
                      <a:prstClr val="white"/>
                    </a:solidFill>
                    <a:latin typeface="Century Gothic"/>
                  </a:rPr>
                  <a:t>Municipalities &amp; ULB</a:t>
                </a:r>
              </a:p>
            </p:txBody>
          </p:sp>
          <p:sp>
            <p:nvSpPr>
              <p:cNvPr id="50" name="ZoneTexte 49"/>
              <p:cNvSpPr txBox="1"/>
              <p:nvPr/>
            </p:nvSpPr>
            <p:spPr>
              <a:xfrm>
                <a:off x="7131978" y="1558279"/>
                <a:ext cx="424866" cy="1656184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vert="vert270">
                <a:spAutoFit/>
              </a:bodyPr>
              <a:lstStyle/>
              <a:p>
                <a:pPr algn="ctr">
                  <a:defRPr/>
                </a:pPr>
                <a:r>
                  <a:rPr lang="en-US" sz="1600" b="1" dirty="0" smtClean="0">
                    <a:solidFill>
                      <a:srgbClr val="250E62"/>
                    </a:solidFill>
                    <a:cs typeface="Arial"/>
                  </a:rPr>
                  <a:t>  </a:t>
                </a:r>
                <a:r>
                  <a:rPr lang="en-US" b="1" dirty="0" smtClean="0">
                    <a:solidFill>
                      <a:srgbClr val="002060"/>
                    </a:solidFill>
                    <a:cs typeface="Arial"/>
                  </a:rPr>
                  <a:t>Private</a:t>
                </a:r>
                <a:endParaRPr lang="en-US" b="1" dirty="0">
                  <a:solidFill>
                    <a:srgbClr val="002060"/>
                  </a:solidFill>
                  <a:cs typeface="Arial"/>
                </a:endParaRPr>
              </a:p>
            </p:txBody>
          </p:sp>
          <p:sp>
            <p:nvSpPr>
              <p:cNvPr id="56" name="ZoneTexte 1"/>
              <p:cNvSpPr txBox="1">
                <a:spLocks noChangeArrowheads="1"/>
              </p:cNvSpPr>
              <p:nvPr/>
            </p:nvSpPr>
            <p:spPr bwMode="auto">
              <a:xfrm>
                <a:off x="1650412" y="1662106"/>
                <a:ext cx="2324100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>
                  <a:defRPr sz="1400">
                    <a:solidFill>
                      <a:schemeClr val="accent2"/>
                    </a:solidFill>
                    <a:latin typeface="Arial" charset="0"/>
                    <a:cs typeface="Arial" charset="0"/>
                  </a:defRPr>
                </a:lvl2pPr>
                <a:lvl3pPr marL="1143000" indent="-228600">
                  <a:defRPr sz="1400" i="1">
                    <a:solidFill>
                      <a:schemeClr val="accent2"/>
                    </a:solidFill>
                    <a:latin typeface="Arial" charset="0"/>
                    <a:cs typeface="Arial" charset="0"/>
                  </a:defRPr>
                </a:lvl3pPr>
                <a:lvl4pPr marL="1600200" indent="-228600">
                  <a:defRPr sz="1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hangingPunct="0">
                  <a:defRPr sz="1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hangingPunct="0">
                  <a:defRPr sz="1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hangingPunct="0">
                  <a:defRPr sz="1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hangingPunct="0">
                  <a:defRPr sz="1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0" hangingPunct="0"/>
                <a:r>
                  <a:rPr lang="en-US" altLang="fr-FR" sz="1400" b="1" dirty="0" smtClean="0">
                    <a:solidFill>
                      <a:prstClr val="white"/>
                    </a:solidFill>
                    <a:latin typeface="Century Gothic"/>
                  </a:rPr>
                  <a:t>Equity participation</a:t>
                </a:r>
                <a:endParaRPr lang="en-US" altLang="fr-FR" sz="1400" b="1" dirty="0">
                  <a:solidFill>
                    <a:prstClr val="white"/>
                  </a:solidFill>
                  <a:latin typeface="Century Gothic"/>
                </a:endParaRPr>
              </a:p>
            </p:txBody>
          </p:sp>
          <p:sp>
            <p:nvSpPr>
              <p:cNvPr id="53" name="ZoneTexte 52"/>
              <p:cNvSpPr txBox="1"/>
              <p:nvPr/>
            </p:nvSpPr>
            <p:spPr>
              <a:xfrm>
                <a:off x="7132338" y="3350129"/>
                <a:ext cx="679785" cy="1984594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vert="vert270" wrap="square">
                <a:spAutoFit/>
              </a:bodyPr>
              <a:lstStyle/>
              <a:p>
                <a:pPr algn="ctr">
                  <a:defRPr/>
                </a:pPr>
                <a:r>
                  <a:rPr lang="en-US" b="1" dirty="0" smtClean="0">
                    <a:solidFill>
                      <a:srgbClr val="DA291C"/>
                    </a:solidFill>
                    <a:cs typeface="Arial"/>
                  </a:rPr>
                  <a:t>    Public and non for profit</a:t>
                </a:r>
                <a:endParaRPr lang="en-US" b="1" dirty="0">
                  <a:solidFill>
                    <a:srgbClr val="DA291C"/>
                  </a:solidFill>
                  <a:cs typeface="Arial"/>
                </a:endParaRPr>
              </a:p>
            </p:txBody>
          </p:sp>
          <p:sp>
            <p:nvSpPr>
              <p:cNvPr id="54" name="ZoneTexte 2"/>
              <p:cNvSpPr txBox="1">
                <a:spLocks noChangeArrowheads="1"/>
              </p:cNvSpPr>
              <p:nvPr/>
            </p:nvSpPr>
            <p:spPr bwMode="auto">
              <a:xfrm>
                <a:off x="1634512" y="4953647"/>
                <a:ext cx="2340000" cy="362042"/>
              </a:xfrm>
              <a:prstGeom prst="homePlate">
                <a:avLst>
                  <a:gd name="adj" fmla="val 36166"/>
                </a:avLst>
              </a:prstGeom>
              <a:solidFill>
                <a:schemeClr val="accent2">
                  <a:alpha val="80000"/>
                </a:schemeClr>
              </a:solidFill>
              <a:ln>
                <a:noFill/>
              </a:ln>
              <a:extLst/>
            </p:spPr>
            <p:txBody>
              <a:bodyPr anchor="ctr">
                <a:spAutoFit/>
              </a:bodyPr>
              <a:lstStyle>
                <a:lvl1pPr>
                  <a:defRPr sz="16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>
                  <a:defRPr sz="1400">
                    <a:solidFill>
                      <a:schemeClr val="accent2"/>
                    </a:solidFill>
                    <a:latin typeface="Arial" charset="0"/>
                    <a:cs typeface="Arial" charset="0"/>
                  </a:defRPr>
                </a:lvl2pPr>
                <a:lvl3pPr marL="1143000" indent="-228600">
                  <a:defRPr sz="1400" i="1">
                    <a:solidFill>
                      <a:schemeClr val="accent2"/>
                    </a:solidFill>
                    <a:latin typeface="Arial" charset="0"/>
                    <a:cs typeface="Arial" charset="0"/>
                  </a:defRPr>
                </a:lvl3pPr>
                <a:lvl4pPr marL="1600200" indent="-228600">
                  <a:defRPr sz="12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>
                  <a:defRPr sz="1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hangingPunct="0">
                  <a:defRPr sz="1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hangingPunct="0">
                  <a:defRPr sz="1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hangingPunct="0">
                  <a:defRPr sz="1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hangingPunct="0">
                  <a:defRPr sz="1000"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0" hangingPunct="0"/>
                <a:endParaRPr lang="en-US" altLang="fr-FR" sz="200" dirty="0" smtClean="0">
                  <a:solidFill>
                    <a:prstClr val="white"/>
                  </a:solidFill>
                  <a:latin typeface="Century Gothic"/>
                </a:endParaRPr>
              </a:p>
              <a:p>
                <a:pPr eaLnBrk="0" hangingPunct="0"/>
                <a:r>
                  <a:rPr lang="en-US" altLang="fr-FR" sz="1400" dirty="0" smtClean="0">
                    <a:solidFill>
                      <a:prstClr val="white"/>
                    </a:solidFill>
                    <a:latin typeface="Century Gothic"/>
                  </a:rPr>
                  <a:t>Grants</a:t>
                </a:r>
              </a:p>
              <a:p>
                <a:pPr eaLnBrk="0" hangingPunct="0"/>
                <a:endParaRPr lang="en-US" altLang="fr-FR" sz="400" dirty="0" smtClean="0">
                  <a:solidFill>
                    <a:prstClr val="white"/>
                  </a:solidFill>
                  <a:latin typeface="Century Gothic"/>
                </a:endParaRPr>
              </a:p>
            </p:txBody>
          </p:sp>
        </p:grpSp>
      </p:grpSp>
      <p:sp>
        <p:nvSpPr>
          <p:cNvPr id="57" name="ZoneTexte 2"/>
          <p:cNvSpPr txBox="1">
            <a:spLocks noChangeArrowheads="1"/>
          </p:cNvSpPr>
          <p:nvPr/>
        </p:nvSpPr>
        <p:spPr bwMode="auto">
          <a:xfrm>
            <a:off x="1695930" y="1901025"/>
            <a:ext cx="2518394" cy="415498"/>
          </a:xfrm>
          <a:prstGeom prst="homePlate">
            <a:avLst>
              <a:gd name="adj" fmla="val 44102"/>
            </a:avLst>
          </a:prstGeom>
          <a:solidFill>
            <a:srgbClr val="002060">
              <a:alpha val="60000"/>
            </a:srgbClr>
          </a:solidFill>
          <a:ln>
            <a:noFill/>
          </a:ln>
        </p:spPr>
        <p:txBody>
          <a:bodyPr wrap="square" anchor="ctr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spcBef>
                <a:spcPct val="0"/>
              </a:spcBef>
              <a:defRPr sz="1400">
                <a:solidFill>
                  <a:prstClr val="white"/>
                </a:solidFill>
                <a:latin typeface="Century Gothic"/>
                <a:cs typeface="Arial" charset="0"/>
              </a:defRPr>
            </a:lvl1pPr>
            <a:lvl2pPr marL="742950" indent="-285750">
              <a:defRPr sz="1400">
                <a:solidFill>
                  <a:schemeClr val="accent2"/>
                </a:solidFill>
                <a:latin typeface="Arial" charset="0"/>
                <a:cs typeface="Arial" charset="0"/>
              </a:defRPr>
            </a:lvl2pPr>
            <a:lvl3pPr marL="1143000" indent="-228600">
              <a:defRPr sz="1400" i="1">
                <a:solidFill>
                  <a:schemeClr val="accent2"/>
                </a:solidFill>
                <a:latin typeface="Arial" charset="0"/>
                <a:cs typeface="Arial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altLang="fr-FR" dirty="0"/>
              <a:t>Equity Participations</a:t>
            </a:r>
          </a:p>
        </p:txBody>
      </p:sp>
      <p:sp>
        <p:nvSpPr>
          <p:cNvPr id="58" name="ZoneTexte 2"/>
          <p:cNvSpPr txBox="1">
            <a:spLocks noChangeArrowheads="1"/>
          </p:cNvSpPr>
          <p:nvPr/>
        </p:nvSpPr>
        <p:spPr bwMode="auto">
          <a:xfrm>
            <a:off x="1695930" y="3154945"/>
            <a:ext cx="2542677" cy="374526"/>
          </a:xfrm>
          <a:prstGeom prst="homePlate">
            <a:avLst>
              <a:gd name="adj" fmla="val 44102"/>
            </a:avLst>
          </a:prstGeom>
          <a:solidFill>
            <a:srgbClr val="002060">
              <a:alpha val="60000"/>
            </a:srgbClr>
          </a:solidFill>
          <a:ln>
            <a:noFill/>
          </a:ln>
        </p:spPr>
        <p:txBody>
          <a:bodyPr wrap="square" anchor="ctr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spcBef>
                <a:spcPct val="0"/>
              </a:spcBef>
              <a:defRPr sz="1400">
                <a:solidFill>
                  <a:prstClr val="white"/>
                </a:solidFill>
                <a:latin typeface="Century Gothic"/>
                <a:cs typeface="Arial" charset="0"/>
              </a:defRPr>
            </a:lvl1pPr>
            <a:lvl2pPr marL="742950" indent="-285750">
              <a:defRPr sz="1400">
                <a:solidFill>
                  <a:schemeClr val="accent2"/>
                </a:solidFill>
                <a:latin typeface="Arial" charset="0"/>
                <a:cs typeface="Arial" charset="0"/>
              </a:defRPr>
            </a:lvl2pPr>
            <a:lvl3pPr marL="1143000" indent="-228600">
              <a:defRPr sz="1400" i="1">
                <a:solidFill>
                  <a:schemeClr val="accent2"/>
                </a:solidFill>
                <a:latin typeface="Arial" charset="0"/>
                <a:cs typeface="Arial" charset="0"/>
              </a:defRPr>
            </a:lvl3pPr>
            <a:lvl4pPr marL="1600200" indent="-228600">
              <a:defRPr sz="1200">
                <a:latin typeface="Arial" charset="0"/>
                <a:cs typeface="Arial" charset="0"/>
              </a:defRPr>
            </a:lvl4pPr>
            <a:lvl5pPr marL="2057400" indent="-228600">
              <a:defRPr sz="1000">
                <a:latin typeface="Arial" charset="0"/>
                <a:cs typeface="Arial" charset="0"/>
              </a:defRPr>
            </a:lvl5pPr>
            <a:lvl6pPr marL="2514600" indent="-228600" eaLnBrk="0" hangingPunct="0">
              <a:defRPr sz="1000">
                <a:latin typeface="Arial" charset="0"/>
                <a:cs typeface="Arial" charset="0"/>
              </a:defRPr>
            </a:lvl6pPr>
            <a:lvl7pPr marL="2971800" indent="-228600" eaLnBrk="0" hangingPunct="0">
              <a:defRPr sz="1000">
                <a:latin typeface="Arial" charset="0"/>
                <a:cs typeface="Arial" charset="0"/>
              </a:defRPr>
            </a:lvl7pPr>
            <a:lvl8pPr marL="3429000" indent="-228600" eaLnBrk="0" hangingPunct="0">
              <a:defRPr sz="1000">
                <a:latin typeface="Arial" charset="0"/>
                <a:cs typeface="Arial" charset="0"/>
              </a:defRPr>
            </a:lvl8pPr>
            <a:lvl9pPr marL="3886200" indent="-228600" eaLnBrk="0" hangingPunct="0">
              <a:defRPr sz="1000">
                <a:latin typeface="Arial" charset="0"/>
                <a:cs typeface="Arial" charset="0"/>
              </a:defRPr>
            </a:lvl9pPr>
          </a:lstStyle>
          <a:p>
            <a:r>
              <a:rPr lang="en-US" altLang="fr-FR" dirty="0"/>
              <a:t>Guaranties</a:t>
            </a:r>
          </a:p>
        </p:txBody>
      </p:sp>
      <p:sp>
        <p:nvSpPr>
          <p:cNvPr id="21" name="ZoneTexte 2"/>
          <p:cNvSpPr txBox="1">
            <a:spLocks noChangeArrowheads="1"/>
          </p:cNvSpPr>
          <p:nvPr/>
        </p:nvSpPr>
        <p:spPr bwMode="auto">
          <a:xfrm>
            <a:off x="1651121" y="4519866"/>
            <a:ext cx="2542677" cy="307777"/>
          </a:xfrm>
          <a:prstGeom prst="homePlate">
            <a:avLst>
              <a:gd name="adj" fmla="val 36166"/>
            </a:avLst>
          </a:prstGeom>
          <a:solidFill>
            <a:schemeClr val="accent2">
              <a:alpha val="80000"/>
            </a:schemeClr>
          </a:solidFill>
          <a:ln>
            <a:noFill/>
          </a:ln>
          <a:extLst/>
        </p:spPr>
        <p:txBody>
          <a:bodyPr anchor="ctr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defRPr sz="600">
                <a:solidFill>
                  <a:prstClr val="white"/>
                </a:solidFill>
                <a:latin typeface="Century Gothic"/>
                <a:cs typeface="Arial" charset="0"/>
              </a:defRPr>
            </a:lvl1pPr>
            <a:lvl2pPr marL="742950" indent="-285750">
              <a:defRPr sz="1400">
                <a:solidFill>
                  <a:schemeClr val="accent2"/>
                </a:solidFill>
                <a:latin typeface="Arial" charset="0"/>
                <a:cs typeface="Arial" charset="0"/>
              </a:defRPr>
            </a:lvl2pPr>
            <a:lvl3pPr marL="1143000" indent="-228600">
              <a:defRPr sz="1400" i="1">
                <a:solidFill>
                  <a:schemeClr val="accent2"/>
                </a:solidFill>
                <a:latin typeface="Arial" charset="0"/>
                <a:cs typeface="Arial" charset="0"/>
              </a:defRPr>
            </a:lvl3pPr>
            <a:lvl4pPr marL="1600200" indent="-228600">
              <a:defRPr sz="1200">
                <a:latin typeface="Arial" charset="0"/>
                <a:cs typeface="Arial" charset="0"/>
              </a:defRPr>
            </a:lvl4pPr>
            <a:lvl5pPr marL="2057400" indent="-228600">
              <a:defRPr sz="1000">
                <a:latin typeface="Arial" charset="0"/>
                <a:cs typeface="Arial" charset="0"/>
              </a:defRPr>
            </a:lvl5pPr>
            <a:lvl6pPr marL="2514600" indent="-228600" eaLnBrk="0" hangingPunct="0">
              <a:defRPr sz="1000">
                <a:latin typeface="Arial" charset="0"/>
                <a:cs typeface="Arial" charset="0"/>
              </a:defRPr>
            </a:lvl6pPr>
            <a:lvl7pPr marL="2971800" indent="-228600" eaLnBrk="0" hangingPunct="0">
              <a:defRPr sz="1000">
                <a:latin typeface="Arial" charset="0"/>
                <a:cs typeface="Arial" charset="0"/>
              </a:defRPr>
            </a:lvl7pPr>
            <a:lvl8pPr marL="3429000" indent="-228600" eaLnBrk="0" hangingPunct="0">
              <a:defRPr sz="1000">
                <a:latin typeface="Arial" charset="0"/>
                <a:cs typeface="Arial" charset="0"/>
              </a:defRPr>
            </a:lvl8pPr>
            <a:lvl9pPr marL="3886200" indent="-228600" eaLnBrk="0" hangingPunct="0">
              <a:defRPr sz="1000">
                <a:latin typeface="Arial" charset="0"/>
                <a:cs typeface="Arial" charset="0"/>
              </a:defRPr>
            </a:lvl9pPr>
          </a:lstStyle>
          <a:p>
            <a:r>
              <a:rPr lang="en-US" altLang="fr-FR" sz="1400" dirty="0" smtClean="0"/>
              <a:t>Subsidized Loans</a:t>
            </a:r>
            <a:endParaRPr lang="en-US" altLang="fr-FR" sz="1400" dirty="0"/>
          </a:p>
        </p:txBody>
      </p:sp>
    </p:spTree>
    <p:extLst>
      <p:ext uri="{BB962C8B-B14F-4D97-AF65-F5344CB8AC3E}">
        <p14:creationId xmlns:p14="http://schemas.microsoft.com/office/powerpoint/2010/main" val="264976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3259" y="260648"/>
            <a:ext cx="7886700" cy="725465"/>
          </a:xfrm>
        </p:spPr>
        <p:txBody>
          <a:bodyPr>
            <a:normAutofit/>
          </a:bodyPr>
          <a:lstStyle/>
          <a:p>
            <a:r>
              <a:rPr lang="fr-FR" sz="2700" dirty="0"/>
              <a:t>Breakdown by </a:t>
            </a:r>
            <a:r>
              <a:rPr lang="fr-FR" sz="2700" dirty="0" err="1"/>
              <a:t>Financing</a:t>
            </a:r>
            <a:r>
              <a:rPr lang="fr-FR" sz="2700" dirty="0"/>
              <a:t> Instrument</a:t>
            </a:r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1" y="1926721"/>
            <a:ext cx="4016828" cy="3677960"/>
          </a:xfrm>
        </p:spPr>
      </p:pic>
      <p:sp>
        <p:nvSpPr>
          <p:cNvPr id="5" name="ZoneTexte 4"/>
          <p:cNvSpPr txBox="1"/>
          <p:nvPr/>
        </p:nvSpPr>
        <p:spPr>
          <a:xfrm>
            <a:off x="4414672" y="1171400"/>
            <a:ext cx="472932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fr-FR" dirty="0" err="1"/>
              <a:t>Sovereign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relatively</a:t>
            </a:r>
            <a:r>
              <a:rPr lang="fr-FR" dirty="0"/>
              <a:t> high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half</a:t>
            </a:r>
            <a:r>
              <a:rPr lang="fr-FR" dirty="0"/>
              <a:t> of the total </a:t>
            </a:r>
            <a:r>
              <a:rPr lang="fr-FR" dirty="0" err="1"/>
              <a:t>amount</a:t>
            </a:r>
            <a:endParaRPr lang="fr-FR" dirty="0"/>
          </a:p>
          <a:p>
            <a:pPr marL="214313" indent="-214313">
              <a:buFont typeface="Arial" panose="020B0604020202020204" pitchFamily="34" charset="0"/>
              <a:buChar char="•"/>
            </a:pPr>
            <a:endParaRPr lang="fr-FR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fr-FR" dirty="0"/>
              <a:t>Non </a:t>
            </a:r>
            <a:r>
              <a:rPr lang="fr-FR" dirty="0" err="1"/>
              <a:t>sovereign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mainly</a:t>
            </a:r>
            <a:r>
              <a:rPr lang="fr-FR" dirty="0"/>
              <a:t> </a:t>
            </a:r>
            <a:r>
              <a:rPr lang="fr-FR" dirty="0" err="1"/>
              <a:t>credit</a:t>
            </a:r>
            <a:r>
              <a:rPr lang="fr-FR" dirty="0"/>
              <a:t> line </a:t>
            </a:r>
            <a:r>
              <a:rPr lang="fr-FR" dirty="0" smtClean="0"/>
              <a:t>for public </a:t>
            </a:r>
            <a:r>
              <a:rPr lang="fr-FR" dirty="0" err="1" smtClean="0"/>
              <a:t>banks</a:t>
            </a:r>
            <a:endParaRPr lang="fr-FR" dirty="0" smtClean="0"/>
          </a:p>
          <a:p>
            <a:pPr marL="214313" indent="-214313">
              <a:buFont typeface="Arial" panose="020B0604020202020204" pitchFamily="34" charset="0"/>
              <a:buChar char="•"/>
            </a:pPr>
            <a:endParaRPr lang="fr-FR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fr-FR" dirty="0" err="1" smtClean="0"/>
              <a:t>Proparco</a:t>
            </a:r>
            <a:r>
              <a:rPr lang="fr-FR" dirty="0" smtClean="0"/>
              <a:t> </a:t>
            </a:r>
            <a:r>
              <a:rPr lang="fr-FR" dirty="0"/>
              <a:t>+ </a:t>
            </a:r>
            <a:r>
              <a:rPr lang="fr-FR" dirty="0" err="1"/>
              <a:t>credit</a:t>
            </a:r>
            <a:r>
              <a:rPr lang="fr-FR" dirty="0"/>
              <a:t> </a:t>
            </a:r>
            <a:r>
              <a:rPr lang="fr-FR" dirty="0" err="1"/>
              <a:t>lines</a:t>
            </a:r>
            <a:r>
              <a:rPr lang="fr-FR" dirty="0"/>
              <a:t>: more </a:t>
            </a:r>
            <a:r>
              <a:rPr lang="fr-FR" dirty="0" err="1"/>
              <a:t>than</a:t>
            </a:r>
            <a:r>
              <a:rPr lang="fr-FR" dirty="0"/>
              <a:t> 1bn for the </a:t>
            </a:r>
            <a:r>
              <a:rPr lang="fr-FR" dirty="0" err="1"/>
              <a:t>private</a:t>
            </a:r>
            <a:r>
              <a:rPr lang="fr-FR" dirty="0"/>
              <a:t> </a:t>
            </a:r>
            <a:r>
              <a:rPr lang="fr-FR" dirty="0" err="1"/>
              <a:t>sector</a:t>
            </a:r>
            <a:endParaRPr lang="fr-FR" dirty="0"/>
          </a:p>
          <a:p>
            <a:pPr marL="214313" indent="-214313">
              <a:buFont typeface="Arial" panose="020B0604020202020204" pitchFamily="34" charset="0"/>
              <a:buChar char="•"/>
            </a:pPr>
            <a:endParaRPr lang="fr-FR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fr-FR" dirty="0"/>
              <a:t>Limited </a:t>
            </a:r>
            <a:r>
              <a:rPr lang="fr-FR" dirty="0" err="1"/>
              <a:t>access</a:t>
            </a:r>
            <a:r>
              <a:rPr lang="fr-FR" dirty="0"/>
              <a:t> to </a:t>
            </a:r>
            <a:r>
              <a:rPr lang="fr-FR" dirty="0" err="1"/>
              <a:t>grants</a:t>
            </a:r>
            <a:r>
              <a:rPr lang="fr-FR" dirty="0"/>
              <a:t> </a:t>
            </a:r>
            <a:r>
              <a:rPr lang="fr-FR" dirty="0" err="1"/>
              <a:t>except</a:t>
            </a:r>
            <a:r>
              <a:rPr lang="fr-FR" dirty="0"/>
              <a:t> for EU</a:t>
            </a:r>
          </a:p>
          <a:p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442" y="4632903"/>
            <a:ext cx="6065612" cy="171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588581" y="4978042"/>
            <a:ext cx="15680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Proparco</a:t>
            </a:r>
            <a:r>
              <a:rPr lang="fr-FR" b="1" dirty="0" smtClean="0"/>
              <a:t> by</a:t>
            </a:r>
          </a:p>
          <a:p>
            <a:r>
              <a:rPr lang="fr-FR" b="1" dirty="0" err="1" smtClean="0"/>
              <a:t>technology</a:t>
            </a:r>
            <a:endParaRPr lang="fr-FR" b="1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52736"/>
            <a:ext cx="3816424" cy="3574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04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53042" y="476672"/>
            <a:ext cx="7886700" cy="647088"/>
          </a:xfrm>
        </p:spPr>
        <p:txBody>
          <a:bodyPr>
            <a:normAutofit/>
          </a:bodyPr>
          <a:lstStyle/>
          <a:p>
            <a:r>
              <a:rPr lang="fr-FR" sz="2700" dirty="0"/>
              <a:t>Breakdown by Strategic </a:t>
            </a:r>
            <a:r>
              <a:rPr lang="fr-FR" sz="2700" dirty="0" err="1"/>
              <a:t>Priorities</a:t>
            </a:r>
            <a:endParaRPr lang="fr-FR" sz="2700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745" y="1960472"/>
            <a:ext cx="3695418" cy="3666661"/>
          </a:xfrm>
        </p:spPr>
      </p:pic>
      <p:sp>
        <p:nvSpPr>
          <p:cNvPr id="5" name="ZoneTexte 4"/>
          <p:cNvSpPr txBox="1"/>
          <p:nvPr/>
        </p:nvSpPr>
        <p:spPr>
          <a:xfrm>
            <a:off x="4596392" y="1690198"/>
            <a:ext cx="43680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fr-FR" dirty="0"/>
              <a:t>Renewable </a:t>
            </a:r>
            <a:r>
              <a:rPr lang="fr-FR" dirty="0" err="1"/>
              <a:t>energy</a:t>
            </a:r>
            <a:r>
              <a:rPr lang="fr-FR" dirty="0"/>
              <a:t> / networks </a:t>
            </a:r>
            <a:r>
              <a:rPr lang="fr-FR" dirty="0" err="1" smtClean="0"/>
              <a:t>improvement</a:t>
            </a:r>
            <a:r>
              <a:rPr lang="fr-FR" dirty="0" smtClean="0"/>
              <a:t> first</a:t>
            </a:r>
          </a:p>
          <a:p>
            <a:endParaRPr lang="fr-FR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fr-FR" dirty="0" err="1"/>
              <a:t>Development</a:t>
            </a:r>
            <a:r>
              <a:rPr lang="fr-FR" dirty="0"/>
              <a:t> </a:t>
            </a:r>
            <a:r>
              <a:rPr lang="fr-FR" dirty="0" err="1"/>
              <a:t>policy</a:t>
            </a:r>
            <a:r>
              <a:rPr lang="fr-FR" dirty="0"/>
              <a:t> </a:t>
            </a:r>
            <a:r>
              <a:rPr lang="fr-FR" dirty="0" err="1"/>
              <a:t>loan</a:t>
            </a:r>
            <a:r>
              <a:rPr lang="fr-FR" dirty="0"/>
              <a:t> are at an all-time high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fr-FR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fr-FR" dirty="0"/>
              <a:t>Energy </a:t>
            </a:r>
            <a:r>
              <a:rPr lang="fr-FR" dirty="0" err="1"/>
              <a:t>efficiency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</a:t>
            </a:r>
            <a:r>
              <a:rPr lang="fr-FR" dirty="0" err="1"/>
              <a:t>significant</a:t>
            </a:r>
            <a:r>
              <a:rPr lang="fr-FR" dirty="0"/>
              <a:t>, </a:t>
            </a:r>
            <a:r>
              <a:rPr lang="fr-FR" dirty="0" err="1"/>
              <a:t>with</a:t>
            </a:r>
            <a:r>
              <a:rPr lang="fr-FR" dirty="0"/>
              <a:t> PEEB, utilities / </a:t>
            </a:r>
            <a:r>
              <a:rPr lang="fr-FR" dirty="0" err="1"/>
              <a:t>municipalities</a:t>
            </a:r>
            <a:r>
              <a:rPr lang="fr-FR" dirty="0"/>
              <a:t> and </a:t>
            </a:r>
            <a:r>
              <a:rPr lang="fr-FR" dirty="0" err="1"/>
              <a:t>credit</a:t>
            </a:r>
            <a:r>
              <a:rPr lang="fr-FR" dirty="0"/>
              <a:t> </a:t>
            </a:r>
            <a:r>
              <a:rPr lang="fr-FR" dirty="0" err="1"/>
              <a:t>lines</a:t>
            </a:r>
            <a:endParaRPr lang="fr-FR" dirty="0"/>
          </a:p>
          <a:p>
            <a:pPr marL="214313" indent="-214313">
              <a:buFont typeface="Arial" panose="020B0604020202020204" pitchFamily="34" charset="0"/>
              <a:buChar char="•"/>
            </a:pPr>
            <a:endParaRPr lang="fr-FR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fr-FR" dirty="0"/>
              <a:t>Access relies </a:t>
            </a:r>
            <a:r>
              <a:rPr lang="fr-FR" dirty="0" err="1"/>
              <a:t>mainly</a:t>
            </a:r>
            <a:r>
              <a:rPr lang="fr-FR" dirty="0"/>
              <a:t> on </a:t>
            </a:r>
            <a:r>
              <a:rPr lang="fr-FR" dirty="0" err="1" smtClean="0"/>
              <a:t>grants</a:t>
            </a:r>
            <a:endParaRPr lang="fr-FR" dirty="0"/>
          </a:p>
          <a:p>
            <a:pPr marL="214313" indent="-214313">
              <a:buFont typeface="Arial" panose="020B0604020202020204" pitchFamily="34" charset="0"/>
              <a:buChar char="•"/>
            </a:pP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679" y="1404677"/>
            <a:ext cx="4029075" cy="427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704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7886700" cy="647088"/>
          </a:xfrm>
        </p:spPr>
        <p:txBody>
          <a:bodyPr>
            <a:normAutofit/>
          </a:bodyPr>
          <a:lstStyle/>
          <a:p>
            <a:r>
              <a:rPr lang="fr-FR" sz="2700" dirty="0" err="1"/>
              <a:t>Energy</a:t>
            </a:r>
            <a:r>
              <a:rPr lang="fr-FR" sz="2700" dirty="0"/>
              <a:t> Transition </a:t>
            </a:r>
            <a:r>
              <a:rPr lang="fr-FR" sz="2700" dirty="0" err="1"/>
              <a:t>Political</a:t>
            </a:r>
            <a:r>
              <a:rPr lang="fr-FR" sz="2700" dirty="0"/>
              <a:t> </a:t>
            </a:r>
            <a:r>
              <a:rPr lang="fr-FR" sz="2700" dirty="0" err="1"/>
              <a:t>Commitments</a:t>
            </a:r>
            <a:endParaRPr lang="fr-FR" sz="2700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745" y="1960472"/>
            <a:ext cx="3695418" cy="3666661"/>
          </a:xfrm>
        </p:spPr>
      </p:pic>
      <p:sp>
        <p:nvSpPr>
          <p:cNvPr id="6" name="Rectangle 5"/>
          <p:cNvSpPr/>
          <p:nvPr/>
        </p:nvSpPr>
        <p:spPr>
          <a:xfrm>
            <a:off x="323528" y="1412776"/>
            <a:ext cx="856895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AREI (Africa Renewable Energy Initiative</a:t>
            </a:r>
            <a:r>
              <a:rPr lang="fr-FR" b="1" dirty="0" smtClean="0">
                <a:solidFill>
                  <a:srgbClr val="FF0000"/>
                </a:solidFill>
              </a:rPr>
              <a:t>)</a:t>
            </a:r>
          </a:p>
          <a:p>
            <a:endParaRPr lang="fr-FR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Political</a:t>
            </a:r>
            <a:r>
              <a:rPr lang="fr-FR" dirty="0" smtClean="0"/>
              <a:t> </a:t>
            </a:r>
            <a:r>
              <a:rPr lang="fr-FR" dirty="0" err="1" smtClean="0"/>
              <a:t>Commitment</a:t>
            </a:r>
            <a:r>
              <a:rPr lang="fr-FR" dirty="0"/>
              <a:t>: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/>
              <a:t>3 </a:t>
            </a:r>
            <a:r>
              <a:rPr lang="fr-FR" dirty="0" err="1"/>
              <a:t>bn</a:t>
            </a:r>
            <a:r>
              <a:rPr lang="fr-FR" dirty="0"/>
              <a:t> € for </a:t>
            </a:r>
            <a:r>
              <a:rPr lang="fr-FR" dirty="0" err="1"/>
              <a:t>renewable</a:t>
            </a:r>
            <a:r>
              <a:rPr lang="fr-FR" dirty="0"/>
              <a:t> </a:t>
            </a:r>
            <a:r>
              <a:rPr lang="fr-FR" dirty="0" err="1"/>
              <a:t>energy</a:t>
            </a:r>
            <a:r>
              <a:rPr lang="fr-FR" dirty="0"/>
              <a:t> and </a:t>
            </a:r>
            <a:r>
              <a:rPr lang="fr-FR" dirty="0" err="1"/>
              <a:t>access</a:t>
            </a:r>
            <a:r>
              <a:rPr lang="fr-FR" dirty="0"/>
              <a:t> in Africa </a:t>
            </a:r>
            <a:r>
              <a:rPr lang="fr-FR" dirty="0" err="1"/>
              <a:t>between</a:t>
            </a:r>
            <a:r>
              <a:rPr lang="fr-FR" dirty="0"/>
              <a:t> 2016 and 2020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End of 2019, </a:t>
            </a:r>
            <a:r>
              <a:rPr lang="fr-FR" dirty="0" err="1" smtClean="0"/>
              <a:t>committed</a:t>
            </a:r>
            <a:r>
              <a:rPr lang="fr-FR" dirty="0" smtClean="0"/>
              <a:t> </a:t>
            </a:r>
            <a:r>
              <a:rPr lang="fr-FR" dirty="0" err="1" smtClean="0"/>
              <a:t>financing</a:t>
            </a:r>
            <a:r>
              <a:rPr lang="fr-FR" dirty="0" smtClean="0"/>
              <a:t> stand </a:t>
            </a:r>
            <a:r>
              <a:rPr lang="fr-FR" dirty="0"/>
              <a:t>at 2.9 </a:t>
            </a:r>
            <a:r>
              <a:rPr lang="fr-FR" dirty="0" err="1"/>
              <a:t>bn</a:t>
            </a:r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r>
              <a:rPr lang="fr-FR" b="1" dirty="0">
                <a:solidFill>
                  <a:srgbClr val="FF0000"/>
                </a:solidFill>
              </a:rPr>
              <a:t>ISA (International Solar Alliance</a:t>
            </a:r>
            <a:r>
              <a:rPr lang="fr-FR" b="1" dirty="0" smtClean="0">
                <a:solidFill>
                  <a:srgbClr val="FF0000"/>
                </a:solidFill>
              </a:rPr>
              <a:t>)</a:t>
            </a:r>
          </a:p>
          <a:p>
            <a:endParaRPr lang="fr-FR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Political</a:t>
            </a:r>
            <a:r>
              <a:rPr lang="fr-FR" dirty="0" smtClean="0"/>
              <a:t> </a:t>
            </a:r>
            <a:r>
              <a:rPr lang="fr-FR" dirty="0" err="1" smtClean="0"/>
              <a:t>Commitment</a:t>
            </a:r>
            <a:r>
              <a:rPr lang="fr-FR" dirty="0"/>
              <a:t>: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/>
              <a:t>1.5 </a:t>
            </a:r>
            <a:r>
              <a:rPr lang="fr-FR" dirty="0" err="1"/>
              <a:t>bn</a:t>
            </a:r>
            <a:r>
              <a:rPr lang="fr-FR" dirty="0"/>
              <a:t> € for </a:t>
            </a:r>
            <a:r>
              <a:rPr lang="fr-FR" dirty="0" err="1"/>
              <a:t>solar</a:t>
            </a:r>
            <a:r>
              <a:rPr lang="fr-FR" dirty="0"/>
              <a:t> </a:t>
            </a:r>
            <a:r>
              <a:rPr lang="fr-FR" dirty="0" err="1"/>
              <a:t>energy</a:t>
            </a:r>
            <a:r>
              <a:rPr lang="fr-FR" dirty="0"/>
              <a:t> </a:t>
            </a:r>
            <a:r>
              <a:rPr lang="fr-FR" dirty="0" err="1"/>
              <a:t>between</a:t>
            </a:r>
            <a:r>
              <a:rPr lang="fr-FR" dirty="0"/>
              <a:t> 2016 and </a:t>
            </a:r>
            <a:r>
              <a:rPr lang="fr-FR" dirty="0" smtClean="0"/>
              <a:t>2022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/>
              <a:t>End of 2019, </a:t>
            </a:r>
            <a:r>
              <a:rPr lang="fr-FR" b="1" dirty="0" err="1" smtClean="0"/>
              <a:t>committed</a:t>
            </a:r>
            <a:r>
              <a:rPr lang="fr-FR" b="1" dirty="0" smtClean="0"/>
              <a:t> </a:t>
            </a:r>
            <a:r>
              <a:rPr lang="fr-FR" b="1" dirty="0" err="1" smtClean="0"/>
              <a:t>financing</a:t>
            </a:r>
            <a:r>
              <a:rPr lang="fr-FR" b="1" dirty="0" smtClean="0"/>
              <a:t> </a:t>
            </a:r>
            <a:r>
              <a:rPr lang="fr-FR" b="1" dirty="0"/>
              <a:t>stand at 1 </a:t>
            </a:r>
            <a:r>
              <a:rPr lang="fr-FR" b="1" dirty="0" err="1" smtClean="0"/>
              <a:t>bn</a:t>
            </a:r>
            <a:r>
              <a:rPr lang="fr-FR" b="1" dirty="0" smtClean="0"/>
              <a:t> €, </a:t>
            </a:r>
            <a:r>
              <a:rPr lang="fr-FR" dirty="0" err="1" smtClean="0"/>
              <a:t>contributing</a:t>
            </a:r>
            <a:r>
              <a:rPr lang="fr-FR" dirty="0" smtClean="0"/>
              <a:t> to more </a:t>
            </a:r>
            <a:r>
              <a:rPr lang="fr-FR" b="1" dirty="0" err="1" smtClean="0"/>
              <a:t>than</a:t>
            </a:r>
            <a:r>
              <a:rPr lang="fr-FR" b="1" dirty="0" smtClean="0"/>
              <a:t> 2650MW</a:t>
            </a:r>
          </a:p>
          <a:p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Partnership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ISA on STAR-C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Strong</a:t>
            </a:r>
            <a:r>
              <a:rPr lang="fr-FR" dirty="0" smtClean="0"/>
              <a:t> </a:t>
            </a:r>
            <a:r>
              <a:rPr lang="fr-FR" dirty="0" err="1" smtClean="0"/>
              <a:t>involvment</a:t>
            </a:r>
            <a:r>
              <a:rPr lang="fr-FR" dirty="0" smtClean="0"/>
              <a:t> on Solar </a:t>
            </a:r>
            <a:r>
              <a:rPr lang="fr-FR" dirty="0" err="1" smtClean="0"/>
              <a:t>Risk</a:t>
            </a:r>
            <a:r>
              <a:rPr lang="fr-FR" dirty="0" smtClean="0"/>
              <a:t> Mitigation initiatives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42618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76672"/>
            <a:ext cx="5004048" cy="360040"/>
          </a:xfrm>
        </p:spPr>
        <p:txBody>
          <a:bodyPr/>
          <a:lstStyle/>
          <a:p>
            <a:pPr algn="ctr"/>
            <a:r>
              <a:rPr lang="en-US" dirty="0" smtClean="0"/>
              <a:t>TO </a:t>
            </a:r>
            <a:r>
              <a:rPr lang="en-US" dirty="0"/>
              <a:t>CONTRIBUTE TO ISA </a:t>
            </a:r>
            <a:r>
              <a:rPr lang="en-US" dirty="0" smtClean="0"/>
              <a:t>PROGRAMS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07504" y="6376243"/>
            <a:ext cx="3384376" cy="481757"/>
          </a:xfrm>
        </p:spPr>
        <p:txBody>
          <a:bodyPr/>
          <a:lstStyle/>
          <a:p>
            <a:pPr defTabSz="457200"/>
            <a:r>
              <a:rPr lang="en-US" dirty="0" smtClean="0"/>
              <a:t>SOLAR ENERGY PROJECTS IN ISA COUNTRIES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23528" y="1724111"/>
            <a:ext cx="2520281" cy="648072"/>
          </a:xfrm>
          <a:prstGeom prst="rect">
            <a:avLst/>
          </a:prstGeom>
          <a:solidFill>
            <a:srgbClr val="1C0E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AFD Strategic priorities</a:t>
            </a:r>
            <a:endParaRPr lang="en-US" dirty="0"/>
          </a:p>
        </p:txBody>
      </p:sp>
      <p:grpSp>
        <p:nvGrpSpPr>
          <p:cNvPr id="4" name="Groupe 3"/>
          <p:cNvGrpSpPr/>
          <p:nvPr/>
        </p:nvGrpSpPr>
        <p:grpSpPr>
          <a:xfrm>
            <a:off x="0" y="2213955"/>
            <a:ext cx="3275856" cy="3168352"/>
            <a:chOff x="-632799" y="2132856"/>
            <a:chExt cx="4432931" cy="4464496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32799" y="2132856"/>
              <a:ext cx="4432931" cy="44644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Rectangle 2"/>
            <p:cNvSpPr/>
            <p:nvPr/>
          </p:nvSpPr>
          <p:spPr>
            <a:xfrm rot="10800000" flipV="1">
              <a:off x="740354" y="3792032"/>
              <a:ext cx="1692189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accent2"/>
                  </a:solidFill>
                </a:rPr>
                <a:t>Access to energy services for all</a:t>
              </a:r>
              <a:endParaRPr lang="en-US" sz="1600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28" name="Rectangle 27"/>
          <p:cNvSpPr/>
          <p:nvPr/>
        </p:nvSpPr>
        <p:spPr>
          <a:xfrm>
            <a:off x="3356736" y="1716609"/>
            <a:ext cx="2583416" cy="648072"/>
          </a:xfrm>
          <a:prstGeom prst="rect">
            <a:avLst/>
          </a:prstGeom>
          <a:solidFill>
            <a:srgbClr val="1C0E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Type of solution / Projects in Solar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6228184" y="1716609"/>
            <a:ext cx="2583416" cy="648072"/>
          </a:xfrm>
          <a:prstGeom prst="rect">
            <a:avLst/>
          </a:prstGeom>
          <a:solidFill>
            <a:srgbClr val="1C0E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Related ISA </a:t>
            </a:r>
            <a:r>
              <a:rPr lang="en-US" dirty="0"/>
              <a:t>Program</a:t>
            </a:r>
          </a:p>
        </p:txBody>
      </p:sp>
      <p:sp>
        <p:nvSpPr>
          <p:cNvPr id="31" name="ZoneTexte 2"/>
          <p:cNvSpPr txBox="1">
            <a:spLocks noChangeArrowheads="1"/>
          </p:cNvSpPr>
          <p:nvPr/>
        </p:nvSpPr>
        <p:spPr bwMode="auto">
          <a:xfrm>
            <a:off x="3491880" y="3031685"/>
            <a:ext cx="2736304" cy="1532893"/>
          </a:xfrm>
          <a:prstGeom prst="homePlate">
            <a:avLst>
              <a:gd name="adj" fmla="val 48864"/>
            </a:avLst>
          </a:prstGeom>
          <a:solidFill>
            <a:srgbClr val="1C0E5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-US" sz="1600" dirty="0" smtClean="0"/>
          </a:p>
          <a:p>
            <a:pPr algn="l"/>
            <a:endParaRPr lang="en-US" sz="1600" dirty="0"/>
          </a:p>
          <a:p>
            <a:pPr algn="l"/>
            <a:endParaRPr lang="en-US" sz="1600" dirty="0" smtClean="0"/>
          </a:p>
          <a:p>
            <a:pPr algn="l"/>
            <a:endParaRPr lang="en-US" sz="1600" dirty="0" smtClean="0"/>
          </a:p>
          <a:p>
            <a:pPr algn="l"/>
            <a:endParaRPr lang="en-US" sz="1600" dirty="0" smtClean="0"/>
          </a:p>
          <a:p>
            <a:pPr algn="l"/>
            <a:r>
              <a:rPr lang="en-US" sz="1600" dirty="0" smtClean="0"/>
              <a:t>Solar Mini grids</a:t>
            </a:r>
          </a:p>
          <a:p>
            <a:pPr algn="l"/>
            <a:endParaRPr lang="en-US" sz="1600" dirty="0" smtClean="0"/>
          </a:p>
          <a:p>
            <a:pPr algn="l"/>
            <a:endParaRPr lang="en-US" sz="1600" dirty="0"/>
          </a:p>
          <a:p>
            <a:pPr algn="l"/>
            <a:r>
              <a:rPr lang="en-US" sz="1600" dirty="0"/>
              <a:t>O</a:t>
            </a:r>
            <a:r>
              <a:rPr lang="en-US" sz="1600" dirty="0" smtClean="0"/>
              <a:t>ff-grid </a:t>
            </a:r>
            <a:r>
              <a:rPr lang="en-US" sz="1600" dirty="0"/>
              <a:t>solar power system</a:t>
            </a:r>
          </a:p>
          <a:p>
            <a:pPr algn="l"/>
            <a:endParaRPr lang="en-US" altLang="fr-FR" sz="1600" dirty="0"/>
          </a:p>
          <a:p>
            <a:endParaRPr lang="en-US" altLang="fr-FR" sz="1600" dirty="0"/>
          </a:p>
          <a:p>
            <a:endParaRPr lang="en-US" altLang="fr-FR" sz="1600" dirty="0"/>
          </a:p>
          <a:p>
            <a:endParaRPr lang="en-US" altLang="fr-FR" sz="1600" dirty="0"/>
          </a:p>
          <a:p>
            <a:endParaRPr lang="en-US" altLang="fr-FR" sz="1600" dirty="0"/>
          </a:p>
          <a:p>
            <a:endParaRPr lang="en-US" altLang="fr-FR" sz="1600" dirty="0"/>
          </a:p>
        </p:txBody>
      </p:sp>
      <p:pic>
        <p:nvPicPr>
          <p:cNvPr id="32" name="Espace réservé du contenu 8"/>
          <p:cNvPicPr>
            <a:picLocks noGrp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6019" y="404664"/>
            <a:ext cx="2295384" cy="688908"/>
          </a:xfrm>
          <a:prstGeom prst="rect">
            <a:avLst/>
          </a:prstGeom>
          <a:noFill/>
        </p:spPr>
      </p:pic>
      <p:sp>
        <p:nvSpPr>
          <p:cNvPr id="33" name="Rectangle 32"/>
          <p:cNvSpPr/>
          <p:nvPr/>
        </p:nvSpPr>
        <p:spPr>
          <a:xfrm>
            <a:off x="6656019" y="2780929"/>
            <a:ext cx="1727746" cy="2088232"/>
          </a:xfrm>
          <a:prstGeom prst="rect">
            <a:avLst/>
          </a:prstGeom>
          <a:solidFill>
            <a:srgbClr val="1C0E5D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/>
              <a:t>#2 : Solar application for agriculture </a:t>
            </a:r>
            <a:r>
              <a:rPr lang="en-US" sz="1600" dirty="0" smtClean="0"/>
              <a:t>use</a:t>
            </a:r>
          </a:p>
          <a:p>
            <a:r>
              <a:rPr lang="en-US" sz="1600" dirty="0" smtClean="0"/>
              <a:t> </a:t>
            </a:r>
            <a:endParaRPr lang="en-US" sz="1600" dirty="0"/>
          </a:p>
          <a:p>
            <a:r>
              <a:rPr lang="en-US" sz="1600" dirty="0"/>
              <a:t>#3 : Scaling Solar </a:t>
            </a:r>
            <a:r>
              <a:rPr lang="en-US" sz="1600" dirty="0" smtClean="0"/>
              <a:t>Mini grids </a:t>
            </a:r>
          </a:p>
          <a:p>
            <a:endParaRPr lang="en-US" sz="1600" dirty="0"/>
          </a:p>
        </p:txBody>
      </p:sp>
      <p:sp>
        <p:nvSpPr>
          <p:cNvPr id="5" name="ZoneTexte 4"/>
          <p:cNvSpPr txBox="1"/>
          <p:nvPr/>
        </p:nvSpPr>
        <p:spPr>
          <a:xfrm>
            <a:off x="323528" y="5117122"/>
            <a:ext cx="84880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accent2"/>
                </a:solidFill>
              </a:rPr>
              <a:t>2019 : 6 </a:t>
            </a:r>
            <a:r>
              <a:rPr lang="fr-FR" sz="2000" b="1" dirty="0" err="1" smtClean="0">
                <a:solidFill>
                  <a:schemeClr val="accent2"/>
                </a:solidFill>
              </a:rPr>
              <a:t>projects</a:t>
            </a:r>
            <a:r>
              <a:rPr lang="fr-FR" sz="2000" b="1" dirty="0" smtClean="0">
                <a:solidFill>
                  <a:schemeClr val="accent2"/>
                </a:solidFill>
              </a:rPr>
              <a:t> </a:t>
            </a:r>
            <a:r>
              <a:rPr lang="fr-FR" sz="2000" b="1" dirty="0" err="1" smtClean="0">
                <a:solidFill>
                  <a:schemeClr val="accent2"/>
                </a:solidFill>
              </a:rPr>
              <a:t>financed</a:t>
            </a:r>
            <a:r>
              <a:rPr lang="fr-FR" sz="2000" b="1" dirty="0" smtClean="0">
                <a:solidFill>
                  <a:schemeClr val="accent2"/>
                </a:solidFill>
              </a:rPr>
              <a:t> </a:t>
            </a:r>
            <a:r>
              <a:rPr lang="fr-FR" sz="2000" b="1" dirty="0">
                <a:solidFill>
                  <a:schemeClr val="accent2"/>
                </a:solidFill>
              </a:rPr>
              <a:t>for off </a:t>
            </a:r>
            <a:r>
              <a:rPr lang="fr-FR" sz="2000" b="1" dirty="0" err="1">
                <a:solidFill>
                  <a:schemeClr val="accent2"/>
                </a:solidFill>
              </a:rPr>
              <a:t>grid</a:t>
            </a:r>
            <a:r>
              <a:rPr lang="fr-FR" sz="2000" b="1" dirty="0">
                <a:solidFill>
                  <a:schemeClr val="accent2"/>
                </a:solidFill>
              </a:rPr>
              <a:t> </a:t>
            </a:r>
            <a:r>
              <a:rPr lang="fr-FR" sz="2000" b="1" dirty="0" err="1">
                <a:solidFill>
                  <a:schemeClr val="accent2"/>
                </a:solidFill>
              </a:rPr>
              <a:t>electrification</a:t>
            </a:r>
            <a:r>
              <a:rPr lang="fr-FR" sz="2000" b="1" dirty="0">
                <a:solidFill>
                  <a:schemeClr val="accent2"/>
                </a:solidFill>
              </a:rPr>
              <a:t> (mini </a:t>
            </a:r>
            <a:r>
              <a:rPr lang="fr-FR" sz="2000" b="1" dirty="0" err="1">
                <a:solidFill>
                  <a:schemeClr val="accent2"/>
                </a:solidFill>
              </a:rPr>
              <a:t>grid</a:t>
            </a:r>
            <a:r>
              <a:rPr lang="fr-FR" sz="2000" b="1" dirty="0">
                <a:solidFill>
                  <a:schemeClr val="accent2"/>
                </a:solidFill>
              </a:rPr>
              <a:t>, SHS)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334311" y="5661248"/>
            <a:ext cx="88024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>
                <a:latin typeface="Century Gothic" panose="020B0502020202020204" pitchFamily="34" charset="0"/>
                <a:ea typeface="+mj-ea"/>
                <a:cs typeface="+mj-cs"/>
              </a:rPr>
              <a:t>Several</a:t>
            </a:r>
            <a:r>
              <a:rPr lang="fr-FR" b="1" dirty="0">
                <a:latin typeface="Century Gothic" panose="020B0502020202020204" pitchFamily="34" charset="0"/>
                <a:ea typeface="+mj-ea"/>
                <a:cs typeface="+mj-cs"/>
              </a:rPr>
              <a:t> </a:t>
            </a:r>
            <a:r>
              <a:rPr lang="fr-FR" b="1" dirty="0" err="1">
                <a:latin typeface="Century Gothic" panose="020B0502020202020204" pitchFamily="34" charset="0"/>
                <a:ea typeface="+mj-ea"/>
                <a:cs typeface="+mj-cs"/>
              </a:rPr>
              <a:t>mechanisms</a:t>
            </a:r>
            <a:r>
              <a:rPr lang="fr-FR" b="1" dirty="0">
                <a:latin typeface="Century Gothic" panose="020B0502020202020204" pitchFamily="34" charset="0"/>
                <a:ea typeface="+mj-ea"/>
                <a:cs typeface="+mj-cs"/>
              </a:rPr>
              <a:t> </a:t>
            </a:r>
            <a:r>
              <a:rPr lang="fr-FR" b="1" dirty="0" err="1">
                <a:latin typeface="Century Gothic" panose="020B0502020202020204" pitchFamily="34" charset="0"/>
                <a:ea typeface="+mj-ea"/>
                <a:cs typeface="+mj-cs"/>
              </a:rPr>
              <a:t>including</a:t>
            </a:r>
            <a:r>
              <a:rPr lang="fr-FR" b="1" dirty="0">
                <a:latin typeface="Century Gothic" panose="020B0502020202020204" pitchFamily="34" charset="0"/>
                <a:ea typeface="+mj-ea"/>
                <a:cs typeface="+mj-cs"/>
              </a:rPr>
              <a:t> </a:t>
            </a:r>
            <a:r>
              <a:rPr lang="fr-FR" b="1" dirty="0" err="1">
                <a:latin typeface="Century Gothic" panose="020B0502020202020204" pitchFamily="34" charset="0"/>
                <a:ea typeface="+mj-ea"/>
                <a:cs typeface="+mj-cs"/>
              </a:rPr>
              <a:t>ONG’s</a:t>
            </a:r>
            <a:r>
              <a:rPr lang="fr-FR" b="1" dirty="0">
                <a:latin typeface="Century Gothic" panose="020B0502020202020204" pitchFamily="34" charset="0"/>
                <a:ea typeface="+mj-ea"/>
                <a:cs typeface="+mj-cs"/>
              </a:rPr>
              <a:t> </a:t>
            </a:r>
            <a:r>
              <a:rPr lang="fr-FR" b="1" dirty="0" err="1" smtClean="0">
                <a:latin typeface="Century Gothic" panose="020B0502020202020204" pitchFamily="34" charset="0"/>
                <a:ea typeface="+mj-ea"/>
                <a:cs typeface="+mj-cs"/>
              </a:rPr>
              <a:t>financing</a:t>
            </a:r>
            <a:r>
              <a:rPr lang="fr-FR" b="1" dirty="0">
                <a:latin typeface="Century Gothic" panose="020B0502020202020204" pitchFamily="34" charset="0"/>
                <a:ea typeface="+mj-ea"/>
                <a:cs typeface="+mj-cs"/>
              </a:rPr>
              <a:t>, </a:t>
            </a:r>
            <a:r>
              <a:rPr lang="fr-FR" b="1" dirty="0" err="1">
                <a:latin typeface="Century Gothic" panose="020B0502020202020204" pitchFamily="34" charset="0"/>
                <a:ea typeface="+mj-ea"/>
                <a:cs typeface="+mj-cs"/>
              </a:rPr>
              <a:t>equity</a:t>
            </a:r>
            <a:r>
              <a:rPr lang="fr-FR" b="1" dirty="0">
                <a:latin typeface="Century Gothic" panose="020B0502020202020204" pitchFamily="34" charset="0"/>
                <a:ea typeface="+mj-ea"/>
                <a:cs typeface="+mj-cs"/>
              </a:rPr>
              <a:t> </a:t>
            </a:r>
            <a:r>
              <a:rPr lang="fr-FR" b="1" dirty="0" smtClean="0">
                <a:latin typeface="Century Gothic" panose="020B0502020202020204" pitchFamily="34" charset="0"/>
                <a:ea typeface="+mj-ea"/>
                <a:cs typeface="+mj-cs"/>
              </a:rPr>
              <a:t>and </a:t>
            </a:r>
            <a:r>
              <a:rPr lang="fr-FR" b="1" dirty="0" err="1" smtClean="0">
                <a:latin typeface="Century Gothic" panose="020B0502020202020204" pitchFamily="34" charset="0"/>
                <a:ea typeface="+mj-ea"/>
                <a:cs typeface="+mj-cs"/>
              </a:rPr>
              <a:t>loans</a:t>
            </a:r>
            <a:r>
              <a:rPr lang="fr-FR" b="1" dirty="0" smtClean="0">
                <a:latin typeface="Century Gothic" panose="020B0502020202020204" pitchFamily="34" charset="0"/>
                <a:ea typeface="+mj-ea"/>
                <a:cs typeface="+mj-cs"/>
              </a:rPr>
              <a:t> </a:t>
            </a:r>
            <a:r>
              <a:rPr lang="fr-FR" b="1" dirty="0">
                <a:latin typeface="Century Gothic" panose="020B0502020202020204" pitchFamily="34" charset="0"/>
                <a:ea typeface="+mj-ea"/>
                <a:cs typeface="+mj-cs"/>
              </a:rPr>
              <a:t>to </a:t>
            </a:r>
            <a:r>
              <a:rPr lang="fr-FR" b="1" dirty="0" err="1" smtClean="0">
                <a:latin typeface="Century Gothic" panose="020B0502020202020204" pitchFamily="34" charset="0"/>
                <a:ea typeface="+mj-ea"/>
                <a:cs typeface="+mj-cs"/>
              </a:rPr>
              <a:t>private</a:t>
            </a:r>
            <a:r>
              <a:rPr lang="fr-FR" b="1" dirty="0" smtClean="0">
                <a:latin typeface="Century Gothic" panose="020B0502020202020204" pitchFamily="34" charset="0"/>
                <a:ea typeface="+mj-ea"/>
                <a:cs typeface="+mj-cs"/>
              </a:rPr>
              <a:t> </a:t>
            </a:r>
            <a:r>
              <a:rPr lang="fr-FR" b="1" dirty="0" err="1">
                <a:latin typeface="Century Gothic" panose="020B0502020202020204" pitchFamily="34" charset="0"/>
                <a:ea typeface="+mj-ea"/>
                <a:cs typeface="+mj-cs"/>
              </a:rPr>
              <a:t>sector</a:t>
            </a:r>
            <a:endParaRPr lang="fr-FR" b="1" dirty="0">
              <a:latin typeface="Century Gothic" panose="020B050202020202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896628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79512" y="6376226"/>
            <a:ext cx="3384376" cy="481757"/>
          </a:xfrm>
        </p:spPr>
        <p:txBody>
          <a:bodyPr/>
          <a:lstStyle/>
          <a:p>
            <a:pPr defTabSz="457200"/>
            <a:r>
              <a:rPr lang="en-US" dirty="0" smtClean="0"/>
              <a:t>SOLAR ENERGY PROJECTS IN ISA COUNTRIES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" t="2024" r="4873" b="17028"/>
          <a:stretch/>
        </p:blipFill>
        <p:spPr>
          <a:xfrm>
            <a:off x="107504" y="214344"/>
            <a:ext cx="5023430" cy="6383008"/>
          </a:xfrm>
          <a:prstGeom prst="rect">
            <a:avLst/>
          </a:prstGeom>
        </p:spPr>
      </p:pic>
      <p:sp>
        <p:nvSpPr>
          <p:cNvPr id="5" name="Rectangle 7"/>
          <p:cNvSpPr>
            <a:spLocks noChangeArrowheads="1"/>
          </p:cNvSpPr>
          <p:nvPr/>
        </p:nvSpPr>
        <p:spPr bwMode="auto">
          <a:xfrm rot="10800000" flipV="1">
            <a:off x="5436096" y="1290898"/>
            <a:ext cx="3528392" cy="3570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hlinkClick r:id="rId4"/>
              </a:rPr>
              <a:t>  </a:t>
            </a:r>
            <a:r>
              <a:rPr kumimoji="0" lang="fr-FR" alt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           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200" b="1" i="0" u="none" strike="noStrike" cap="none" normalizeH="0" baseline="0" dirty="0" smtClean="0">
              <a:ln>
                <a:noFill/>
              </a:ln>
              <a:solidFill>
                <a:srgbClr val="000050"/>
              </a:solidFill>
              <a:effectLst/>
              <a:latin typeface="inheri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200" b="1" i="0" u="none" strike="noStrike" cap="none" normalizeH="0" baseline="0" dirty="0" smtClean="0">
              <a:ln>
                <a:noFill/>
              </a:ln>
              <a:solidFill>
                <a:srgbClr val="000050"/>
              </a:solidFill>
              <a:effectLst/>
              <a:latin typeface="inheri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1" i="0" u="none" strike="noStrike" cap="none" normalizeH="0" baseline="0" dirty="0" err="1" smtClean="0">
                <a:ln>
                  <a:noFill/>
                </a:ln>
                <a:solidFill>
                  <a:srgbClr val="000050"/>
                </a:solidFill>
                <a:effectLst/>
                <a:latin typeface="inherit"/>
                <a:cs typeface="Arial" pitchFamily="34" charset="0"/>
              </a:rPr>
              <a:t>Boosting</a:t>
            </a:r>
            <a:r>
              <a:rPr kumimoji="0" lang="fr-FR" altLang="fr-FR" sz="1200" b="1" i="0" u="none" strike="noStrike" cap="none" normalizeH="0" baseline="0" dirty="0" smtClean="0">
                <a:ln>
                  <a:noFill/>
                </a:ln>
                <a:solidFill>
                  <a:srgbClr val="000050"/>
                </a:solidFill>
                <a:effectLst/>
                <a:latin typeface="inherit"/>
                <a:cs typeface="Arial" pitchFamily="34" charset="0"/>
              </a:rPr>
              <a:t> Innovation for Off-</a:t>
            </a:r>
            <a:r>
              <a:rPr kumimoji="0" lang="fr-FR" altLang="fr-FR" sz="1200" b="1" i="0" u="none" strike="noStrike" cap="none" normalizeH="0" baseline="0" dirty="0" err="1" smtClean="0">
                <a:ln>
                  <a:noFill/>
                </a:ln>
                <a:solidFill>
                  <a:srgbClr val="000050"/>
                </a:solidFill>
                <a:effectLst/>
                <a:latin typeface="inherit"/>
                <a:cs typeface="Arial" pitchFamily="34" charset="0"/>
              </a:rPr>
              <a:t>Grid</a:t>
            </a:r>
            <a:r>
              <a:rPr kumimoji="0" lang="fr-FR" altLang="fr-FR" sz="1200" b="1" i="0" u="none" strike="noStrike" cap="none" normalizeH="0" baseline="0" dirty="0" smtClean="0">
                <a:ln>
                  <a:noFill/>
                </a:ln>
                <a:solidFill>
                  <a:srgbClr val="000050"/>
                </a:solidFill>
                <a:effectLst/>
                <a:latin typeface="inherit"/>
                <a:cs typeface="Arial" pitchFamily="34" charset="0"/>
              </a:rPr>
              <a:t> Access to Energy </a:t>
            </a:r>
            <a:r>
              <a:rPr kumimoji="0" lang="fr-FR" altLang="fr-FR" sz="1200" b="1" i="0" u="none" strike="noStrike" cap="none" normalizeH="0" baseline="0" dirty="0" err="1" smtClean="0">
                <a:ln>
                  <a:noFill/>
                </a:ln>
                <a:solidFill>
                  <a:srgbClr val="000050"/>
                </a:solidFill>
                <a:effectLst/>
                <a:latin typeface="inherit"/>
                <a:cs typeface="Arial" pitchFamily="34" charset="0"/>
              </a:rPr>
              <a:t>through</a:t>
            </a:r>
            <a:r>
              <a:rPr kumimoji="0" lang="fr-FR" altLang="fr-FR" sz="1200" b="1" i="0" u="none" strike="noStrike" cap="none" normalizeH="0" baseline="0" dirty="0" smtClean="0">
                <a:ln>
                  <a:noFill/>
                </a:ln>
                <a:solidFill>
                  <a:srgbClr val="000050"/>
                </a:solidFill>
                <a:effectLst/>
                <a:latin typeface="inherit"/>
                <a:cs typeface="Arial" pitchFamily="34" charset="0"/>
              </a:rPr>
              <a:t> Medium Grant Programmes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200" b="1" i="0" u="none" strike="noStrike" cap="none" normalizeH="0" baseline="0" dirty="0" smtClean="0">
              <a:ln>
                <a:noFill/>
              </a:ln>
              <a:solidFill>
                <a:srgbClr val="000050"/>
              </a:solidFill>
              <a:effectLst/>
              <a:latin typeface="inherit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Off-</a:t>
            </a:r>
            <a:r>
              <a:rPr kumimoji="0" lang="fr-FR" altLang="fr-FR" sz="1100" b="1" i="0" u="none" strike="noStrike" cap="none" normalizeH="0" baseline="0" dirty="0" err="1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grid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altLang="fr-FR" sz="1100" b="1" i="0" u="none" strike="noStrike" cap="none" normalizeH="0" baseline="0" dirty="0" err="1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access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 to </a:t>
            </a:r>
            <a:r>
              <a:rPr kumimoji="0" lang="fr-FR" altLang="fr-FR" sz="1100" b="1" i="0" u="none" strike="noStrike" cap="none" normalizeH="0" baseline="0" dirty="0" err="1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renewable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altLang="fr-FR" sz="1100" b="1" i="0" u="none" strike="noStrike" cap="none" normalizeH="0" baseline="0" dirty="0" err="1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energy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altLang="fr-FR" sz="1100" b="1" i="0" u="none" strike="noStrike" cap="none" normalizeH="0" baseline="0" dirty="0" err="1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is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 a key component to </a:t>
            </a:r>
            <a:r>
              <a:rPr kumimoji="0" lang="fr-FR" altLang="fr-FR" sz="1100" b="1" i="0" u="none" strike="noStrike" cap="none" normalizeH="0" baseline="0" dirty="0" err="1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achieve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 the </a:t>
            </a:r>
            <a:r>
              <a:rPr kumimoji="0" lang="fr-FR" altLang="fr-FR" sz="1100" b="1" i="0" u="none" strike="noStrike" cap="none" normalizeH="0" baseline="0" dirty="0" err="1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Sustainable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altLang="fr-FR" sz="1100" b="1" i="0" u="none" strike="noStrike" cap="none" normalizeH="0" baseline="0" dirty="0" err="1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Development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 Goal n°7 and </a:t>
            </a:r>
            <a:r>
              <a:rPr kumimoji="0" lang="fr-FR" altLang="fr-FR" sz="1100" b="1" i="0" u="none" strike="noStrike" cap="none" normalizeH="0" baseline="0" dirty="0" err="1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allow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 social and </a:t>
            </a:r>
            <a:r>
              <a:rPr kumimoji="0" lang="fr-FR" altLang="fr-FR" sz="1100" b="1" i="0" u="none" strike="noStrike" cap="none" normalizeH="0" baseline="0" dirty="0" err="1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economic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altLang="fr-FR" sz="1100" b="1" i="0" u="none" strike="noStrike" cap="none" normalizeH="0" baseline="0" dirty="0" err="1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development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 in </a:t>
            </a:r>
            <a:r>
              <a:rPr kumimoji="0" lang="fr-FR" altLang="fr-FR" sz="1100" b="1" i="0" u="none" strike="noStrike" cap="none" normalizeH="0" baseline="0" dirty="0" err="1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developing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 countries. </a:t>
            </a:r>
            <a:r>
              <a:rPr kumimoji="0" lang="fr-FR" altLang="fr-FR" sz="1100" b="1" i="0" u="none" strike="noStrike" cap="none" normalizeH="0" baseline="0" dirty="0" err="1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Although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altLang="fr-FR" sz="1100" b="1" i="0" u="none" strike="noStrike" cap="none" normalizeH="0" baseline="0" dirty="0" err="1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project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altLang="fr-FR" sz="1100" b="1" i="0" u="none" strike="noStrike" cap="none" normalizeH="0" baseline="0" dirty="0" err="1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developers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 have </a:t>
            </a:r>
            <a:r>
              <a:rPr kumimoji="0" lang="fr-FR" altLang="fr-FR" sz="1100" b="1" i="0" u="none" strike="noStrike" cap="none" normalizeH="0" baseline="0" dirty="0" err="1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several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altLang="fr-FR" sz="1100" b="1" i="0" u="none" strike="noStrike" cap="none" normalizeH="0" baseline="0" dirty="0" err="1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innovative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altLang="fr-FR" sz="1100" b="1" i="0" u="none" strike="noStrike" cap="none" normalizeH="0" baseline="0" dirty="0" err="1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ideas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 to </a:t>
            </a:r>
            <a:r>
              <a:rPr kumimoji="0" lang="fr-FR" altLang="fr-FR" sz="1100" b="1" i="0" u="none" strike="noStrike" cap="none" normalizeH="0" baseline="0" dirty="0" err="1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address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altLang="fr-FR" sz="1100" b="1" i="0" u="none" strike="noStrike" cap="none" normalizeH="0" baseline="0" dirty="0" err="1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this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 issue, </a:t>
            </a:r>
            <a:r>
              <a:rPr kumimoji="0" lang="fr-FR" altLang="fr-FR" sz="1100" b="1" i="0" u="none" strike="noStrike" cap="none" normalizeH="0" baseline="0" dirty="0" err="1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attracting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altLang="fr-FR" sz="1100" b="1" i="0" u="none" strike="noStrike" cap="none" normalizeH="0" baseline="0" dirty="0" err="1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financing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 for rural </a:t>
            </a:r>
            <a:r>
              <a:rPr kumimoji="0" lang="fr-FR" altLang="fr-FR" sz="1100" b="1" i="0" u="none" strike="noStrike" cap="none" normalizeH="0" baseline="0" dirty="0" err="1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electrification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altLang="fr-FR" sz="1100" b="1" i="0" u="none" strike="noStrike" cap="none" normalizeH="0" baseline="0" dirty="0" err="1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projects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 in </a:t>
            </a:r>
            <a:r>
              <a:rPr kumimoji="0" lang="fr-FR" altLang="fr-FR" sz="1100" b="1" i="0" u="none" strike="noStrike" cap="none" normalizeH="0" baseline="0" dirty="0" err="1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remote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 areas has </a:t>
            </a:r>
            <a:r>
              <a:rPr kumimoji="0" lang="fr-FR" altLang="fr-FR" sz="1100" b="1" i="0" u="none" strike="noStrike" cap="none" normalizeH="0" baseline="0" dirty="0" err="1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often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altLang="fr-FR" sz="1100" b="1" i="0" u="none" strike="noStrike" cap="none" normalizeH="0" baseline="0" dirty="0" err="1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proven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 to </a:t>
            </a:r>
            <a:r>
              <a:rPr kumimoji="0" lang="fr-FR" altLang="fr-FR" sz="1100" b="1" i="0" u="none" strike="noStrike" cap="none" normalizeH="0" baseline="0" dirty="0" err="1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be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 a challenge. </a:t>
            </a:r>
            <a:r>
              <a:rPr kumimoji="0" lang="fr-FR" altLang="fr-FR" sz="1100" b="1" i="0" u="none" strike="noStrike" cap="none" normalizeH="0" baseline="0" dirty="0" err="1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Taking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altLang="fr-FR" sz="1100" b="1" i="0" u="none" strike="noStrike" cap="none" normalizeH="0" baseline="0" dirty="0" err="1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this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altLang="fr-FR" sz="1100" b="1" i="0" u="none" strike="noStrike" cap="none" normalizeH="0" baseline="0" dirty="0" err="1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into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altLang="fr-FR" sz="1100" b="1" i="0" u="none" strike="noStrike" cap="none" normalizeH="0" baseline="0" dirty="0" err="1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consideration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, the French Agency for </a:t>
            </a:r>
            <a:r>
              <a:rPr kumimoji="0" lang="fr-FR" altLang="fr-FR" sz="1100" b="1" i="0" u="none" strike="noStrike" cap="none" normalizeH="0" baseline="0" dirty="0" err="1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Ecological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 Transition (ADEME) and the French Agency for </a:t>
            </a:r>
            <a:r>
              <a:rPr kumimoji="0" lang="fr-FR" altLang="fr-FR" sz="1100" b="1" i="0" u="none" strike="noStrike" cap="none" normalizeH="0" baseline="0" dirty="0" err="1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Development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 (AFD) </a:t>
            </a:r>
            <a:r>
              <a:rPr kumimoji="0" lang="fr-FR" altLang="fr-FR" sz="1100" b="1" i="0" u="none" strike="noStrike" cap="none" normalizeH="0" baseline="0" dirty="0" err="1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launched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 a call for </a:t>
            </a:r>
            <a:r>
              <a:rPr kumimoji="0" lang="fr-FR" altLang="fr-FR" sz="1100" b="1" i="0" u="none" strike="noStrike" cap="none" normalizeH="0" baseline="0" dirty="0" err="1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projects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 in 2019 to support </a:t>
            </a:r>
            <a:r>
              <a:rPr kumimoji="0" lang="fr-FR" altLang="fr-FR" sz="1100" b="1" i="0" u="none" strike="noStrike" cap="none" normalizeH="0" baseline="0" dirty="0" err="1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innovative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altLang="fr-FR" sz="1100" b="1" i="0" u="none" strike="noStrike" cap="none" normalizeH="0" baseline="0" dirty="0" err="1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projects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 for </a:t>
            </a:r>
            <a:r>
              <a:rPr kumimoji="0" lang="fr-FR" altLang="fr-FR" sz="1100" b="1" i="0" u="none" strike="noStrike" cap="none" normalizeH="0" baseline="0" dirty="0" err="1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energy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altLang="fr-FR" sz="1100" b="1" i="0" u="none" strike="noStrike" cap="none" normalizeH="0" baseline="0" dirty="0" err="1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access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altLang="fr-FR" sz="1100" b="1" i="0" u="none" strike="noStrike" cap="none" normalizeH="0" baseline="0" dirty="0" err="1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led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 by </a:t>
            </a:r>
            <a:r>
              <a:rPr kumimoji="0" lang="fr-FR" altLang="fr-FR" sz="1100" b="1" i="0" u="none" strike="noStrike" cap="none" normalizeH="0" baseline="0" dirty="0" err="1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NGOs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 or </a:t>
            </a:r>
            <a:r>
              <a:rPr kumimoji="0" lang="fr-FR" altLang="fr-FR" sz="1100" b="1" i="0" u="none" strike="noStrike" cap="none" normalizeH="0" baseline="0" dirty="0" err="1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enterprises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 in </a:t>
            </a:r>
            <a:r>
              <a:rPr kumimoji="0" lang="fr-FR" altLang="fr-FR" sz="1100" b="1" i="0" u="none" strike="noStrike" cap="none" normalizeH="0" baseline="0" dirty="0" err="1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Africa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altLang="fr-FR" sz="1100" b="1" i="0" u="none" strike="noStrike" cap="none" normalizeH="0" baseline="0" dirty="0" err="1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through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 medium </a:t>
            </a:r>
            <a:r>
              <a:rPr kumimoji="0" lang="fr-FR" altLang="fr-FR" sz="1100" b="1" i="0" u="none" strike="noStrike" cap="none" normalizeH="0" baseline="0" dirty="0" err="1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grants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 and a </a:t>
            </a:r>
            <a:r>
              <a:rPr kumimoji="0" lang="fr-FR" altLang="fr-FR" sz="1100" b="1" i="0" u="none" strike="noStrike" cap="none" normalizeH="0" baseline="0" dirty="0" err="1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two-year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fr-FR" altLang="fr-FR" sz="1100" b="1" i="0" u="none" strike="noStrike" cap="none" normalizeH="0" baseline="0" dirty="0" err="1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technical</a:t>
            </a:r>
            <a:r>
              <a:rPr kumimoji="0" lang="fr-FR" altLang="fr-FR" sz="1100" b="1" i="0" u="none" strike="noStrike" cap="none" normalizeH="0" baseline="0" dirty="0" smtClean="0">
                <a:ln>
                  <a:noFill/>
                </a:ln>
                <a:solidFill>
                  <a:srgbClr val="194880"/>
                </a:solidFill>
                <a:effectLst/>
                <a:latin typeface="Arial" pitchFamily="34" charset="0"/>
                <a:cs typeface="Arial" pitchFamily="34" charset="0"/>
              </a:rPr>
              <a:t> assistance.</a:t>
            </a: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6" name="Picture 8" descr="http://www.ruralelec.org/business-opportunities/ademe-agence-de-lenvironnement-et-de-la-maitrise-de-lenergie">
            <a:hlinkClick r:id="rId4"/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65" r="1731" b="20192"/>
          <a:stretch/>
        </p:blipFill>
        <p:spPr bwMode="auto">
          <a:xfrm>
            <a:off x="5508104" y="349632"/>
            <a:ext cx="3276053" cy="1807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38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476672"/>
            <a:ext cx="6840760" cy="360040"/>
          </a:xfrm>
        </p:spPr>
        <p:txBody>
          <a:bodyPr/>
          <a:lstStyle/>
          <a:p>
            <a:pPr algn="ctr"/>
            <a:r>
              <a:rPr lang="en-US" dirty="0" smtClean="0"/>
              <a:t>TO </a:t>
            </a:r>
            <a:r>
              <a:rPr lang="en-US" dirty="0"/>
              <a:t>CONTRIBUTE TO ISA </a:t>
            </a:r>
            <a:r>
              <a:rPr lang="en-US" dirty="0" smtClean="0"/>
              <a:t>PROGRAMS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79512" y="6376226"/>
            <a:ext cx="3384376" cy="481757"/>
          </a:xfrm>
        </p:spPr>
        <p:txBody>
          <a:bodyPr/>
          <a:lstStyle/>
          <a:p>
            <a:pPr defTabSz="457200"/>
            <a:r>
              <a:rPr lang="en-US" dirty="0" smtClean="0"/>
              <a:t>SOLAR ENERGY PROJECTS IN ISA COUNTRIES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23527" y="1724111"/>
            <a:ext cx="2520281" cy="648072"/>
          </a:xfrm>
          <a:prstGeom prst="rect">
            <a:avLst/>
          </a:prstGeom>
          <a:solidFill>
            <a:srgbClr val="1C0E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AFD Strategic </a:t>
            </a:r>
            <a:r>
              <a:rPr lang="en-US" dirty="0"/>
              <a:t>objectives </a:t>
            </a:r>
          </a:p>
        </p:txBody>
      </p:sp>
      <p:grpSp>
        <p:nvGrpSpPr>
          <p:cNvPr id="4" name="Groupe 3"/>
          <p:cNvGrpSpPr/>
          <p:nvPr/>
        </p:nvGrpSpPr>
        <p:grpSpPr>
          <a:xfrm>
            <a:off x="-632799" y="1916832"/>
            <a:ext cx="4432931" cy="4464496"/>
            <a:chOff x="-632799" y="2132856"/>
            <a:chExt cx="4432931" cy="4464496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32799" y="2132856"/>
              <a:ext cx="4432931" cy="44644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Rectangle 2"/>
            <p:cNvSpPr/>
            <p:nvPr/>
          </p:nvSpPr>
          <p:spPr>
            <a:xfrm rot="10800000" flipV="1">
              <a:off x="773574" y="3826496"/>
              <a:ext cx="1620181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accent2"/>
                  </a:solidFill>
                </a:rPr>
                <a:t>Modernized and decarbonized</a:t>
              </a:r>
              <a:r>
                <a:rPr lang="en-US" sz="1600" dirty="0">
                  <a:solidFill>
                    <a:schemeClr val="accent2"/>
                  </a:solidFill>
                </a:rPr>
                <a:t> </a:t>
              </a:r>
              <a:r>
                <a:rPr lang="en-US" sz="1600" dirty="0" smtClean="0">
                  <a:solidFill>
                    <a:schemeClr val="accent2"/>
                  </a:solidFill>
                </a:rPr>
                <a:t>energy supply</a:t>
              </a:r>
            </a:p>
          </p:txBody>
        </p:sp>
      </p:grpSp>
      <p:sp>
        <p:nvSpPr>
          <p:cNvPr id="28" name="Rectangle 27"/>
          <p:cNvSpPr/>
          <p:nvPr/>
        </p:nvSpPr>
        <p:spPr>
          <a:xfrm>
            <a:off x="3356736" y="1716609"/>
            <a:ext cx="2583416" cy="648072"/>
          </a:xfrm>
          <a:prstGeom prst="rect">
            <a:avLst/>
          </a:prstGeom>
          <a:solidFill>
            <a:srgbClr val="1C0E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Type of solution / Project in Solar</a:t>
            </a: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6228184" y="1716609"/>
            <a:ext cx="2583416" cy="648072"/>
          </a:xfrm>
          <a:prstGeom prst="rect">
            <a:avLst/>
          </a:prstGeom>
          <a:solidFill>
            <a:srgbClr val="1C0E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Related ISA </a:t>
            </a:r>
            <a:r>
              <a:rPr lang="en-US" dirty="0"/>
              <a:t>Program</a:t>
            </a:r>
          </a:p>
        </p:txBody>
      </p:sp>
      <p:sp>
        <p:nvSpPr>
          <p:cNvPr id="31" name="ZoneTexte 2"/>
          <p:cNvSpPr txBox="1">
            <a:spLocks noChangeArrowheads="1"/>
          </p:cNvSpPr>
          <p:nvPr/>
        </p:nvSpPr>
        <p:spPr bwMode="auto">
          <a:xfrm>
            <a:off x="3371294" y="3031684"/>
            <a:ext cx="3000906" cy="2234791"/>
          </a:xfrm>
          <a:prstGeom prst="homePlate">
            <a:avLst>
              <a:gd name="adj" fmla="val 39560"/>
            </a:avLst>
          </a:prstGeom>
          <a:solidFill>
            <a:srgbClr val="1C0E5D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endParaRPr lang="en-US" sz="1600" dirty="0" smtClean="0"/>
          </a:p>
          <a:p>
            <a:pPr algn="l"/>
            <a:r>
              <a:rPr lang="en-US" sz="1600" dirty="0" smtClean="0"/>
              <a:t>Sectorial </a:t>
            </a:r>
            <a:r>
              <a:rPr lang="en-US" sz="1600" dirty="0"/>
              <a:t>Reform (new regulatory </a:t>
            </a:r>
            <a:r>
              <a:rPr lang="en-US" sz="1600" dirty="0" smtClean="0"/>
              <a:t>mechanisms)</a:t>
            </a:r>
          </a:p>
          <a:p>
            <a:pPr algn="l"/>
            <a:endParaRPr lang="en-US" sz="1600" dirty="0" smtClean="0"/>
          </a:p>
          <a:p>
            <a:pPr algn="l"/>
            <a:r>
              <a:rPr lang="en-US" altLang="fr-FR" sz="1600" dirty="0" smtClean="0"/>
              <a:t>Reinforcing private investment</a:t>
            </a:r>
            <a:endParaRPr lang="en-US" altLang="fr-FR" sz="1600" dirty="0"/>
          </a:p>
          <a:p>
            <a:pPr algn="l"/>
            <a:endParaRPr lang="en-US" sz="1600" dirty="0" smtClean="0"/>
          </a:p>
          <a:p>
            <a:pPr algn="l"/>
            <a:r>
              <a:rPr lang="en-US" sz="1600" dirty="0" smtClean="0"/>
              <a:t>Large </a:t>
            </a:r>
            <a:r>
              <a:rPr lang="en-US" sz="1600" dirty="0"/>
              <a:t>scale solar power </a:t>
            </a:r>
            <a:r>
              <a:rPr lang="en-US" sz="1600" dirty="0" smtClean="0"/>
              <a:t>plants</a:t>
            </a:r>
          </a:p>
          <a:p>
            <a:pPr algn="l"/>
            <a:endParaRPr lang="en-US" sz="1600" dirty="0"/>
          </a:p>
        </p:txBody>
      </p:sp>
      <p:pic>
        <p:nvPicPr>
          <p:cNvPr id="32" name="Espace réservé du contenu 8"/>
          <p:cNvPicPr>
            <a:picLocks noGrp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3226" y="332656"/>
            <a:ext cx="2295384" cy="688908"/>
          </a:xfrm>
          <a:prstGeom prst="rect">
            <a:avLst/>
          </a:prstGeom>
          <a:noFill/>
        </p:spPr>
      </p:pic>
      <p:sp>
        <p:nvSpPr>
          <p:cNvPr id="33" name="Rectangle 32"/>
          <p:cNvSpPr/>
          <p:nvPr/>
        </p:nvSpPr>
        <p:spPr>
          <a:xfrm>
            <a:off x="6656019" y="3031684"/>
            <a:ext cx="1727746" cy="2234791"/>
          </a:xfrm>
          <a:prstGeom prst="rect">
            <a:avLst/>
          </a:prstGeom>
          <a:solidFill>
            <a:srgbClr val="1C0E5D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/>
              <a:t>#1 : Affordable finance at scale for solar energy</a:t>
            </a:r>
          </a:p>
        </p:txBody>
      </p:sp>
    </p:spTree>
    <p:extLst>
      <p:ext uri="{BB962C8B-B14F-4D97-AF65-F5344CB8AC3E}">
        <p14:creationId xmlns:p14="http://schemas.microsoft.com/office/powerpoint/2010/main" val="96454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Custom 3">
      <a:dk1>
        <a:srgbClr val="250E62"/>
      </a:dk1>
      <a:lt1>
        <a:sysClr val="window" lastClr="FFFFFF"/>
      </a:lt1>
      <a:dk2>
        <a:srgbClr val="250E62"/>
      </a:dk2>
      <a:lt2>
        <a:srgbClr val="FFFFFF"/>
      </a:lt2>
      <a:accent1>
        <a:srgbClr val="21167D"/>
      </a:accent1>
      <a:accent2>
        <a:srgbClr val="DA291C"/>
      </a:accent2>
      <a:accent3>
        <a:srgbClr val="3F55AC"/>
      </a:accent3>
      <a:accent4>
        <a:srgbClr val="4B6BD5"/>
      </a:accent4>
      <a:accent5>
        <a:srgbClr val="E6433C"/>
      </a:accent5>
      <a:accent6>
        <a:srgbClr val="F86D66"/>
      </a:accent6>
      <a:hlink>
        <a:srgbClr val="0000FF"/>
      </a:hlink>
      <a:folHlink>
        <a:srgbClr val="18A6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AFD 1">
      <a:dk1>
        <a:srgbClr val="250E62"/>
      </a:dk1>
      <a:lt1>
        <a:sysClr val="window" lastClr="FFFFFF"/>
      </a:lt1>
      <a:dk2>
        <a:srgbClr val="250E62"/>
      </a:dk2>
      <a:lt2>
        <a:srgbClr val="FFFFFF"/>
      </a:lt2>
      <a:accent1>
        <a:srgbClr val="2F117D"/>
      </a:accent1>
      <a:accent2>
        <a:srgbClr val="DA291C"/>
      </a:accent2>
      <a:accent3>
        <a:srgbClr val="4D3AAC"/>
      </a:accent3>
      <a:accent4>
        <a:srgbClr val="626ED5"/>
      </a:accent4>
      <a:accent5>
        <a:srgbClr val="E6433C"/>
      </a:accent5>
      <a:accent6>
        <a:srgbClr val="F86D66"/>
      </a:accent6>
      <a:hlink>
        <a:srgbClr val="0000FF"/>
      </a:hlink>
      <a:folHlink>
        <a:srgbClr val="18A6FF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3_Office Theme">
  <a:themeElements>
    <a:clrScheme name="Custom 3">
      <a:dk1>
        <a:srgbClr val="250E62"/>
      </a:dk1>
      <a:lt1>
        <a:sysClr val="window" lastClr="FFFFFF"/>
      </a:lt1>
      <a:dk2>
        <a:srgbClr val="250E62"/>
      </a:dk2>
      <a:lt2>
        <a:srgbClr val="FFFFFF"/>
      </a:lt2>
      <a:accent1>
        <a:srgbClr val="21167D"/>
      </a:accent1>
      <a:accent2>
        <a:srgbClr val="DA291C"/>
      </a:accent2>
      <a:accent3>
        <a:srgbClr val="3F55AC"/>
      </a:accent3>
      <a:accent4>
        <a:srgbClr val="4B6BD5"/>
      </a:accent4>
      <a:accent5>
        <a:srgbClr val="E6433C"/>
      </a:accent5>
      <a:accent6>
        <a:srgbClr val="F86D66"/>
      </a:accent6>
      <a:hlink>
        <a:srgbClr val="0000FF"/>
      </a:hlink>
      <a:folHlink>
        <a:srgbClr val="18A6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10482</TotalTime>
  <Words>823</Words>
  <Application>Microsoft Office PowerPoint</Application>
  <PresentationFormat>Affichage à l'écran (4:3)</PresentationFormat>
  <Paragraphs>237</Paragraphs>
  <Slides>15</Slides>
  <Notes>12</Notes>
  <HiddenSlides>0</HiddenSlides>
  <MMClips>0</MMClips>
  <ScaleCrop>false</ScaleCrop>
  <HeadingPairs>
    <vt:vector size="4" baseType="variant">
      <vt:variant>
        <vt:lpstr>Thème</vt:lpstr>
      </vt:variant>
      <vt:variant>
        <vt:i4>3</vt:i4>
      </vt:variant>
      <vt:variant>
        <vt:lpstr>Titres des diapositives</vt:lpstr>
      </vt:variant>
      <vt:variant>
        <vt:i4>15</vt:i4>
      </vt:variant>
    </vt:vector>
  </HeadingPairs>
  <TitlesOfParts>
    <vt:vector size="18" baseType="lpstr">
      <vt:lpstr>2_Office Theme</vt:lpstr>
      <vt:lpstr>1_Office Theme</vt:lpstr>
      <vt:lpstr>3_Office Theme</vt:lpstr>
      <vt:lpstr>  Solar Project Financing Models </vt:lpstr>
      <vt:lpstr>Présentation PowerPoint</vt:lpstr>
      <vt:lpstr>DIVERSIFIED FINANCIAL INSTRUMENTS</vt:lpstr>
      <vt:lpstr>Breakdown by Financing Instrument</vt:lpstr>
      <vt:lpstr>Breakdown by Strategic Priorities</vt:lpstr>
      <vt:lpstr>Energy Transition Political Commitments</vt:lpstr>
      <vt:lpstr>TO CONTRIBUTE TO ISA PROGRAMS</vt:lpstr>
      <vt:lpstr>Présentation PowerPoint</vt:lpstr>
      <vt:lpstr>TO CONTRIBUTE TO ISA PROGRAMS</vt:lpstr>
      <vt:lpstr>TO CONTRIBUTE TO ISA PROGRAMS</vt:lpstr>
      <vt:lpstr>Présentation PowerPoint</vt:lpstr>
      <vt:lpstr>Présentation PowerPoint</vt:lpstr>
      <vt:lpstr>GREEN CREDIT LINES SUNREF Thailand  Case Study  AFD-KasikornBank credit facility – Boonthavorn</vt:lpstr>
      <vt:lpstr>TO CONTRIBUTE TO ISA PROGRAMS  Renewable Energy Financing BUT NOT ONLY !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AFD</dc:creator>
  <cp:lastModifiedBy>DUBRAC Arnaud</cp:lastModifiedBy>
  <cp:revision>426</cp:revision>
  <cp:lastPrinted>2018-04-18T03:34:36Z</cp:lastPrinted>
  <dcterms:created xsi:type="dcterms:W3CDTF">2014-04-03T18:35:05Z</dcterms:created>
  <dcterms:modified xsi:type="dcterms:W3CDTF">2020-06-17T03:55:42Z</dcterms:modified>
</cp:coreProperties>
</file>