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autoCompressPictures="0">
  <p:sldMasterIdLst>
    <p:sldMasterId id="2147483648" r:id="rId1"/>
  </p:sldMasterIdLst>
  <p:notesMasterIdLst>
    <p:notesMasterId r:id="rId15"/>
  </p:notesMasterIdLst>
  <p:sldIdLst>
    <p:sldId id="256" r:id="rId2"/>
    <p:sldId id="257" r:id="rId3"/>
    <p:sldId id="258" r:id="rId4"/>
    <p:sldId id="259" r:id="rId5"/>
    <p:sldId id="260" r:id="rId6"/>
    <p:sldId id="266" r:id="rId7"/>
    <p:sldId id="261" r:id="rId8"/>
    <p:sldId id="263" r:id="rId9"/>
    <p:sldId id="265" r:id="rId10"/>
    <p:sldId id="262" r:id="rId11"/>
    <p:sldId id="264" r:id="rId12"/>
    <p:sldId id="268"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927"/>
    <p:restoredTop sz="96327"/>
  </p:normalViewPr>
  <p:slideViewPr>
    <p:cSldViewPr snapToGrid="0" snapToObjects="1">
      <p:cViewPr varScale="1">
        <p:scale>
          <a:sx n="66" d="100"/>
          <a:sy n="66" d="100"/>
        </p:scale>
        <p:origin x="640"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74A40-4477-2543-9087-294C9F834429}" type="datetimeFigureOut">
              <a:rPr lang="en-US" smtClean="0"/>
              <a:t>6/17/2020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28C40D5-3C26-9342-9543-B8D0F1761E50}" type="slidenum">
              <a:rPr lang="en-US" smtClean="0"/>
              <a:t>‹#›</a:t>
            </a:fld>
            <a:endParaRPr lang="en-US"/>
          </a:p>
        </p:txBody>
      </p:sp>
    </p:spTree>
    <p:extLst>
      <p:ext uri="{BB962C8B-B14F-4D97-AF65-F5344CB8AC3E}">
        <p14:creationId xmlns:p14="http://schemas.microsoft.com/office/powerpoint/2010/main" val="2704322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GB"/>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EB4A0FC3-5F71-8E48-A236-66AC6570B537}" type="datetime1">
              <a:rPr lang="en-IN" smtClean="0"/>
              <a:t>17-06-2020</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cxnSp>
        <p:nvCxnSpPr>
          <p:cNvPr id="15" name="Straight Connector 14"/>
          <p:cNvCxnSpPr/>
          <p:nvPr/>
        </p:nvCxnSpPr>
        <p:spPr>
          <a:xfrm>
            <a:off x="2417780" y="3528542"/>
            <a:ext cx="863707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14842FA0-A465-6945-BE1D-E9E9C73AE1CC}" type="datetime1">
              <a:rPr lang="en-IN"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GB"/>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7119D6D9-ABCF-4B46-B335-014D9CC51953}" type="datetime1">
              <a:rPr lang="en-IN"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ncho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4B19187-A77F-ED49-8688-28E77BA467D9}" type="datetime1">
              <a:rPr lang="en-IN"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GB"/>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59246485-3BB1-8142-BF94-305E93660B88}" type="datetime1">
              <a:rPr lang="en-IN" smtClean="0"/>
              <a:t>17-06-2020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GB"/>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4664A59-09CD-F64D-91F0-F4ACC4B5997E}" type="datetime1">
              <a:rPr lang="en-IN" smtClean="0"/>
              <a:t>17-06-2020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GB"/>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8F0F403A-17C7-134F-9993-10836A444059}" type="datetime1">
              <a:rPr lang="en-IN" smtClean="0"/>
              <a:t>17-06-2020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5632D0C9-5217-2649-A80A-A10158DD81E5}" type="datetime1">
              <a:rPr lang="en-IN" smtClean="0"/>
              <a:t>17-06-2020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947C3C-FCF1-B045-953D-7F4B40632136}" type="datetime1">
              <a:rPr lang="en-IN" smtClean="0"/>
              <a:t>17-06-2020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GB"/>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450FE990-624D-6E4F-8316-F9917C9EE702}" type="datetime1">
              <a:rPr lang="en-IN" smtClean="0"/>
              <a:t>17-06-2020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GB"/>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C201580-594A-1145-96E1-5749D1C1EBD9}" type="datetime1">
              <a:rPr lang="en-IN" smtClean="0"/>
              <a:t>17-06-2020</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AF83A5BD-D734-1F4C-BB50-0CFF4FE1418A}" type="datetime1">
              <a:rPr lang="en-IN" smtClean="0"/>
              <a:t>17-06-2020</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C8E7F2-D0D7-8541-9B0A-BD74E56ADA62}"/>
              </a:ext>
            </a:extLst>
          </p:cNvPr>
          <p:cNvSpPr>
            <a:spLocks noGrp="1"/>
          </p:cNvSpPr>
          <p:nvPr>
            <p:ph type="ctrTitle"/>
          </p:nvPr>
        </p:nvSpPr>
        <p:spPr>
          <a:xfrm>
            <a:off x="347871" y="802298"/>
            <a:ext cx="10706982" cy="2541431"/>
          </a:xfrm>
        </p:spPr>
        <p:txBody>
          <a:bodyPr/>
          <a:lstStyle/>
          <a:p>
            <a:pPr algn="ctr"/>
            <a:r>
              <a:rPr lang="en-US" dirty="0"/>
              <a:t>Bankable Off-grid business model</a:t>
            </a:r>
          </a:p>
        </p:txBody>
      </p:sp>
      <p:sp>
        <p:nvSpPr>
          <p:cNvPr id="3" name="Subtitle 2">
            <a:extLst>
              <a:ext uri="{FF2B5EF4-FFF2-40B4-BE49-F238E27FC236}">
                <a16:creationId xmlns:a16="http://schemas.microsoft.com/office/drawing/2014/main" id="{19776DE5-8423-B94E-8FEE-64AA75FFB550}"/>
              </a:ext>
            </a:extLst>
          </p:cNvPr>
          <p:cNvSpPr>
            <a:spLocks noGrp="1"/>
          </p:cNvSpPr>
          <p:nvPr>
            <p:ph type="subTitle" idx="1"/>
          </p:nvPr>
        </p:nvSpPr>
        <p:spPr>
          <a:xfrm>
            <a:off x="1382826" y="3761224"/>
            <a:ext cx="8637072" cy="1227155"/>
          </a:xfrm>
        </p:spPr>
        <p:txBody>
          <a:bodyPr>
            <a:normAutofit fontScale="55000" lnSpcReduction="20000"/>
          </a:bodyPr>
          <a:lstStyle/>
          <a:p>
            <a:pPr algn="ctr"/>
            <a:r>
              <a:rPr lang="en-US" sz="2900" dirty="0"/>
              <a:t>June 17</a:t>
            </a:r>
            <a:r>
              <a:rPr lang="en-US" sz="2900" baseline="30000" dirty="0"/>
              <a:t>th</a:t>
            </a:r>
            <a:r>
              <a:rPr lang="en-US" sz="2900" dirty="0"/>
              <a:t> – New </a:t>
            </a:r>
            <a:r>
              <a:rPr lang="en-US" sz="2900" dirty="0" err="1"/>
              <a:t>delhi</a:t>
            </a:r>
            <a:r>
              <a:rPr lang="en-US" sz="2900" dirty="0"/>
              <a:t> </a:t>
            </a:r>
          </a:p>
          <a:p>
            <a:pPr algn="ctr"/>
            <a:r>
              <a:rPr lang="en-US" sz="2900" dirty="0"/>
              <a:t>Sunil Wadhwa </a:t>
            </a:r>
          </a:p>
          <a:p>
            <a:pPr algn="ctr"/>
            <a:r>
              <a:rPr lang="en-US" sz="2900" dirty="0"/>
              <a:t>Member of Expert Group – ISA</a:t>
            </a:r>
          </a:p>
          <a:p>
            <a:pPr algn="ctr"/>
            <a:endParaRPr lang="en-US" dirty="0"/>
          </a:p>
          <a:p>
            <a:pPr algn="ctr"/>
            <a:endParaRPr lang="en-US" dirty="0"/>
          </a:p>
          <a:p>
            <a:pPr algn="ctr"/>
            <a:endParaRPr lang="en-US" dirty="0"/>
          </a:p>
        </p:txBody>
      </p:sp>
      <p:pic>
        <p:nvPicPr>
          <p:cNvPr id="5" name="Picture 4" descr="A picture containing drawing, food&#10;&#10;Description automatically generated">
            <a:extLst>
              <a:ext uri="{FF2B5EF4-FFF2-40B4-BE49-F238E27FC236}">
                <a16:creationId xmlns:a16="http://schemas.microsoft.com/office/drawing/2014/main" id="{16EC9E0E-DEE7-9349-9A7C-95CED15BED28}"/>
              </a:ext>
            </a:extLst>
          </p:cNvPr>
          <p:cNvPicPr>
            <a:picLocks noChangeAspect="1"/>
          </p:cNvPicPr>
          <p:nvPr/>
        </p:nvPicPr>
        <p:blipFill>
          <a:blip r:embed="rId2"/>
          <a:stretch>
            <a:fillRect/>
          </a:stretch>
        </p:blipFill>
        <p:spPr>
          <a:xfrm>
            <a:off x="9053829" y="168101"/>
            <a:ext cx="2374900" cy="850900"/>
          </a:xfrm>
          <a:prstGeom prst="rect">
            <a:avLst/>
          </a:prstGeom>
        </p:spPr>
      </p:pic>
    </p:spTree>
    <p:extLst>
      <p:ext uri="{BB962C8B-B14F-4D97-AF65-F5344CB8AC3E}">
        <p14:creationId xmlns:p14="http://schemas.microsoft.com/office/powerpoint/2010/main" val="40020528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2F9E-6550-3A43-A6A0-0817BF748052}"/>
              </a:ext>
            </a:extLst>
          </p:cNvPr>
          <p:cNvSpPr>
            <a:spLocks noGrp="1"/>
          </p:cNvSpPr>
          <p:nvPr>
            <p:ph type="title"/>
          </p:nvPr>
        </p:nvSpPr>
        <p:spPr/>
        <p:txBody>
          <a:bodyPr/>
          <a:lstStyle/>
          <a:p>
            <a:r>
              <a:rPr lang="en-IN" dirty="0"/>
              <a:t/>
            </a:r>
            <a:br>
              <a:rPr lang="en-IN" dirty="0"/>
            </a:br>
            <a:r>
              <a:rPr lang="en-IN" dirty="0"/>
              <a:t>tripartite</a:t>
            </a:r>
            <a:r>
              <a:rPr lang="en-US" dirty="0"/>
              <a:t> DGD Model - Bankability</a:t>
            </a:r>
          </a:p>
        </p:txBody>
      </p:sp>
      <p:sp>
        <p:nvSpPr>
          <p:cNvPr id="3" name="Content Placeholder 2">
            <a:extLst>
              <a:ext uri="{FF2B5EF4-FFF2-40B4-BE49-F238E27FC236}">
                <a16:creationId xmlns:a16="http://schemas.microsoft.com/office/drawing/2014/main" id="{47C62B22-1387-C543-AA32-CF47B2C07584}"/>
              </a:ext>
            </a:extLst>
          </p:cNvPr>
          <p:cNvSpPr>
            <a:spLocks noGrp="1"/>
          </p:cNvSpPr>
          <p:nvPr>
            <p:ph idx="1"/>
          </p:nvPr>
        </p:nvSpPr>
        <p:spPr/>
        <p:txBody>
          <a:bodyPr>
            <a:noAutofit/>
          </a:bodyPr>
          <a:lstStyle/>
          <a:p>
            <a:pPr algn="just"/>
            <a:r>
              <a:rPr lang="en-IN" sz="2400" b="1" dirty="0"/>
              <a:t> Palatable Consumer Tariff </a:t>
            </a:r>
            <a:r>
              <a:rPr lang="en-IN" sz="2400" dirty="0"/>
              <a:t>(CT) specified by the state will make collections easier for DGD ; Low incentive to consumers to default </a:t>
            </a:r>
          </a:p>
          <a:p>
            <a:pPr algn="just"/>
            <a:r>
              <a:rPr lang="en-IN" sz="2400" dirty="0"/>
              <a:t> </a:t>
            </a:r>
            <a:r>
              <a:rPr lang="en-IN" sz="2400" b="1" dirty="0"/>
              <a:t>Community</a:t>
            </a:r>
            <a:r>
              <a:rPr lang="en-IN" sz="2400" dirty="0"/>
              <a:t> will emotionally work for success of this low cost DGD given the socio-economic value addition</a:t>
            </a:r>
          </a:p>
          <a:p>
            <a:pPr algn="just"/>
            <a:r>
              <a:rPr lang="en-IN" sz="2400" dirty="0"/>
              <a:t> Major part of revenue of DGD (Balance Tariff) coming from State/Utility with </a:t>
            </a:r>
            <a:r>
              <a:rPr lang="en-IN" sz="2400" b="1" dirty="0"/>
              <a:t>payments securities</a:t>
            </a:r>
          </a:p>
          <a:p>
            <a:pPr algn="just"/>
            <a:r>
              <a:rPr lang="en-IN" sz="2400" b="1" dirty="0"/>
              <a:t>No risk of stranding </a:t>
            </a:r>
            <a:r>
              <a:rPr lang="en-IN" sz="2400" dirty="0"/>
              <a:t>of assets when state grid extends to its area of franchisee</a:t>
            </a:r>
          </a:p>
        </p:txBody>
      </p:sp>
      <p:sp>
        <p:nvSpPr>
          <p:cNvPr id="4" name="Slide Number Placeholder 3">
            <a:extLst>
              <a:ext uri="{FF2B5EF4-FFF2-40B4-BE49-F238E27FC236}">
                <a16:creationId xmlns:a16="http://schemas.microsoft.com/office/drawing/2014/main" id="{4EEC0525-CDA5-1843-BE3A-D863F56EDE6A}"/>
              </a:ext>
            </a:extLst>
          </p:cNvPr>
          <p:cNvSpPr>
            <a:spLocks noGrp="1"/>
          </p:cNvSpPr>
          <p:nvPr>
            <p:ph type="sldNum" sz="quarter" idx="12"/>
          </p:nvPr>
        </p:nvSpPr>
        <p:spPr/>
        <p:txBody>
          <a:bodyPr/>
          <a:lstStyle/>
          <a:p>
            <a:fld id="{6D22F896-40B5-4ADD-8801-0D06FADFA095}" type="slidenum">
              <a:rPr lang="en-US" smtClean="0"/>
              <a:t>9</a:t>
            </a:fld>
            <a:endParaRPr lang="en-US" dirty="0"/>
          </a:p>
        </p:txBody>
      </p:sp>
    </p:spTree>
    <p:extLst>
      <p:ext uri="{BB962C8B-B14F-4D97-AF65-F5344CB8AC3E}">
        <p14:creationId xmlns:p14="http://schemas.microsoft.com/office/powerpoint/2010/main" val="28116821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AA22C-7DC3-7C48-A49C-1FE1C6391EEB}"/>
              </a:ext>
            </a:extLst>
          </p:cNvPr>
          <p:cNvSpPr>
            <a:spLocks noGrp="1"/>
          </p:cNvSpPr>
          <p:nvPr>
            <p:ph type="title"/>
          </p:nvPr>
        </p:nvSpPr>
        <p:spPr/>
        <p:txBody>
          <a:bodyPr/>
          <a:lstStyle/>
          <a:p>
            <a:r>
              <a:rPr lang="en-IN" dirty="0"/>
              <a:t/>
            </a:r>
            <a:br>
              <a:rPr lang="en-IN" dirty="0"/>
            </a:br>
            <a:r>
              <a:rPr lang="en-IN" dirty="0"/>
              <a:t>Business </a:t>
            </a:r>
            <a:r>
              <a:rPr lang="en-US" dirty="0"/>
              <a:t>case for the state</a:t>
            </a:r>
          </a:p>
        </p:txBody>
      </p:sp>
      <p:sp>
        <p:nvSpPr>
          <p:cNvPr id="3" name="Content Placeholder 2">
            <a:extLst>
              <a:ext uri="{FF2B5EF4-FFF2-40B4-BE49-F238E27FC236}">
                <a16:creationId xmlns:a16="http://schemas.microsoft.com/office/drawing/2014/main" id="{15DE7E05-90C5-8E40-8B87-18580D830E89}"/>
              </a:ext>
            </a:extLst>
          </p:cNvPr>
          <p:cNvSpPr>
            <a:spLocks noGrp="1"/>
          </p:cNvSpPr>
          <p:nvPr>
            <p:ph idx="1"/>
          </p:nvPr>
        </p:nvSpPr>
        <p:spPr/>
        <p:txBody>
          <a:bodyPr>
            <a:normAutofit lnSpcReduction="10000"/>
          </a:bodyPr>
          <a:lstStyle/>
          <a:p>
            <a:pPr algn="just"/>
            <a:r>
              <a:rPr lang="en-IN" sz="2400" dirty="0"/>
              <a:t>Improves quality of life of the community - A compelling case for the political system</a:t>
            </a:r>
          </a:p>
          <a:p>
            <a:pPr algn="just"/>
            <a:r>
              <a:rPr lang="en-IN" sz="2400" dirty="0"/>
              <a:t>Increase in state GDP (list is endless) </a:t>
            </a:r>
          </a:p>
          <a:p>
            <a:pPr algn="just"/>
            <a:r>
              <a:rPr lang="en-IN" sz="2400" dirty="0"/>
              <a:t>Saves up front grid extension costs for the state. </a:t>
            </a:r>
          </a:p>
          <a:p>
            <a:pPr algn="just"/>
            <a:r>
              <a:rPr lang="en-IN" sz="2400" dirty="0"/>
              <a:t>Quick access to unserved population at no upfront cost to the State as the cost to the state/utility will be spread over licenced period by way of Balanced Tariff to DGD.</a:t>
            </a:r>
          </a:p>
        </p:txBody>
      </p:sp>
      <p:sp>
        <p:nvSpPr>
          <p:cNvPr id="4" name="Slide Number Placeholder 3">
            <a:extLst>
              <a:ext uri="{FF2B5EF4-FFF2-40B4-BE49-F238E27FC236}">
                <a16:creationId xmlns:a16="http://schemas.microsoft.com/office/drawing/2014/main" id="{E70D5BDF-EF6F-B44E-96D0-13CF9BA0043E}"/>
              </a:ext>
            </a:extLst>
          </p:cNvPr>
          <p:cNvSpPr>
            <a:spLocks noGrp="1"/>
          </p:cNvSpPr>
          <p:nvPr>
            <p:ph type="sldNum" sz="quarter" idx="12"/>
          </p:nvPr>
        </p:nvSpPr>
        <p:spPr/>
        <p:txBody>
          <a:bodyPr/>
          <a:lstStyle/>
          <a:p>
            <a:fld id="{6D22F896-40B5-4ADD-8801-0D06FADFA095}" type="slidenum">
              <a:rPr lang="en-US" smtClean="0"/>
              <a:t>10</a:t>
            </a:fld>
            <a:endParaRPr lang="en-US" dirty="0"/>
          </a:p>
        </p:txBody>
      </p:sp>
    </p:spTree>
    <p:extLst>
      <p:ext uri="{BB962C8B-B14F-4D97-AF65-F5344CB8AC3E}">
        <p14:creationId xmlns:p14="http://schemas.microsoft.com/office/powerpoint/2010/main" val="34846226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7D1E7-0553-5A44-BE3A-92F3C25D654F}"/>
              </a:ext>
            </a:extLst>
          </p:cNvPr>
          <p:cNvSpPr>
            <a:spLocks noGrp="1"/>
          </p:cNvSpPr>
          <p:nvPr>
            <p:ph type="title"/>
          </p:nvPr>
        </p:nvSpPr>
        <p:spPr/>
        <p:txBody>
          <a:bodyPr/>
          <a:lstStyle/>
          <a:p>
            <a:r>
              <a:rPr lang="en-US" dirty="0"/>
              <a:t/>
            </a:r>
            <a:br>
              <a:rPr lang="en-US" dirty="0"/>
            </a:br>
            <a:r>
              <a:rPr lang="en-US" dirty="0"/>
              <a:t>Alternate Model</a:t>
            </a:r>
          </a:p>
        </p:txBody>
      </p:sp>
      <p:sp>
        <p:nvSpPr>
          <p:cNvPr id="3" name="Content Placeholder 2">
            <a:extLst>
              <a:ext uri="{FF2B5EF4-FFF2-40B4-BE49-F238E27FC236}">
                <a16:creationId xmlns:a16="http://schemas.microsoft.com/office/drawing/2014/main" id="{6AB03159-98D8-2345-BFDC-5ED2824BB38F}"/>
              </a:ext>
            </a:extLst>
          </p:cNvPr>
          <p:cNvSpPr>
            <a:spLocks noGrp="1"/>
          </p:cNvSpPr>
          <p:nvPr>
            <p:ph idx="1"/>
          </p:nvPr>
        </p:nvSpPr>
        <p:spPr/>
        <p:txBody>
          <a:bodyPr/>
          <a:lstStyle/>
          <a:p>
            <a:pPr algn="just"/>
            <a:r>
              <a:rPr lang="en-US" dirty="0"/>
              <a:t>Split DGD into two parts : </a:t>
            </a:r>
          </a:p>
          <a:p>
            <a:pPr lvl="1" algn="just">
              <a:buFont typeface="Wingdings" pitchFamily="2" charset="2"/>
              <a:buChar char="v"/>
            </a:pPr>
            <a:r>
              <a:rPr lang="en-US" dirty="0"/>
              <a:t>One, a 25-year PPA for generation and supply of power to the unserved area</a:t>
            </a:r>
          </a:p>
          <a:p>
            <a:pPr lvl="1" algn="just">
              <a:buFont typeface="Wingdings" pitchFamily="2" charset="2"/>
              <a:buChar char="v"/>
            </a:pPr>
            <a:r>
              <a:rPr lang="en-US" dirty="0"/>
              <a:t>Two, a 10 to15 year distribution franchisee</a:t>
            </a:r>
          </a:p>
          <a:p>
            <a:pPr algn="just"/>
            <a:r>
              <a:rPr lang="en-US" dirty="0"/>
              <a:t>25-year PPA between the IPP and State Utility will continue despite grid extension</a:t>
            </a:r>
          </a:p>
          <a:p>
            <a:pPr algn="just"/>
            <a:r>
              <a:rPr lang="en-US" dirty="0"/>
              <a:t>The distribution franchisee shall set up and operate the distribution network and perform the commercial functions of billing, collections and network maintenance and so on. </a:t>
            </a:r>
          </a:p>
        </p:txBody>
      </p:sp>
      <p:sp>
        <p:nvSpPr>
          <p:cNvPr id="4" name="Slide Number Placeholder 3">
            <a:extLst>
              <a:ext uri="{FF2B5EF4-FFF2-40B4-BE49-F238E27FC236}">
                <a16:creationId xmlns:a16="http://schemas.microsoft.com/office/drawing/2014/main" id="{6DBCDEDF-BB3E-2E49-A97F-6B582A631C8D}"/>
              </a:ext>
            </a:extLst>
          </p:cNvPr>
          <p:cNvSpPr>
            <a:spLocks noGrp="1"/>
          </p:cNvSpPr>
          <p:nvPr>
            <p:ph type="sldNum" sz="quarter" idx="12"/>
          </p:nvPr>
        </p:nvSpPr>
        <p:spPr/>
        <p:txBody>
          <a:bodyPr/>
          <a:lstStyle/>
          <a:p>
            <a:fld id="{6D22F896-40B5-4ADD-8801-0D06FADFA095}" type="slidenum">
              <a:rPr lang="en-US" smtClean="0"/>
              <a:t>11</a:t>
            </a:fld>
            <a:endParaRPr lang="en-US" dirty="0"/>
          </a:p>
        </p:txBody>
      </p:sp>
    </p:spTree>
    <p:extLst>
      <p:ext uri="{BB962C8B-B14F-4D97-AF65-F5344CB8AC3E}">
        <p14:creationId xmlns:p14="http://schemas.microsoft.com/office/powerpoint/2010/main" val="548586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2DA2B9F-F5DD-A244-9835-2A63F68B90A9}"/>
              </a:ext>
            </a:extLst>
          </p:cNvPr>
          <p:cNvSpPr>
            <a:spLocks noGrp="1"/>
          </p:cNvSpPr>
          <p:nvPr>
            <p:ph type="ctrTitle"/>
          </p:nvPr>
        </p:nvSpPr>
        <p:spPr/>
        <p:txBody>
          <a:bodyPr/>
          <a:lstStyle/>
          <a:p>
            <a:r>
              <a:rPr lang="en-US" dirty="0"/>
              <a:t>Thank you!</a:t>
            </a:r>
          </a:p>
        </p:txBody>
      </p:sp>
    </p:spTree>
    <p:extLst>
      <p:ext uri="{BB962C8B-B14F-4D97-AF65-F5344CB8AC3E}">
        <p14:creationId xmlns:p14="http://schemas.microsoft.com/office/powerpoint/2010/main" val="22303788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6B34608-4EF5-414A-90F3-761CAE734558}"/>
              </a:ext>
            </a:extLst>
          </p:cNvPr>
          <p:cNvSpPr>
            <a:spLocks noGrp="1"/>
          </p:cNvSpPr>
          <p:nvPr>
            <p:ph idx="1"/>
          </p:nvPr>
        </p:nvSpPr>
        <p:spPr>
          <a:xfrm>
            <a:off x="1451579" y="1967948"/>
            <a:ext cx="9603275" cy="3170582"/>
          </a:xfrm>
        </p:spPr>
        <p:txBody>
          <a:bodyPr>
            <a:noAutofit/>
          </a:bodyPr>
          <a:lstStyle/>
          <a:p>
            <a:r>
              <a:rPr lang="en-IN" sz="2800" dirty="0"/>
              <a:t>Large population of the world still unserved </a:t>
            </a:r>
          </a:p>
          <a:p>
            <a:r>
              <a:rPr lang="en-IN" sz="2800" dirty="0"/>
              <a:t>Reasons vary from region to region, such as :  </a:t>
            </a:r>
          </a:p>
          <a:p>
            <a:pPr lvl="1">
              <a:buFont typeface="Wingdings" pitchFamily="2" charset="2"/>
              <a:buChar char="v"/>
            </a:pPr>
            <a:r>
              <a:rPr lang="en-IN" sz="2800" dirty="0"/>
              <a:t> Distance from the grid </a:t>
            </a:r>
          </a:p>
          <a:p>
            <a:pPr lvl="1">
              <a:buFont typeface="Wingdings" pitchFamily="2" charset="2"/>
              <a:buChar char="v"/>
            </a:pPr>
            <a:r>
              <a:rPr lang="en-IN" sz="2800" dirty="0"/>
              <a:t> Grid extension too expensive vis a vis demand served  </a:t>
            </a:r>
          </a:p>
          <a:p>
            <a:pPr lvl="1">
              <a:buFont typeface="Wingdings" pitchFamily="2" charset="2"/>
              <a:buChar char="v"/>
            </a:pPr>
            <a:r>
              <a:rPr lang="en-IN" sz="2800" dirty="0"/>
              <a:t> Lack of adequate supply</a:t>
            </a:r>
          </a:p>
        </p:txBody>
      </p:sp>
      <p:sp>
        <p:nvSpPr>
          <p:cNvPr id="6" name="TextBox 5">
            <a:extLst>
              <a:ext uri="{FF2B5EF4-FFF2-40B4-BE49-F238E27FC236}">
                <a16:creationId xmlns:a16="http://schemas.microsoft.com/office/drawing/2014/main" id="{DFB03117-9764-E845-B7D2-A46B8418FB20}"/>
              </a:ext>
            </a:extLst>
          </p:cNvPr>
          <p:cNvSpPr txBox="1"/>
          <p:nvPr/>
        </p:nvSpPr>
        <p:spPr>
          <a:xfrm>
            <a:off x="1451579" y="1113183"/>
            <a:ext cx="8656982" cy="584775"/>
          </a:xfrm>
          <a:prstGeom prst="rect">
            <a:avLst/>
          </a:prstGeom>
          <a:noFill/>
        </p:spPr>
        <p:txBody>
          <a:bodyPr wrap="square" rtlCol="0">
            <a:spAutoFit/>
          </a:bodyPr>
          <a:lstStyle/>
          <a:p>
            <a:r>
              <a:rPr lang="en-US" sz="3200" dirty="0"/>
              <a:t>BACKGROUND</a:t>
            </a:r>
          </a:p>
        </p:txBody>
      </p:sp>
      <p:sp>
        <p:nvSpPr>
          <p:cNvPr id="2" name="Slide Number Placeholder 1">
            <a:extLst>
              <a:ext uri="{FF2B5EF4-FFF2-40B4-BE49-F238E27FC236}">
                <a16:creationId xmlns:a16="http://schemas.microsoft.com/office/drawing/2014/main" id="{77E6D7AD-BD85-E34D-90AC-8EC0BF8DA55D}"/>
              </a:ext>
            </a:extLst>
          </p:cNvPr>
          <p:cNvSpPr>
            <a:spLocks noGrp="1"/>
          </p:cNvSpPr>
          <p:nvPr>
            <p:ph type="sldNum" sz="quarter" idx="12"/>
          </p:nvPr>
        </p:nvSpPr>
        <p:spPr/>
        <p:txBody>
          <a:bodyPr/>
          <a:lstStyle/>
          <a:p>
            <a:fld id="{6D22F896-40B5-4ADD-8801-0D06FADFA095}" type="slidenum">
              <a:rPr lang="en-US" smtClean="0"/>
              <a:t>1</a:t>
            </a:fld>
            <a:endParaRPr lang="en-US" dirty="0"/>
          </a:p>
        </p:txBody>
      </p:sp>
    </p:spTree>
    <p:extLst>
      <p:ext uri="{BB962C8B-B14F-4D97-AF65-F5344CB8AC3E}">
        <p14:creationId xmlns:p14="http://schemas.microsoft.com/office/powerpoint/2010/main" val="5836772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0F4AE-4615-7042-9C1D-D338D693E109}"/>
              </a:ext>
            </a:extLst>
          </p:cNvPr>
          <p:cNvSpPr>
            <a:spLocks noGrp="1"/>
          </p:cNvSpPr>
          <p:nvPr>
            <p:ph type="title"/>
          </p:nvPr>
        </p:nvSpPr>
        <p:spPr>
          <a:xfrm>
            <a:off x="1451579" y="342420"/>
            <a:ext cx="9603275" cy="1404737"/>
          </a:xfrm>
        </p:spPr>
        <p:txBody>
          <a:bodyPr>
            <a:normAutofit fontScale="90000"/>
          </a:bodyPr>
          <a:lstStyle/>
          <a:p>
            <a:r>
              <a:rPr lang="en-US" dirty="0"/>
              <a:t/>
            </a:r>
            <a:br>
              <a:rPr lang="en-US" dirty="0"/>
            </a:br>
            <a:r>
              <a:rPr lang="en-US" dirty="0"/>
              <a:t/>
            </a:r>
            <a:br>
              <a:rPr lang="en-US" dirty="0"/>
            </a:br>
            <a:r>
              <a:rPr lang="en-US" sz="3600" dirty="0"/>
              <a:t>BACKGROUND</a:t>
            </a:r>
          </a:p>
        </p:txBody>
      </p:sp>
      <p:sp>
        <p:nvSpPr>
          <p:cNvPr id="3" name="Content Placeholder 2">
            <a:extLst>
              <a:ext uri="{FF2B5EF4-FFF2-40B4-BE49-F238E27FC236}">
                <a16:creationId xmlns:a16="http://schemas.microsoft.com/office/drawing/2014/main" id="{22381910-16B3-9848-92FE-42A98EA5215C}"/>
              </a:ext>
            </a:extLst>
          </p:cNvPr>
          <p:cNvSpPr>
            <a:spLocks noGrp="1"/>
          </p:cNvSpPr>
          <p:nvPr>
            <p:ph idx="1"/>
          </p:nvPr>
        </p:nvSpPr>
        <p:spPr>
          <a:xfrm>
            <a:off x="1451579" y="1836964"/>
            <a:ext cx="9603275" cy="3450613"/>
          </a:xfrm>
        </p:spPr>
        <p:txBody>
          <a:bodyPr>
            <a:noAutofit/>
          </a:bodyPr>
          <a:lstStyle/>
          <a:p>
            <a:r>
              <a:rPr lang="en-IN" sz="2800" dirty="0"/>
              <a:t>Good news that renewables costs have fallen drastically</a:t>
            </a:r>
          </a:p>
          <a:p>
            <a:r>
              <a:rPr lang="en-IN" sz="2800" dirty="0"/>
              <a:t>Thermal power can reach consumers only through transmission lines</a:t>
            </a:r>
          </a:p>
          <a:p>
            <a:r>
              <a:rPr lang="en-IN" sz="2800" dirty="0"/>
              <a:t>Renewable Power has no such limitation   </a:t>
            </a:r>
          </a:p>
          <a:p>
            <a:r>
              <a:rPr lang="en-IN" sz="2800" dirty="0"/>
              <a:t>Decentralised Off-grid Renewable Generation and Distribution (DGD) presents a solution to serve the large population in shortest possible time , often termed Micro Grids (MG) </a:t>
            </a:r>
          </a:p>
          <a:p>
            <a:endParaRPr lang="en-US" sz="2800" dirty="0"/>
          </a:p>
        </p:txBody>
      </p:sp>
      <p:sp>
        <p:nvSpPr>
          <p:cNvPr id="4" name="Slide Number Placeholder 3">
            <a:extLst>
              <a:ext uri="{FF2B5EF4-FFF2-40B4-BE49-F238E27FC236}">
                <a16:creationId xmlns:a16="http://schemas.microsoft.com/office/drawing/2014/main" id="{34D6309E-1CF9-514B-AD09-457CBC6C2201}"/>
              </a:ext>
            </a:extLst>
          </p:cNvPr>
          <p:cNvSpPr>
            <a:spLocks noGrp="1"/>
          </p:cNvSpPr>
          <p:nvPr>
            <p:ph type="sldNum" sz="quarter" idx="12"/>
          </p:nvPr>
        </p:nvSpPr>
        <p:spPr/>
        <p:txBody>
          <a:bodyPr/>
          <a:lstStyle/>
          <a:p>
            <a:fld id="{6D22F896-40B5-4ADD-8801-0D06FADFA095}" type="slidenum">
              <a:rPr lang="en-US" smtClean="0"/>
              <a:t>2</a:t>
            </a:fld>
            <a:endParaRPr lang="en-US" dirty="0"/>
          </a:p>
        </p:txBody>
      </p:sp>
    </p:spTree>
    <p:extLst>
      <p:ext uri="{BB962C8B-B14F-4D97-AF65-F5344CB8AC3E}">
        <p14:creationId xmlns:p14="http://schemas.microsoft.com/office/powerpoint/2010/main" val="34269256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7D7B5E-D7F0-2B4E-AF3B-2F29228A9C9A}"/>
              </a:ext>
            </a:extLst>
          </p:cNvPr>
          <p:cNvSpPr>
            <a:spLocks noGrp="1"/>
          </p:cNvSpPr>
          <p:nvPr>
            <p:ph type="title"/>
          </p:nvPr>
        </p:nvSpPr>
        <p:spPr>
          <a:xfrm>
            <a:off x="1451579" y="233019"/>
            <a:ext cx="9603275" cy="1049235"/>
          </a:xfrm>
        </p:spPr>
        <p:txBody>
          <a:bodyPr>
            <a:noAutofit/>
          </a:bodyPr>
          <a:lstStyle/>
          <a:p>
            <a:r>
              <a:rPr lang="en-IN" dirty="0"/>
              <a:t/>
            </a:r>
            <a:br>
              <a:rPr lang="en-IN" dirty="0"/>
            </a:br>
            <a:r>
              <a:rPr lang="en-IN" dirty="0"/>
              <a:t/>
            </a:r>
            <a:br>
              <a:rPr lang="en-IN" dirty="0"/>
            </a:br>
            <a:r>
              <a:rPr lang="en-IN" dirty="0"/>
              <a:t>Case for dgd</a:t>
            </a:r>
            <a:endParaRPr lang="en-US" dirty="0"/>
          </a:p>
        </p:txBody>
      </p:sp>
      <p:sp>
        <p:nvSpPr>
          <p:cNvPr id="3" name="Content Placeholder 2">
            <a:extLst>
              <a:ext uri="{FF2B5EF4-FFF2-40B4-BE49-F238E27FC236}">
                <a16:creationId xmlns:a16="http://schemas.microsoft.com/office/drawing/2014/main" id="{B4ACC51A-0C55-8941-97C8-26B4FA6D034F}"/>
              </a:ext>
            </a:extLst>
          </p:cNvPr>
          <p:cNvSpPr>
            <a:spLocks noGrp="1"/>
          </p:cNvSpPr>
          <p:nvPr>
            <p:ph idx="1"/>
          </p:nvPr>
        </p:nvSpPr>
        <p:spPr>
          <a:xfrm>
            <a:off x="1451579" y="1787132"/>
            <a:ext cx="9603275" cy="3450613"/>
          </a:xfrm>
        </p:spPr>
        <p:txBody>
          <a:bodyPr>
            <a:noAutofit/>
          </a:bodyPr>
          <a:lstStyle/>
          <a:p>
            <a:r>
              <a:rPr lang="en-IN" sz="2800" dirty="0"/>
              <a:t>Quickest way to supply power to unserved consumers</a:t>
            </a:r>
          </a:p>
          <a:p>
            <a:r>
              <a:rPr lang="en-IN" sz="2800" dirty="0"/>
              <a:t>Accelerates the positive socio-economic impacts that arise from access to electricity</a:t>
            </a:r>
          </a:p>
          <a:p>
            <a:r>
              <a:rPr lang="en-IN" sz="2800" dirty="0"/>
              <a:t>Reduces transmission losses</a:t>
            </a:r>
          </a:p>
          <a:p>
            <a:r>
              <a:rPr lang="en-IN" sz="2800" dirty="0"/>
              <a:t>Carbon footprint reduction</a:t>
            </a:r>
          </a:p>
          <a:p>
            <a:r>
              <a:rPr lang="en-IN" sz="2800" dirty="0"/>
              <a:t>Much lower system cost v/s grid extension option for providing access to far off areas</a:t>
            </a:r>
          </a:p>
          <a:p>
            <a:endParaRPr lang="en-IN" sz="2800" dirty="0"/>
          </a:p>
          <a:p>
            <a:endParaRPr lang="en-US" sz="2800" dirty="0"/>
          </a:p>
        </p:txBody>
      </p:sp>
      <p:sp>
        <p:nvSpPr>
          <p:cNvPr id="4" name="Slide Number Placeholder 3">
            <a:extLst>
              <a:ext uri="{FF2B5EF4-FFF2-40B4-BE49-F238E27FC236}">
                <a16:creationId xmlns:a16="http://schemas.microsoft.com/office/drawing/2014/main" id="{B3FC71D7-694E-4043-A169-17ED8BB6E497}"/>
              </a:ext>
            </a:extLst>
          </p:cNvPr>
          <p:cNvSpPr>
            <a:spLocks noGrp="1"/>
          </p:cNvSpPr>
          <p:nvPr>
            <p:ph type="sldNum" sz="quarter" idx="12"/>
          </p:nvPr>
        </p:nvSpPr>
        <p:spPr/>
        <p:txBody>
          <a:bodyPr/>
          <a:lstStyle/>
          <a:p>
            <a:fld id="{6D22F896-40B5-4ADD-8801-0D06FADFA095}" type="slidenum">
              <a:rPr lang="en-US" smtClean="0"/>
              <a:t>3</a:t>
            </a:fld>
            <a:endParaRPr lang="en-US" dirty="0"/>
          </a:p>
        </p:txBody>
      </p:sp>
    </p:spTree>
    <p:extLst>
      <p:ext uri="{BB962C8B-B14F-4D97-AF65-F5344CB8AC3E}">
        <p14:creationId xmlns:p14="http://schemas.microsoft.com/office/powerpoint/2010/main" val="13982860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A2BD1-70E1-0F44-BDC1-ED3382E51492}"/>
              </a:ext>
            </a:extLst>
          </p:cNvPr>
          <p:cNvSpPr>
            <a:spLocks noGrp="1"/>
          </p:cNvSpPr>
          <p:nvPr>
            <p:ph type="title"/>
          </p:nvPr>
        </p:nvSpPr>
        <p:spPr/>
        <p:txBody>
          <a:bodyPr/>
          <a:lstStyle/>
          <a:p>
            <a:r>
              <a:rPr lang="en-IN" dirty="0"/>
              <a:t/>
            </a:r>
            <a:br>
              <a:rPr lang="en-IN" dirty="0"/>
            </a:br>
            <a:r>
              <a:rPr lang="en-IN" dirty="0"/>
              <a:t>DGD Challenges</a:t>
            </a:r>
            <a:endParaRPr lang="en-US" dirty="0"/>
          </a:p>
        </p:txBody>
      </p:sp>
      <p:sp>
        <p:nvSpPr>
          <p:cNvPr id="3" name="Content Placeholder 2">
            <a:extLst>
              <a:ext uri="{FF2B5EF4-FFF2-40B4-BE49-F238E27FC236}">
                <a16:creationId xmlns:a16="http://schemas.microsoft.com/office/drawing/2014/main" id="{9C1B836E-93E1-124A-86E9-679183E7FCFB}"/>
              </a:ext>
            </a:extLst>
          </p:cNvPr>
          <p:cNvSpPr>
            <a:spLocks noGrp="1"/>
          </p:cNvSpPr>
          <p:nvPr>
            <p:ph idx="1"/>
          </p:nvPr>
        </p:nvSpPr>
        <p:spPr>
          <a:xfrm>
            <a:off x="1451579" y="2015732"/>
            <a:ext cx="9603275" cy="4037749"/>
          </a:xfrm>
        </p:spPr>
        <p:txBody>
          <a:bodyPr>
            <a:normAutofit/>
          </a:bodyPr>
          <a:lstStyle/>
          <a:p>
            <a:r>
              <a:rPr lang="en-IN" sz="2400" dirty="0"/>
              <a:t>Present dichotomy regarding affordability:</a:t>
            </a:r>
          </a:p>
          <a:p>
            <a:pPr lvl="1">
              <a:buFont typeface="Wingdings" pitchFamily="2" charset="2"/>
              <a:buChar char="v"/>
            </a:pPr>
            <a:r>
              <a:rPr lang="en-IN" sz="2400" dirty="0"/>
              <a:t>Cost of service of DGD is much higher than the average retail domestic tariffs in the served areas of state utilities (often social tariff structure) – fully cost reflective DGD tariff becomes unaffordable for the poor consumers of such unserved areas</a:t>
            </a:r>
          </a:p>
          <a:p>
            <a:pPr lvl="1">
              <a:buFont typeface="Wingdings" pitchFamily="2" charset="2"/>
              <a:buChar char="v"/>
            </a:pPr>
            <a:r>
              <a:rPr lang="en-IN" sz="2400" dirty="0"/>
              <a:t>On the other hand if the state utility was to extend the grid the incremental costs would be much higher than DGD costs of service</a:t>
            </a:r>
          </a:p>
          <a:p>
            <a:r>
              <a:rPr lang="en-IN" sz="2400" dirty="0"/>
              <a:t>Risk of DGD getting stranded on future grid extensions</a:t>
            </a:r>
          </a:p>
        </p:txBody>
      </p:sp>
      <p:sp>
        <p:nvSpPr>
          <p:cNvPr id="4" name="Slide Number Placeholder 3">
            <a:extLst>
              <a:ext uri="{FF2B5EF4-FFF2-40B4-BE49-F238E27FC236}">
                <a16:creationId xmlns:a16="http://schemas.microsoft.com/office/drawing/2014/main" id="{2DAE155B-6DCD-3743-95D1-C51FAC046508}"/>
              </a:ext>
            </a:extLst>
          </p:cNvPr>
          <p:cNvSpPr>
            <a:spLocks noGrp="1"/>
          </p:cNvSpPr>
          <p:nvPr>
            <p:ph type="sldNum" sz="quarter" idx="12"/>
          </p:nvPr>
        </p:nvSpPr>
        <p:spPr/>
        <p:txBody>
          <a:bodyPr/>
          <a:lstStyle/>
          <a:p>
            <a:fld id="{6D22F896-40B5-4ADD-8801-0D06FADFA095}" type="slidenum">
              <a:rPr lang="en-US" smtClean="0"/>
              <a:t>4</a:t>
            </a:fld>
            <a:endParaRPr lang="en-US" dirty="0"/>
          </a:p>
        </p:txBody>
      </p:sp>
    </p:spTree>
    <p:extLst>
      <p:ext uri="{BB962C8B-B14F-4D97-AF65-F5344CB8AC3E}">
        <p14:creationId xmlns:p14="http://schemas.microsoft.com/office/powerpoint/2010/main" val="21144551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schemeClr>
            </a:gs>
          </a:gsLst>
          <a:path path="circle">
            <a:fillToRect l="50000" t="50000" r="50000" b="50000"/>
          </a:path>
        </a:gra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3522FE7-5A29-4EF6-B1EF-2CA55748A77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a:extLst>
              <a:ext uri="{FF2B5EF4-FFF2-40B4-BE49-F238E27FC236}">
                <a16:creationId xmlns:a16="http://schemas.microsoft.com/office/drawing/2014/main" id="{C2192E09-EBC7-416C-B887-DFF915D7F43D}"/>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cxnSp>
        <p:nvCxnSpPr>
          <p:cNvPr id="14" name="Straight Connector 13">
            <a:extLst>
              <a:ext uri="{FF2B5EF4-FFF2-40B4-BE49-F238E27FC236}">
                <a16:creationId xmlns:a16="http://schemas.microsoft.com/office/drawing/2014/main" id="{2924498D-E084-44BE-A196-CFCE35564350}"/>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4C12901-9FCC-461E-A64A-89B4791235E9}"/>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 useBgFill="1">
        <p:nvSpPr>
          <p:cNvPr id="18" name="Rectangle 17">
            <a:extLst>
              <a:ext uri="{FF2B5EF4-FFF2-40B4-BE49-F238E27FC236}">
                <a16:creationId xmlns:a16="http://schemas.microsoft.com/office/drawing/2014/main" id="{54F891EB-ED45-44C3-95D6-FFB2EC07FA1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3"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EA385B8-7C85-4CE0-AE3A-00EB627B344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a:p>
        </p:txBody>
      </p:sp>
      <p:sp>
        <p:nvSpPr>
          <p:cNvPr id="4" name="Title 3">
            <a:extLst>
              <a:ext uri="{FF2B5EF4-FFF2-40B4-BE49-F238E27FC236}">
                <a16:creationId xmlns:a16="http://schemas.microsoft.com/office/drawing/2014/main" id="{32723035-7D66-D74B-8B01-FCEC8E94422A}"/>
              </a:ext>
            </a:extLst>
          </p:cNvPr>
          <p:cNvSpPr>
            <a:spLocks noGrp="1"/>
          </p:cNvSpPr>
          <p:nvPr>
            <p:ph type="ctrTitle"/>
          </p:nvPr>
        </p:nvSpPr>
        <p:spPr>
          <a:xfrm>
            <a:off x="538846" y="804519"/>
            <a:ext cx="3515179" cy="4431360"/>
          </a:xfrm>
        </p:spPr>
        <p:txBody>
          <a:bodyPr vert="horz" lIns="91440" tIns="45720" rIns="91440" bIns="45720" rtlCol="0" anchor="ctr">
            <a:normAutofit/>
          </a:bodyPr>
          <a:lstStyle/>
          <a:p>
            <a:r>
              <a:rPr lang="en-US" sz="3200" b="0" i="0" kern="1200" cap="all" dirty="0">
                <a:solidFill>
                  <a:schemeClr val="tx1"/>
                </a:solidFill>
                <a:effectLst/>
                <a:latin typeface="+mj-lt"/>
                <a:ea typeface="+mj-ea"/>
                <a:cs typeface="+mj-cs"/>
              </a:rPr>
              <a:t>Solution Lies in a tripartite DGD Model </a:t>
            </a:r>
            <a:br>
              <a:rPr lang="en-US" sz="3200" b="0" i="0" kern="1200" cap="all" dirty="0">
                <a:solidFill>
                  <a:schemeClr val="tx1"/>
                </a:solidFill>
                <a:effectLst/>
                <a:latin typeface="+mj-lt"/>
                <a:ea typeface="+mj-ea"/>
                <a:cs typeface="+mj-cs"/>
              </a:rPr>
            </a:br>
            <a:r>
              <a:rPr lang="en-US" sz="3200" b="0" i="0" kern="1200" cap="all" dirty="0">
                <a:solidFill>
                  <a:schemeClr val="tx1"/>
                </a:solidFill>
                <a:effectLst/>
                <a:latin typeface="+mj-lt"/>
                <a:ea typeface="+mj-ea"/>
                <a:cs typeface="+mj-cs"/>
              </a:rPr>
              <a:t/>
            </a:r>
            <a:br>
              <a:rPr lang="en-US" sz="3200" b="0" i="0" kern="1200" cap="all" dirty="0">
                <a:solidFill>
                  <a:schemeClr val="tx1"/>
                </a:solidFill>
                <a:effectLst/>
                <a:latin typeface="+mj-lt"/>
                <a:ea typeface="+mj-ea"/>
                <a:cs typeface="+mj-cs"/>
              </a:rPr>
            </a:br>
            <a:r>
              <a:rPr lang="en-US" sz="3200" b="0" i="0" kern="1200" cap="all" dirty="0">
                <a:solidFill>
                  <a:schemeClr val="tx1"/>
                </a:solidFill>
                <a:effectLst/>
                <a:latin typeface="+mj-lt"/>
                <a:ea typeface="+mj-ea"/>
                <a:cs typeface="+mj-cs"/>
              </a:rPr>
              <a:t>(</a:t>
            </a:r>
            <a:r>
              <a:rPr lang="en-US" sz="3200" dirty="0"/>
              <a:t>Amongst all stakeholders)</a:t>
            </a:r>
            <a:endParaRPr lang="en-US" sz="3200" b="0" i="0" kern="1200" cap="all" dirty="0">
              <a:solidFill>
                <a:schemeClr val="tx1"/>
              </a:solidFill>
              <a:effectLst/>
              <a:latin typeface="+mj-lt"/>
              <a:ea typeface="+mj-ea"/>
              <a:cs typeface="+mj-cs"/>
            </a:endParaRPr>
          </a:p>
        </p:txBody>
      </p:sp>
      <p:cxnSp>
        <p:nvCxnSpPr>
          <p:cNvPr id="22" name="Straight Connector 21">
            <a:extLst>
              <a:ext uri="{FF2B5EF4-FFF2-40B4-BE49-F238E27FC236}">
                <a16:creationId xmlns:a16="http://schemas.microsoft.com/office/drawing/2014/main" id="{19AF263B-E208-40DF-A182-5193478DCFA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345156" y="890353"/>
            <a:ext cx="0" cy="4572000"/>
          </a:xfrm>
          <a:prstGeom prst="line">
            <a:avLst/>
          </a:prstGeom>
          <a:ln w="317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ubtitle 4">
            <a:extLst>
              <a:ext uri="{FF2B5EF4-FFF2-40B4-BE49-F238E27FC236}">
                <a16:creationId xmlns:a16="http://schemas.microsoft.com/office/drawing/2014/main" id="{53F6A9A5-A852-224E-9BA7-66755A8E10BC}"/>
              </a:ext>
            </a:extLst>
          </p:cNvPr>
          <p:cNvSpPr>
            <a:spLocks noGrp="1"/>
          </p:cNvSpPr>
          <p:nvPr>
            <p:ph type="subTitle" idx="1"/>
          </p:nvPr>
        </p:nvSpPr>
        <p:spPr>
          <a:xfrm>
            <a:off x="4637863" y="804520"/>
            <a:ext cx="6102559" cy="4431359"/>
          </a:xfrm>
        </p:spPr>
        <p:txBody>
          <a:bodyPr vert="horz" lIns="91440" tIns="45720" rIns="91440" bIns="45720" rtlCol="0" anchor="ctr">
            <a:normAutofit/>
          </a:bodyPr>
          <a:lstStyle/>
          <a:p>
            <a:pPr indent="-228600">
              <a:buFont typeface="Arial" panose="020B0604020202020204" pitchFamily="34" charset="0"/>
              <a:buChar char="•"/>
            </a:pPr>
            <a:r>
              <a:rPr lang="en-US" dirty="0"/>
              <a:t>State</a:t>
            </a:r>
          </a:p>
          <a:p>
            <a:pPr indent="-228600">
              <a:buFont typeface="Arial" panose="020B0604020202020204" pitchFamily="34" charset="0"/>
              <a:buChar char="•"/>
            </a:pPr>
            <a:r>
              <a:rPr lang="en-US" dirty="0"/>
              <a:t>End Consumer</a:t>
            </a:r>
          </a:p>
          <a:p>
            <a:pPr indent="-228600">
              <a:buFont typeface="Arial" panose="020B0604020202020204" pitchFamily="34" charset="0"/>
              <a:buChar char="•"/>
            </a:pPr>
            <a:r>
              <a:rPr lang="en-US" dirty="0"/>
              <a:t>DGD Franchisee</a:t>
            </a:r>
          </a:p>
          <a:p>
            <a:pPr indent="-228600">
              <a:buFont typeface="Arial" panose="020B0604020202020204" pitchFamily="34" charset="0"/>
              <a:buChar char="•"/>
            </a:pPr>
            <a:endParaRPr lang="en-US" dirty="0"/>
          </a:p>
        </p:txBody>
      </p:sp>
      <p:pic>
        <p:nvPicPr>
          <p:cNvPr id="24" name="Picture 23">
            <a:extLst>
              <a:ext uri="{FF2B5EF4-FFF2-40B4-BE49-F238E27FC236}">
                <a16:creationId xmlns:a16="http://schemas.microsoft.com/office/drawing/2014/main" id="{DCC0100C-A457-45B1-8A8B-8740F43EC158}"/>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Tree>
    <p:extLst>
      <p:ext uri="{BB962C8B-B14F-4D97-AF65-F5344CB8AC3E}">
        <p14:creationId xmlns:p14="http://schemas.microsoft.com/office/powerpoint/2010/main" val="11925995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60660-BB35-9D4B-BF13-1EA3B306520E}"/>
              </a:ext>
            </a:extLst>
          </p:cNvPr>
          <p:cNvSpPr>
            <a:spLocks noGrp="1"/>
          </p:cNvSpPr>
          <p:nvPr>
            <p:ph type="title"/>
          </p:nvPr>
        </p:nvSpPr>
        <p:spPr>
          <a:xfrm>
            <a:off x="1451577" y="142750"/>
            <a:ext cx="9603275" cy="1049235"/>
          </a:xfrm>
        </p:spPr>
        <p:txBody>
          <a:bodyPr>
            <a:normAutofit fontScale="90000"/>
          </a:bodyPr>
          <a:lstStyle/>
          <a:p>
            <a:r>
              <a:rPr lang="en-US" dirty="0"/>
              <a:t/>
            </a:r>
            <a:br>
              <a:rPr lang="en-US" dirty="0"/>
            </a:br>
            <a:r>
              <a:rPr lang="en-US" dirty="0"/>
              <a:t/>
            </a:r>
            <a:br>
              <a:rPr lang="en-US" dirty="0"/>
            </a:br>
            <a:r>
              <a:rPr lang="en-US" dirty="0"/>
              <a:t/>
            </a:r>
            <a:br>
              <a:rPr lang="en-US" dirty="0"/>
            </a:br>
            <a:r>
              <a:rPr lang="en-IN" dirty="0"/>
              <a:t>tripartite</a:t>
            </a:r>
            <a:r>
              <a:rPr lang="en-US" dirty="0"/>
              <a:t> DGD Model</a:t>
            </a:r>
          </a:p>
        </p:txBody>
      </p:sp>
      <p:sp>
        <p:nvSpPr>
          <p:cNvPr id="3" name="Content Placeholder 2">
            <a:extLst>
              <a:ext uri="{FF2B5EF4-FFF2-40B4-BE49-F238E27FC236}">
                <a16:creationId xmlns:a16="http://schemas.microsoft.com/office/drawing/2014/main" id="{1EACD096-220A-5149-88ED-9C86CB8BE89E}"/>
              </a:ext>
            </a:extLst>
          </p:cNvPr>
          <p:cNvSpPr>
            <a:spLocks noGrp="1"/>
          </p:cNvSpPr>
          <p:nvPr>
            <p:ph idx="1"/>
          </p:nvPr>
        </p:nvSpPr>
        <p:spPr>
          <a:xfrm>
            <a:off x="1451578" y="1909597"/>
            <a:ext cx="9603275" cy="3756418"/>
          </a:xfrm>
        </p:spPr>
        <p:txBody>
          <a:bodyPr>
            <a:noAutofit/>
          </a:bodyPr>
          <a:lstStyle/>
          <a:p>
            <a:pPr algn="just"/>
            <a:r>
              <a:rPr lang="en-IN" sz="1900" dirty="0"/>
              <a:t>State can follow a competitive bidding or FIT route </a:t>
            </a:r>
          </a:p>
          <a:p>
            <a:pPr algn="just"/>
            <a:r>
              <a:rPr lang="en-IN" sz="1900" dirty="0"/>
              <a:t>Scope of DGD will be all inclusive i.e. generation of power, setting up and maintenance of distribution network, billing, collection and customer service (commercial and supply issues). Operations to comply with safety and service levels standards</a:t>
            </a:r>
          </a:p>
          <a:p>
            <a:pPr algn="just"/>
            <a:r>
              <a:rPr lang="en-IN" sz="1900" dirty="0"/>
              <a:t>DGD to assume Universal Supply Obligation in the area contracted</a:t>
            </a:r>
          </a:p>
          <a:p>
            <a:pPr algn="just"/>
            <a:r>
              <a:rPr lang="en-IN" sz="1900" dirty="0"/>
              <a:t>State to select the specific areas to be served by private sector DGD franchisees /concessions</a:t>
            </a:r>
          </a:p>
          <a:p>
            <a:pPr algn="just"/>
            <a:r>
              <a:rPr lang="en-IN" sz="1900" dirty="0"/>
              <a:t>Each area will have its own specific cost to serve depending on  solar radiation, population extent and density, area to be served , growth potential, level of affluence etc and any specific tender conditions of minimum number of hours of supply and therefor need for storage etc.</a:t>
            </a:r>
          </a:p>
          <a:p>
            <a:pPr algn="just"/>
            <a:endParaRPr lang="en-US" sz="1900" dirty="0"/>
          </a:p>
        </p:txBody>
      </p:sp>
      <p:sp>
        <p:nvSpPr>
          <p:cNvPr id="4" name="Slide Number Placeholder 3">
            <a:extLst>
              <a:ext uri="{FF2B5EF4-FFF2-40B4-BE49-F238E27FC236}">
                <a16:creationId xmlns:a16="http://schemas.microsoft.com/office/drawing/2014/main" id="{8199D076-4DB4-E64B-933D-58EEF1E82A4E}"/>
              </a:ext>
            </a:extLst>
          </p:cNvPr>
          <p:cNvSpPr>
            <a:spLocks noGrp="1"/>
          </p:cNvSpPr>
          <p:nvPr>
            <p:ph type="sldNum" sz="quarter" idx="12"/>
          </p:nvPr>
        </p:nvSpPr>
        <p:spPr/>
        <p:txBody>
          <a:bodyPr/>
          <a:lstStyle/>
          <a:p>
            <a:fld id="{6D22F896-40B5-4ADD-8801-0D06FADFA095}" type="slidenum">
              <a:rPr lang="en-US" smtClean="0"/>
              <a:t>6</a:t>
            </a:fld>
            <a:endParaRPr lang="en-US" dirty="0"/>
          </a:p>
        </p:txBody>
      </p:sp>
    </p:spTree>
    <p:extLst>
      <p:ext uri="{BB962C8B-B14F-4D97-AF65-F5344CB8AC3E}">
        <p14:creationId xmlns:p14="http://schemas.microsoft.com/office/powerpoint/2010/main" val="7771436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EC76B-6D80-994D-BB50-DAC0BE9FC8CD}"/>
              </a:ext>
            </a:extLst>
          </p:cNvPr>
          <p:cNvSpPr>
            <a:spLocks noGrp="1"/>
          </p:cNvSpPr>
          <p:nvPr>
            <p:ph type="title"/>
          </p:nvPr>
        </p:nvSpPr>
        <p:spPr/>
        <p:txBody>
          <a:bodyPr/>
          <a:lstStyle/>
          <a:p>
            <a:r>
              <a:rPr lang="en-IN" dirty="0"/>
              <a:t/>
            </a:r>
            <a:br>
              <a:rPr lang="en-IN" dirty="0"/>
            </a:br>
            <a:r>
              <a:rPr lang="en-IN" dirty="0"/>
              <a:t>tripartite</a:t>
            </a:r>
            <a:r>
              <a:rPr lang="en-US" dirty="0"/>
              <a:t> DGD Model</a:t>
            </a:r>
          </a:p>
        </p:txBody>
      </p:sp>
      <p:sp>
        <p:nvSpPr>
          <p:cNvPr id="3" name="Content Placeholder 2">
            <a:extLst>
              <a:ext uri="{FF2B5EF4-FFF2-40B4-BE49-F238E27FC236}">
                <a16:creationId xmlns:a16="http://schemas.microsoft.com/office/drawing/2014/main" id="{3C5A722C-B8EB-6248-AE3A-221BEC796647}"/>
              </a:ext>
            </a:extLst>
          </p:cNvPr>
          <p:cNvSpPr>
            <a:spLocks noGrp="1"/>
          </p:cNvSpPr>
          <p:nvPr>
            <p:ph idx="1"/>
          </p:nvPr>
        </p:nvSpPr>
        <p:spPr/>
        <p:txBody>
          <a:bodyPr>
            <a:normAutofit/>
          </a:bodyPr>
          <a:lstStyle/>
          <a:p>
            <a:r>
              <a:rPr lang="en-IN" b="1" dirty="0"/>
              <a:t>Consumer Tariff (CT) </a:t>
            </a:r>
            <a:r>
              <a:rPr lang="en-IN" dirty="0"/>
              <a:t>- State to specify a maximum rate which is to be charged by DGD directly from its consumers for each of the years during the licensed period (say 3-4 cents with X % increase p.a.) </a:t>
            </a:r>
          </a:p>
          <a:p>
            <a:r>
              <a:rPr lang="en-IN" b="1" dirty="0"/>
              <a:t>Balance Tariff (BT) </a:t>
            </a:r>
            <a:r>
              <a:rPr lang="en-IN" dirty="0"/>
              <a:t>- Bidders to quote the BT per kWh to be paid by State or State Utility. (This BT could be payable on a monthly basis or a part of it could be allowed by the state to be bid as an upfront lump sum or an adjustable advance with a cap. BEC could be on NPV basis of lump sum and per unit BT for a given trajectory of demand) </a:t>
            </a:r>
          </a:p>
        </p:txBody>
      </p:sp>
      <p:sp>
        <p:nvSpPr>
          <p:cNvPr id="4" name="Slide Number Placeholder 3">
            <a:extLst>
              <a:ext uri="{FF2B5EF4-FFF2-40B4-BE49-F238E27FC236}">
                <a16:creationId xmlns:a16="http://schemas.microsoft.com/office/drawing/2014/main" id="{CDB3DE61-D84A-6B4C-A889-7DFAC3C248C8}"/>
              </a:ext>
            </a:extLst>
          </p:cNvPr>
          <p:cNvSpPr>
            <a:spLocks noGrp="1"/>
          </p:cNvSpPr>
          <p:nvPr>
            <p:ph type="sldNum" sz="quarter" idx="12"/>
          </p:nvPr>
        </p:nvSpPr>
        <p:spPr/>
        <p:txBody>
          <a:bodyPr/>
          <a:lstStyle/>
          <a:p>
            <a:fld id="{6D22F896-40B5-4ADD-8801-0D06FADFA095}" type="slidenum">
              <a:rPr lang="en-US" smtClean="0"/>
              <a:t>7</a:t>
            </a:fld>
            <a:endParaRPr lang="en-US" dirty="0"/>
          </a:p>
        </p:txBody>
      </p:sp>
    </p:spTree>
    <p:extLst>
      <p:ext uri="{BB962C8B-B14F-4D97-AF65-F5344CB8AC3E}">
        <p14:creationId xmlns:p14="http://schemas.microsoft.com/office/powerpoint/2010/main" val="14153121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917024-2D92-7444-B1AC-E7809A8EE1DB}"/>
              </a:ext>
            </a:extLst>
          </p:cNvPr>
          <p:cNvSpPr>
            <a:spLocks noGrp="1"/>
          </p:cNvSpPr>
          <p:nvPr>
            <p:ph type="title"/>
          </p:nvPr>
        </p:nvSpPr>
        <p:spPr/>
        <p:txBody>
          <a:bodyPr/>
          <a:lstStyle/>
          <a:p>
            <a:r>
              <a:rPr lang="en-IN" dirty="0"/>
              <a:t/>
            </a:r>
            <a:br>
              <a:rPr lang="en-IN" dirty="0"/>
            </a:br>
            <a:r>
              <a:rPr lang="en-IN" dirty="0"/>
              <a:t>tripartite</a:t>
            </a:r>
            <a:r>
              <a:rPr lang="en-US" dirty="0"/>
              <a:t> DGD Model</a:t>
            </a:r>
          </a:p>
        </p:txBody>
      </p:sp>
      <p:sp>
        <p:nvSpPr>
          <p:cNvPr id="3" name="Content Placeholder 2">
            <a:extLst>
              <a:ext uri="{FF2B5EF4-FFF2-40B4-BE49-F238E27FC236}">
                <a16:creationId xmlns:a16="http://schemas.microsoft.com/office/drawing/2014/main" id="{DD559262-FFFF-014F-A778-0C8FC8581149}"/>
              </a:ext>
            </a:extLst>
          </p:cNvPr>
          <p:cNvSpPr>
            <a:spLocks noGrp="1"/>
          </p:cNvSpPr>
          <p:nvPr>
            <p:ph idx="1"/>
          </p:nvPr>
        </p:nvSpPr>
        <p:spPr/>
        <p:txBody>
          <a:bodyPr>
            <a:normAutofit lnSpcReduction="10000"/>
          </a:bodyPr>
          <a:lstStyle/>
          <a:p>
            <a:pPr algn="just"/>
            <a:r>
              <a:rPr lang="en-IN" b="1" dirty="0"/>
              <a:t>Carbon credits </a:t>
            </a:r>
            <a:r>
              <a:rPr lang="en-IN" dirty="0"/>
              <a:t>or any renewable energy credits as applicable to belong to the State Utilities. State to provide </a:t>
            </a:r>
            <a:r>
              <a:rPr lang="en-IN" b="1" dirty="0"/>
              <a:t>Sovereign Guarantee</a:t>
            </a:r>
            <a:r>
              <a:rPr lang="en-IN" dirty="0"/>
              <a:t> or </a:t>
            </a:r>
            <a:r>
              <a:rPr lang="en-IN" b="1" dirty="0"/>
              <a:t>Revolving Letter of Credit </a:t>
            </a:r>
            <a:r>
              <a:rPr lang="en-IN" dirty="0"/>
              <a:t>for the </a:t>
            </a:r>
            <a:r>
              <a:rPr lang="en-IN" b="1" dirty="0"/>
              <a:t>BT portion</a:t>
            </a:r>
            <a:endParaRPr lang="en-IN" dirty="0"/>
          </a:p>
          <a:p>
            <a:pPr algn="just"/>
            <a:r>
              <a:rPr lang="en-IN" dirty="0"/>
              <a:t>If during the contract period, the </a:t>
            </a:r>
            <a:r>
              <a:rPr lang="en-IN" b="1" dirty="0"/>
              <a:t>state utility grid reaches the DGD area of supply </a:t>
            </a:r>
            <a:r>
              <a:rPr lang="en-IN" dirty="0"/>
              <a:t>the contact of franchisees will continue and all units produced by DGD shall be injected into the state grid and paid by state at full rates (BT+CT).  All future capex on network strengthening will be to the state utility account. DGD shall continue to perform its commercial and operational responsibilities of billing and collections of all units consumed by the customers.  DGD shall pass on the amounts so collected to the utilities</a:t>
            </a:r>
          </a:p>
          <a:p>
            <a:pPr algn="just"/>
            <a:endParaRPr lang="en-US" dirty="0"/>
          </a:p>
        </p:txBody>
      </p:sp>
      <p:sp>
        <p:nvSpPr>
          <p:cNvPr id="4" name="Slide Number Placeholder 3">
            <a:extLst>
              <a:ext uri="{FF2B5EF4-FFF2-40B4-BE49-F238E27FC236}">
                <a16:creationId xmlns:a16="http://schemas.microsoft.com/office/drawing/2014/main" id="{03D7E578-FE37-AE46-AA59-01B71F2F0F55}"/>
              </a:ext>
            </a:extLst>
          </p:cNvPr>
          <p:cNvSpPr>
            <a:spLocks noGrp="1"/>
          </p:cNvSpPr>
          <p:nvPr>
            <p:ph type="sldNum" sz="quarter" idx="12"/>
          </p:nvPr>
        </p:nvSpPr>
        <p:spPr/>
        <p:txBody>
          <a:bodyPr/>
          <a:lstStyle/>
          <a:p>
            <a:fld id="{6D22F896-40B5-4ADD-8801-0D06FADFA095}" type="slidenum">
              <a:rPr lang="en-US" smtClean="0"/>
              <a:t>8</a:t>
            </a:fld>
            <a:endParaRPr lang="en-US" dirty="0"/>
          </a:p>
        </p:txBody>
      </p:sp>
    </p:spTree>
    <p:extLst>
      <p:ext uri="{BB962C8B-B14F-4D97-AF65-F5344CB8AC3E}">
        <p14:creationId xmlns:p14="http://schemas.microsoft.com/office/powerpoint/2010/main" val="1855068020"/>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78</TotalTime>
  <Words>332</Words>
  <Application>Microsoft Office PowerPoint</Application>
  <PresentationFormat>Widescreen</PresentationFormat>
  <Paragraphs>70</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Gill Sans MT</vt:lpstr>
      <vt:lpstr>Wingdings</vt:lpstr>
      <vt:lpstr>Gallery</vt:lpstr>
      <vt:lpstr>Bankable Off-grid business model</vt:lpstr>
      <vt:lpstr>PowerPoint Presentation</vt:lpstr>
      <vt:lpstr>  BACKGROUND</vt:lpstr>
      <vt:lpstr>  Case for dgd</vt:lpstr>
      <vt:lpstr> DGD Challenges</vt:lpstr>
      <vt:lpstr>Solution Lies in a tripartite DGD Model   (Amongst all stakeholders)</vt:lpstr>
      <vt:lpstr>   tripartite DGD Model</vt:lpstr>
      <vt:lpstr> tripartite DGD Model</vt:lpstr>
      <vt:lpstr> tripartite DGD Model</vt:lpstr>
      <vt:lpstr> tripartite DGD Model - Bankability</vt:lpstr>
      <vt:lpstr> Business case for the state</vt:lpstr>
      <vt:lpstr> Alternate Model</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Bankable Off-grid business model</dc:title>
  <dc:creator>Kshitij Wadhwa (18 JGLS)</dc:creator>
  <cp:lastModifiedBy>Committees </cp:lastModifiedBy>
  <cp:revision>11</cp:revision>
  <dcterms:created xsi:type="dcterms:W3CDTF">2020-06-15T14:08:34Z</dcterms:created>
  <dcterms:modified xsi:type="dcterms:W3CDTF">2020-06-17T03:47:04Z</dcterms:modified>
</cp:coreProperties>
</file>