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4" r:id="rId3"/>
    <p:sldId id="271" r:id="rId4"/>
    <p:sldId id="265" r:id="rId5"/>
    <p:sldId id="266" r:id="rId6"/>
    <p:sldId id="272" r:id="rId7"/>
    <p:sldId id="268" r:id="rId8"/>
    <p:sldId id="267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8" autoAdjust="0"/>
    <p:restoredTop sz="94660"/>
  </p:normalViewPr>
  <p:slideViewPr>
    <p:cSldViewPr snapToGrid="0">
      <p:cViewPr varScale="1">
        <p:scale>
          <a:sx n="77" d="100"/>
          <a:sy n="77" d="100"/>
        </p:scale>
        <p:origin x="114" y="4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07DA-15A3-4F7B-B49B-15E5E98DD5A4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A743D-6C67-412C-87CD-C3246315E434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pasted-image.pdf" descr="pasted-image.pdf"/>
          <p:cNvPicPr>
            <a:picLocks noChangeAspect="1"/>
          </p:cNvPicPr>
          <p:nvPr userDrawn="1"/>
        </p:nvPicPr>
        <p:blipFill rotWithShape="1">
          <a:blip r:embed="rId2"/>
          <a:srcRect t="173" r="41962" b="78514"/>
          <a:stretch/>
        </p:blipFill>
        <p:spPr>
          <a:xfrm>
            <a:off x="6933915" y="5394960"/>
            <a:ext cx="5288565" cy="1473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asted-image.pdf">
            <a:extLst>
              <a:ext uri="{FF2B5EF4-FFF2-40B4-BE49-F238E27FC236}">
                <a16:creationId xmlns:a16="http://schemas.microsoft.com/office/drawing/2014/main" id="{45EEF806-926E-411F-9B51-EFF022F046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430" y="279585"/>
            <a:ext cx="1953877" cy="77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37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07DA-15A3-4F7B-B49B-15E5E98DD5A4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A743D-6C67-412C-87CD-C3246315E4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41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07DA-15A3-4F7B-B49B-15E5E98DD5A4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A743D-6C67-412C-87CD-C3246315E4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2094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29522" y="365125"/>
            <a:ext cx="9324278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85800" indent="-228600">
              <a:buFont typeface="Calibri" panose="020F0502020204030204" pitchFamily="34" charset="0"/>
              <a:buChar char="‐"/>
              <a:defRPr/>
            </a:lvl2pPr>
            <a:lvl3pPr marL="1143000" indent="-228600">
              <a:buFont typeface="Calibri" panose="020F0502020204030204" pitchFamily="34" charset="0"/>
              <a:buChar char="◦"/>
              <a:defRPr/>
            </a:lvl3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07DA-15A3-4F7B-B49B-15E5E98DD5A4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A743D-6C67-412C-87CD-C3246315E434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pasted-image.pdf" descr="pasted-image.pdf"/>
          <p:cNvPicPr>
            <a:picLocks noChangeAspect="1"/>
          </p:cNvPicPr>
          <p:nvPr userDrawn="1"/>
        </p:nvPicPr>
        <p:blipFill rotWithShape="1">
          <a:blip r:embed="rId2"/>
          <a:srcRect t="173" r="41962" b="78514"/>
          <a:stretch/>
        </p:blipFill>
        <p:spPr>
          <a:xfrm>
            <a:off x="6933915" y="5394960"/>
            <a:ext cx="5288565" cy="1473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asted-image.pdf">
            <a:extLst>
              <a:ext uri="{FF2B5EF4-FFF2-40B4-BE49-F238E27FC236}">
                <a16:creationId xmlns:a16="http://schemas.microsoft.com/office/drawing/2014/main" id="{45EEF806-926E-411F-9B51-EFF022F046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430" y="279585"/>
            <a:ext cx="1953877" cy="77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759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07DA-15A3-4F7B-B49B-15E5E98DD5A4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A743D-6C67-412C-87CD-C3246315E4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2919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07DA-15A3-4F7B-B49B-15E5E98DD5A4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A743D-6C67-412C-87CD-C3246315E434}" type="slidenum">
              <a:rPr lang="fr-FR" smtClean="0"/>
              <a:t>‹N°›</a:t>
            </a:fld>
            <a:endParaRPr lang="fr-FR"/>
          </a:p>
        </p:txBody>
      </p:sp>
      <p:pic>
        <p:nvPicPr>
          <p:cNvPr id="11" name="pasted-image.pdf" descr="pasted-image.pdf"/>
          <p:cNvPicPr>
            <a:picLocks noChangeAspect="1"/>
          </p:cNvPicPr>
          <p:nvPr userDrawn="1"/>
        </p:nvPicPr>
        <p:blipFill rotWithShape="1">
          <a:blip r:embed="rId2"/>
          <a:srcRect t="173" r="41962" b="78514"/>
          <a:stretch/>
        </p:blipFill>
        <p:spPr>
          <a:xfrm>
            <a:off x="6933915" y="5394960"/>
            <a:ext cx="5288565" cy="1473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asted-image.pdf">
            <a:extLst>
              <a:ext uri="{FF2B5EF4-FFF2-40B4-BE49-F238E27FC236}">
                <a16:creationId xmlns:a16="http://schemas.microsoft.com/office/drawing/2014/main" id="{45EEF806-926E-411F-9B51-EFF022F046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430" y="279585"/>
            <a:ext cx="1953877" cy="77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152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07DA-15A3-4F7B-B49B-15E5E98DD5A4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A743D-6C67-412C-87CD-C3246315E4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0631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07DA-15A3-4F7B-B49B-15E5E98DD5A4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A743D-6C67-412C-87CD-C3246315E4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9074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07DA-15A3-4F7B-B49B-15E5E98DD5A4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A743D-6C67-412C-87CD-C3246315E4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902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07DA-15A3-4F7B-B49B-15E5E98DD5A4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A743D-6C67-412C-87CD-C3246315E4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8546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A07DA-15A3-4F7B-B49B-15E5E98DD5A4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0A743D-6C67-412C-87CD-C3246315E4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004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A07DA-15A3-4F7B-B49B-15E5E98DD5A4}" type="datetimeFigureOut">
              <a:rPr lang="fr-FR" smtClean="0"/>
              <a:t>17/06/2020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A743D-6C67-412C-87CD-C3246315E43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190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Update on Video-Conferences held with Member countries</a:t>
            </a:r>
            <a:endParaRPr lang="fr-FR" dirty="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r"/>
            <a:endParaRPr lang="fr-FR" dirty="0" smtClean="0"/>
          </a:p>
          <a:p>
            <a:pPr algn="r"/>
            <a:endParaRPr lang="fr-FR" dirty="0"/>
          </a:p>
          <a:p>
            <a:pPr algn="r"/>
            <a:r>
              <a:rPr lang="fr-FR" dirty="0" smtClean="0"/>
              <a:t>Philippe </a:t>
            </a:r>
            <a:r>
              <a:rPr lang="fr-FR" dirty="0" smtClean="0"/>
              <a:t>Malbranche</a:t>
            </a:r>
          </a:p>
          <a:p>
            <a:pPr algn="r"/>
            <a:r>
              <a:rPr lang="fr-FR" dirty="0" smtClean="0"/>
              <a:t>Programme </a:t>
            </a:r>
            <a:r>
              <a:rPr lang="fr-FR" dirty="0" err="1" smtClean="0"/>
              <a:t>Director</a:t>
            </a:r>
            <a:endParaRPr lang="fr-FR" dirty="0" smtClean="0"/>
          </a:p>
          <a:p>
            <a:pPr algn="r"/>
            <a:r>
              <a:rPr lang="fr-FR" dirty="0" err="1" smtClean="0"/>
              <a:t>Twenty-seventh</a:t>
            </a:r>
            <a:r>
              <a:rPr lang="fr-FR" dirty="0" smtClean="0"/>
              <a:t> ISA </a:t>
            </a:r>
            <a:r>
              <a:rPr lang="fr-FR" dirty="0"/>
              <a:t>SUN-MEET</a:t>
            </a:r>
          </a:p>
        </p:txBody>
      </p:sp>
    </p:spTree>
    <p:extLst>
      <p:ext uri="{BB962C8B-B14F-4D97-AF65-F5344CB8AC3E}">
        <p14:creationId xmlns:p14="http://schemas.microsoft.com/office/powerpoint/2010/main" val="2766288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23160" y="365125"/>
            <a:ext cx="9372600" cy="747395"/>
          </a:xfrm>
        </p:spPr>
        <p:txBody>
          <a:bodyPr>
            <a:normAutofit/>
          </a:bodyPr>
          <a:lstStyle/>
          <a:p>
            <a:r>
              <a:rPr lang="fr-FR" dirty="0" err="1" smtClean="0"/>
              <a:t>Covid</a:t>
            </a:r>
            <a:r>
              <a:rPr lang="fr-FR" dirty="0" smtClean="0"/>
              <a:t> impact in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relationship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MC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26298"/>
            <a:ext cx="10957560" cy="50139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2400" dirty="0" smtClean="0"/>
              <a:t>1. </a:t>
            </a:r>
            <a:r>
              <a:rPr lang="fr-FR" sz="2400" b="1" dirty="0" smtClean="0"/>
              <a:t>Our world </a:t>
            </a:r>
            <a:r>
              <a:rPr lang="fr-FR" sz="2400" b="1" dirty="0" err="1" smtClean="0"/>
              <a:t>today</a:t>
            </a:r>
            <a:r>
              <a:rPr lang="fr-FR" sz="2400" b="1" dirty="0" smtClean="0"/>
              <a:t> : </a:t>
            </a:r>
          </a:p>
          <a:p>
            <a:r>
              <a:rPr lang="fr-FR" sz="2200" dirty="0" err="1" smtClean="0"/>
              <a:t>Climate</a:t>
            </a:r>
            <a:r>
              <a:rPr lang="fr-FR" sz="2200" dirty="0" smtClean="0"/>
              <a:t> and </a:t>
            </a:r>
            <a:r>
              <a:rPr lang="fr-FR" sz="2200" dirty="0" err="1" smtClean="0"/>
              <a:t>sustainability</a:t>
            </a:r>
            <a:r>
              <a:rPr lang="fr-FR" sz="2200" dirty="0" smtClean="0"/>
              <a:t> crises</a:t>
            </a:r>
          </a:p>
          <a:p>
            <a:r>
              <a:rPr lang="fr-FR" sz="2200" dirty="0" err="1" smtClean="0"/>
              <a:t>Covid</a:t>
            </a:r>
            <a:r>
              <a:rPr lang="fr-FR" sz="2200" dirty="0" smtClean="0"/>
              <a:t> 19 </a:t>
            </a:r>
            <a:r>
              <a:rPr lang="fr-FR" sz="2200" dirty="0" err="1" smtClean="0"/>
              <a:t>crisis</a:t>
            </a:r>
            <a:r>
              <a:rPr lang="fr-FR" sz="2200" dirty="0" smtClean="0"/>
              <a:t> and </a:t>
            </a:r>
            <a:r>
              <a:rPr lang="fr-FR" sz="2200" dirty="0" err="1" smtClean="0"/>
              <a:t>travel</a:t>
            </a:r>
            <a:r>
              <a:rPr lang="fr-FR" sz="2200" dirty="0" smtClean="0"/>
              <a:t> </a:t>
            </a:r>
            <a:r>
              <a:rPr lang="fr-FR" sz="2200" dirty="0" err="1" smtClean="0"/>
              <a:t>freeze</a:t>
            </a:r>
            <a:r>
              <a:rPr lang="fr-FR" sz="2200" dirty="0" smtClean="0"/>
              <a:t> : no more meetings, expert missions, NFP conclaves, training sessions </a:t>
            </a:r>
            <a:r>
              <a:rPr lang="fr-FR" sz="2200" dirty="0" err="1" smtClean="0"/>
              <a:t>abroad</a:t>
            </a:r>
            <a:r>
              <a:rPr lang="fr-FR" sz="2200" dirty="0" smtClean="0"/>
              <a:t>, etc.</a:t>
            </a:r>
          </a:p>
          <a:p>
            <a:endParaRPr lang="fr-FR" sz="2000" dirty="0" smtClean="0"/>
          </a:p>
          <a:p>
            <a:endParaRPr lang="fr-FR" sz="2000" dirty="0" smtClean="0"/>
          </a:p>
          <a:p>
            <a:endParaRPr lang="fr-FR" sz="2000" dirty="0"/>
          </a:p>
        </p:txBody>
      </p:sp>
      <p:sp>
        <p:nvSpPr>
          <p:cNvPr id="6" name="Pentagone 5"/>
          <p:cNvSpPr/>
          <p:nvPr/>
        </p:nvSpPr>
        <p:spPr>
          <a:xfrm>
            <a:off x="1117600" y="2915920"/>
            <a:ext cx="7995920" cy="396240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Transition to an online organisation </a:t>
            </a:r>
            <a:r>
              <a:rPr lang="fr-FR" sz="2400" dirty="0" err="1"/>
              <a:t>is</a:t>
            </a:r>
            <a:r>
              <a:rPr lang="fr-FR" sz="2400" dirty="0"/>
              <a:t> </a:t>
            </a:r>
            <a:r>
              <a:rPr lang="fr-FR" sz="2400" dirty="0" err="1"/>
              <a:t>therefore</a:t>
            </a:r>
            <a:r>
              <a:rPr lang="fr-FR" sz="2400" dirty="0"/>
              <a:t> </a:t>
            </a:r>
            <a:r>
              <a:rPr lang="fr-FR" sz="2400" dirty="0" err="1" smtClean="0"/>
              <a:t>required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3231044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23160" y="365125"/>
            <a:ext cx="9372600" cy="747395"/>
          </a:xfrm>
        </p:spPr>
        <p:txBody>
          <a:bodyPr>
            <a:normAutofit/>
          </a:bodyPr>
          <a:lstStyle/>
          <a:p>
            <a:r>
              <a:rPr lang="fr-FR" dirty="0" err="1" smtClean="0"/>
              <a:t>Covid</a:t>
            </a:r>
            <a:r>
              <a:rPr lang="fr-FR" dirty="0" smtClean="0"/>
              <a:t> impact in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relationship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MC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39240"/>
            <a:ext cx="10957560" cy="501396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sz="3100" dirty="0" smtClean="0"/>
              <a:t>1. </a:t>
            </a:r>
            <a:r>
              <a:rPr lang="fr-FR" sz="3100" b="1" dirty="0" smtClean="0"/>
              <a:t>Our world </a:t>
            </a:r>
            <a:r>
              <a:rPr lang="fr-FR" sz="3100" b="1" dirty="0" err="1" smtClean="0"/>
              <a:t>today</a:t>
            </a:r>
            <a:r>
              <a:rPr lang="fr-FR" sz="3100" b="1" dirty="0" smtClean="0"/>
              <a:t> : </a:t>
            </a:r>
          </a:p>
          <a:p>
            <a:r>
              <a:rPr lang="fr-FR" dirty="0" err="1" smtClean="0"/>
              <a:t>Climate</a:t>
            </a:r>
            <a:r>
              <a:rPr lang="fr-FR" dirty="0" smtClean="0"/>
              <a:t> and </a:t>
            </a:r>
            <a:r>
              <a:rPr lang="fr-FR" dirty="0" err="1" smtClean="0"/>
              <a:t>sustainability</a:t>
            </a:r>
            <a:r>
              <a:rPr lang="fr-FR" dirty="0" smtClean="0"/>
              <a:t> crises</a:t>
            </a:r>
          </a:p>
          <a:p>
            <a:r>
              <a:rPr lang="fr-FR" dirty="0" err="1" smtClean="0"/>
              <a:t>Covid</a:t>
            </a:r>
            <a:r>
              <a:rPr lang="fr-FR" dirty="0" smtClean="0"/>
              <a:t> 19 </a:t>
            </a:r>
            <a:r>
              <a:rPr lang="fr-FR" dirty="0" err="1" smtClean="0"/>
              <a:t>crisis</a:t>
            </a:r>
            <a:r>
              <a:rPr lang="fr-FR" dirty="0" smtClean="0"/>
              <a:t> and </a:t>
            </a:r>
            <a:r>
              <a:rPr lang="fr-FR" dirty="0" err="1" smtClean="0"/>
              <a:t>travel</a:t>
            </a:r>
            <a:r>
              <a:rPr lang="fr-FR" dirty="0" smtClean="0"/>
              <a:t> </a:t>
            </a:r>
            <a:r>
              <a:rPr lang="fr-FR" dirty="0" err="1" smtClean="0"/>
              <a:t>freeze</a:t>
            </a:r>
            <a:r>
              <a:rPr lang="fr-FR" dirty="0" smtClean="0"/>
              <a:t> : no more meetings, expert missions, NFP conclaves, training sessions </a:t>
            </a:r>
            <a:r>
              <a:rPr lang="fr-FR" dirty="0" err="1" smtClean="0"/>
              <a:t>abroad</a:t>
            </a:r>
            <a:r>
              <a:rPr lang="fr-FR" dirty="0" smtClean="0"/>
              <a:t>, etc.</a:t>
            </a:r>
          </a:p>
          <a:p>
            <a:endParaRPr lang="fr-FR" dirty="0" smtClean="0"/>
          </a:p>
          <a:p>
            <a:endParaRPr lang="fr-FR" dirty="0" smtClean="0"/>
          </a:p>
          <a:p>
            <a:pPr marL="0" indent="0">
              <a:buNone/>
            </a:pPr>
            <a:r>
              <a:rPr lang="fr-FR" sz="3100" b="1" dirty="0" smtClean="0"/>
              <a:t>2. </a:t>
            </a:r>
            <a:r>
              <a:rPr lang="fr-FR" sz="3100" b="1" dirty="0" err="1" smtClean="0"/>
              <a:t>Decisions</a:t>
            </a:r>
            <a:r>
              <a:rPr lang="fr-FR" sz="3100" b="1" dirty="0" smtClean="0"/>
              <a:t> made : </a:t>
            </a:r>
          </a:p>
          <a:p>
            <a:r>
              <a:rPr lang="fr-FR" dirty="0" smtClean="0"/>
              <a:t>Under the coordination of </a:t>
            </a:r>
            <a:r>
              <a:rPr lang="fr-FR" dirty="0" smtClean="0"/>
              <a:t>Mr</a:t>
            </a:r>
            <a:r>
              <a:rPr lang="fr-FR" dirty="0" smtClean="0"/>
              <a:t> </a:t>
            </a:r>
            <a:r>
              <a:rPr lang="fr-FR" dirty="0" smtClean="0"/>
              <a:t>Rajeev Gyani, </a:t>
            </a:r>
            <a:r>
              <a:rPr lang="fr-FR" dirty="0" err="1" smtClean="0"/>
              <a:t>regional</a:t>
            </a:r>
            <a:r>
              <a:rPr lang="fr-FR" dirty="0" smtClean="0"/>
              <a:t> </a:t>
            </a:r>
            <a:r>
              <a:rPr lang="fr-FR" dirty="0" err="1"/>
              <a:t>directors</a:t>
            </a:r>
            <a:r>
              <a:rPr lang="fr-FR" dirty="0"/>
              <a:t> and country </a:t>
            </a:r>
            <a:r>
              <a:rPr lang="fr-FR" dirty="0" err="1"/>
              <a:t>coordinators</a:t>
            </a:r>
            <a:r>
              <a:rPr lang="fr-FR" dirty="0"/>
              <a:t> are </a:t>
            </a:r>
            <a:r>
              <a:rPr lang="fr-FR" dirty="0" err="1"/>
              <a:t>nominated</a:t>
            </a:r>
            <a:r>
              <a:rPr lang="fr-FR" dirty="0"/>
              <a:t>, </a:t>
            </a:r>
            <a:r>
              <a:rPr lang="fr-FR" dirty="0" smtClean="0"/>
              <a:t>to </a:t>
            </a:r>
            <a:r>
              <a:rPr lang="fr-FR" dirty="0" err="1" smtClean="0"/>
              <a:t>maintain</a:t>
            </a:r>
            <a:r>
              <a:rPr lang="fr-FR" dirty="0" smtClean="0"/>
              <a:t> close contacts </a:t>
            </a:r>
            <a:r>
              <a:rPr lang="fr-FR" dirty="0" err="1" smtClean="0"/>
              <a:t>with</a:t>
            </a:r>
            <a:r>
              <a:rPr lang="fr-FR" dirty="0" smtClean="0"/>
              <a:t> the </a:t>
            </a:r>
            <a:r>
              <a:rPr lang="fr-FR" dirty="0" err="1" smtClean="0"/>
              <a:t>Member</a:t>
            </a:r>
            <a:r>
              <a:rPr lang="fr-FR" dirty="0" smtClean="0"/>
              <a:t> Countries, </a:t>
            </a:r>
          </a:p>
          <a:p>
            <a:r>
              <a:rPr lang="en-GB" dirty="0" smtClean="0"/>
              <a:t>Regular Video Conferences are scheduled, </a:t>
            </a:r>
            <a:r>
              <a:rPr lang="en-GB" dirty="0"/>
              <a:t>as </a:t>
            </a:r>
            <a:r>
              <a:rPr lang="en-GB" dirty="0" smtClean="0"/>
              <a:t>interactive sessions to exchange information : </a:t>
            </a:r>
          </a:p>
          <a:p>
            <a:pPr lvl="1"/>
            <a:r>
              <a:rPr lang="en-GB" dirty="0" smtClean="0"/>
              <a:t>Updates by NFPs about </a:t>
            </a:r>
            <a:r>
              <a:rPr lang="en-GB" dirty="0"/>
              <a:t>the situation in </a:t>
            </a:r>
            <a:r>
              <a:rPr lang="en-GB" dirty="0" smtClean="0"/>
              <a:t>the MC : ongoing projects, expectations and priorities, roadmaps</a:t>
            </a:r>
          </a:p>
          <a:p>
            <a:pPr lvl="1"/>
            <a:r>
              <a:rPr lang="en-GB" dirty="0" smtClean="0"/>
              <a:t>Updates by ISA officers regarding ISA activities, programmes, objectives</a:t>
            </a:r>
          </a:p>
          <a:p>
            <a:pPr lvl="1"/>
            <a:r>
              <a:rPr lang="en-GB" dirty="0" smtClean="0"/>
              <a:t>Definition of future activities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Additional online services (case studies, guidelines) are under preparation</a:t>
            </a:r>
            <a:endParaRPr lang="fr-FR" dirty="0"/>
          </a:p>
          <a:p>
            <a:endParaRPr lang="fr-FR" dirty="0"/>
          </a:p>
        </p:txBody>
      </p:sp>
      <p:sp>
        <p:nvSpPr>
          <p:cNvPr id="5" name="Pentagone 4"/>
          <p:cNvSpPr/>
          <p:nvPr/>
        </p:nvSpPr>
        <p:spPr>
          <a:xfrm>
            <a:off x="1117600" y="2915920"/>
            <a:ext cx="7995920" cy="396240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Transition to an online organisation </a:t>
            </a:r>
            <a:r>
              <a:rPr lang="fr-FR" sz="2400" dirty="0" err="1"/>
              <a:t>is</a:t>
            </a:r>
            <a:r>
              <a:rPr lang="fr-FR" sz="2400" dirty="0"/>
              <a:t> </a:t>
            </a:r>
            <a:r>
              <a:rPr lang="fr-FR" sz="2400" dirty="0" err="1"/>
              <a:t>therefore</a:t>
            </a:r>
            <a:r>
              <a:rPr lang="fr-FR" sz="2400" dirty="0"/>
              <a:t> </a:t>
            </a:r>
            <a:r>
              <a:rPr lang="fr-FR" sz="2400" dirty="0" err="1" smtClean="0"/>
              <a:t>required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916581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54684" y="365126"/>
            <a:ext cx="9099115" cy="1037464"/>
          </a:xfrm>
        </p:spPr>
        <p:txBody>
          <a:bodyPr/>
          <a:lstStyle/>
          <a:p>
            <a:r>
              <a:rPr lang="fr-FR" dirty="0" err="1" smtClean="0"/>
              <a:t>Video</a:t>
            </a:r>
            <a:r>
              <a:rPr lang="fr-FR" dirty="0" smtClean="0"/>
              <a:t>-Conferencing </a:t>
            </a:r>
            <a:r>
              <a:rPr lang="fr-FR" dirty="0" err="1" smtClean="0"/>
              <a:t>done</a:t>
            </a:r>
            <a:r>
              <a:rPr lang="fr-FR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far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662787"/>
            <a:ext cx="10515600" cy="4351338"/>
          </a:xfrm>
        </p:spPr>
        <p:txBody>
          <a:bodyPr/>
          <a:lstStyle/>
          <a:p>
            <a:r>
              <a:rPr lang="fr-FR" dirty="0" err="1" smtClean="0"/>
              <a:t>Starting</a:t>
            </a:r>
            <a:r>
              <a:rPr lang="fr-FR" dirty="0" smtClean="0"/>
              <a:t> March 30th, </a:t>
            </a:r>
            <a:r>
              <a:rPr lang="fr-FR" dirty="0" err="1" smtClean="0"/>
              <a:t>with</a:t>
            </a:r>
            <a:r>
              <a:rPr lang="fr-FR" dirty="0" smtClean="0"/>
              <a:t> a main focus on </a:t>
            </a:r>
            <a:r>
              <a:rPr lang="fr-FR" dirty="0" err="1" smtClean="0"/>
              <a:t>African</a:t>
            </a:r>
            <a:r>
              <a:rPr lang="fr-FR" dirty="0" smtClean="0"/>
              <a:t> countries</a:t>
            </a:r>
          </a:p>
          <a:p>
            <a:r>
              <a:rPr lang="fr-FR" dirty="0" err="1" smtClean="0"/>
              <a:t>Simultaneous</a:t>
            </a:r>
            <a:r>
              <a:rPr lang="fr-FR" dirty="0" smtClean="0"/>
              <a:t> translation </a:t>
            </a:r>
            <a:r>
              <a:rPr lang="fr-FR" dirty="0" err="1" smtClean="0"/>
              <a:t>available</a:t>
            </a:r>
            <a:r>
              <a:rPr lang="fr-FR" dirty="0" smtClean="0"/>
              <a:t> </a:t>
            </a:r>
            <a:r>
              <a:rPr lang="fr-FR" dirty="0" err="1" smtClean="0"/>
              <a:t>when</a:t>
            </a:r>
            <a:r>
              <a:rPr lang="fr-FR" dirty="0" smtClean="0"/>
              <a:t> </a:t>
            </a:r>
            <a:r>
              <a:rPr lang="fr-FR" dirty="0" err="1" smtClean="0"/>
              <a:t>required</a:t>
            </a:r>
            <a:endParaRPr lang="fr-FR" dirty="0" smtClean="0"/>
          </a:p>
          <a:p>
            <a:r>
              <a:rPr lang="fr-FR" dirty="0" smtClean="0"/>
              <a:t>Participation of : </a:t>
            </a:r>
          </a:p>
          <a:p>
            <a:pPr lvl="1"/>
            <a:r>
              <a:rPr lang="fr-FR" dirty="0" err="1" smtClean="0"/>
              <a:t>NFPs</a:t>
            </a:r>
            <a:r>
              <a:rPr lang="fr-FR" dirty="0" smtClean="0"/>
              <a:t> and </a:t>
            </a:r>
            <a:r>
              <a:rPr lang="fr-FR" dirty="0" err="1" smtClean="0"/>
              <a:t>colleagues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Ministry of </a:t>
            </a:r>
            <a:r>
              <a:rPr lang="fr-FR" dirty="0" err="1" smtClean="0"/>
              <a:t>Energy</a:t>
            </a:r>
            <a:r>
              <a:rPr lang="fr-FR" dirty="0" smtClean="0"/>
              <a:t>, </a:t>
            </a:r>
            <a:r>
              <a:rPr lang="fr-FR" dirty="0" err="1" smtClean="0"/>
              <a:t>agencies</a:t>
            </a:r>
            <a:endParaRPr lang="fr-FR" dirty="0" smtClean="0"/>
          </a:p>
          <a:p>
            <a:pPr lvl="1"/>
            <a:r>
              <a:rPr lang="fr-FR" dirty="0" smtClean="0"/>
              <a:t>ISA DG, </a:t>
            </a:r>
            <a:r>
              <a:rPr lang="fr-FR" dirty="0" err="1" smtClean="0"/>
              <a:t>advisors</a:t>
            </a:r>
            <a:r>
              <a:rPr lang="fr-FR" dirty="0" smtClean="0"/>
              <a:t>, </a:t>
            </a:r>
            <a:r>
              <a:rPr lang="fr-FR" dirty="0" err="1" smtClean="0"/>
              <a:t>directors</a:t>
            </a:r>
            <a:r>
              <a:rPr lang="fr-FR" dirty="0" smtClean="0"/>
              <a:t>, </a:t>
            </a:r>
            <a:r>
              <a:rPr lang="fr-FR" dirty="0" err="1" smtClean="0"/>
              <a:t>officers</a:t>
            </a:r>
            <a:r>
              <a:rPr lang="fr-FR" dirty="0" smtClean="0"/>
              <a:t>, and the country </a:t>
            </a:r>
            <a:r>
              <a:rPr lang="fr-FR" dirty="0" err="1" smtClean="0"/>
              <a:t>coordinator</a:t>
            </a:r>
            <a:r>
              <a:rPr lang="fr-FR" dirty="0" smtClean="0"/>
              <a:t>,</a:t>
            </a:r>
            <a:br>
              <a:rPr lang="fr-FR" dirty="0" smtClean="0"/>
            </a:br>
            <a:r>
              <a:rPr lang="fr-FR" dirty="0" smtClean="0"/>
              <a:t>+ on </a:t>
            </a:r>
            <a:r>
              <a:rPr lang="fr-FR" dirty="0" err="1" smtClean="0"/>
              <a:t>request</a:t>
            </a:r>
            <a:r>
              <a:rPr lang="fr-FR" dirty="0" smtClean="0"/>
              <a:t> : NTPC, WB, </a:t>
            </a:r>
            <a:r>
              <a:rPr lang="fr-FR" dirty="0" err="1" smtClean="0"/>
              <a:t>Exim</a:t>
            </a:r>
            <a:r>
              <a:rPr lang="fr-FR" dirty="0" smtClean="0"/>
              <a:t> Bank, ADB, AFD</a:t>
            </a:r>
            <a:endParaRPr lang="fr-FR" dirty="0" smtClean="0"/>
          </a:p>
          <a:p>
            <a:endParaRPr lang="fr-FR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834817"/>
              </p:ext>
            </p:extLst>
          </p:nvPr>
        </p:nvGraphicFramePr>
        <p:xfrm>
          <a:off x="1274382" y="4388453"/>
          <a:ext cx="9848730" cy="221154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615036">
                  <a:extLst>
                    <a:ext uri="{9D8B030D-6E8A-4147-A177-3AD203B41FA5}">
                      <a16:colId xmlns:a16="http://schemas.microsoft.com/office/drawing/2014/main" val="4175878586"/>
                    </a:ext>
                  </a:extLst>
                </a:gridCol>
                <a:gridCol w="6233694">
                  <a:extLst>
                    <a:ext uri="{9D8B030D-6E8A-4147-A177-3AD203B41FA5}">
                      <a16:colId xmlns:a16="http://schemas.microsoft.com/office/drawing/2014/main" val="19257748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2856524"/>
                  </a:ext>
                </a:extLst>
              </a:tr>
              <a:tr h="718026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End of March, April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kern="1200" dirty="0" smtClean="0">
                          <a:effectLst/>
                        </a:rPr>
                        <a:t>Nauru, </a:t>
                      </a:r>
                      <a:r>
                        <a:rPr lang="en-GB" sz="2000" kern="1200" dirty="0" smtClean="0">
                          <a:effectLst/>
                        </a:rPr>
                        <a:t>Mali</a:t>
                      </a:r>
                      <a:r>
                        <a:rPr lang="en-GB" sz="2000" kern="1200" dirty="0" smtClean="0">
                          <a:effectLst/>
                        </a:rPr>
                        <a:t>, Togo, Malawi, Senegal, Niger, Benin, </a:t>
                      </a:r>
                      <a:r>
                        <a:rPr lang="fr-FR" sz="2000" kern="1200" dirty="0" err="1" smtClean="0">
                          <a:effectLst/>
                        </a:rPr>
                        <a:t>Srilanka</a:t>
                      </a:r>
                      <a:r>
                        <a:rPr lang="fr-FR" sz="2000" kern="1200" dirty="0" smtClean="0">
                          <a:effectLst/>
                        </a:rPr>
                        <a:t>, </a:t>
                      </a:r>
                      <a:r>
                        <a:rPr lang="fr-FR" sz="2000" kern="1200" dirty="0" smtClean="0">
                          <a:effectLst/>
                        </a:rPr>
                        <a:t>Tonga</a:t>
                      </a:r>
                      <a:r>
                        <a:rPr lang="fr-FR" sz="2000" kern="1200" dirty="0" smtClean="0">
                          <a:effectLst/>
                        </a:rPr>
                        <a:t>, </a:t>
                      </a:r>
                      <a:r>
                        <a:rPr lang="fr-FR" sz="2000" kern="1200" dirty="0" smtClean="0">
                          <a:effectLst/>
                        </a:rPr>
                        <a:t>Maldives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22151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May, </a:t>
                      </a:r>
                      <a:r>
                        <a:rPr lang="fr-FR" sz="2000" dirty="0" err="1" smtClean="0"/>
                        <a:t>beginning</a:t>
                      </a:r>
                      <a:r>
                        <a:rPr lang="fr-FR" sz="2000" dirty="0" smtClean="0"/>
                        <a:t> of </a:t>
                      </a:r>
                      <a:r>
                        <a:rPr lang="fr-FR" sz="2000" dirty="0" err="1" smtClean="0"/>
                        <a:t>June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kern="1200" dirty="0" smtClean="0">
                          <a:effectLst/>
                        </a:rPr>
                        <a:t>Côte d'Ivoire, Uganda, Gambia, Sudan, Somalia, Comoros, Mozambique, Nigeria, </a:t>
                      </a:r>
                      <a:r>
                        <a:rPr lang="fr-FR" sz="2000" kern="1200" dirty="0" smtClean="0">
                          <a:effectLst/>
                        </a:rPr>
                        <a:t>Djibouti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42913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July and August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dirty="0" smtClean="0"/>
                        <a:t>LAC </a:t>
                      </a:r>
                      <a:r>
                        <a:rPr lang="fr-FR" sz="2000" baseline="0" dirty="0" smtClean="0"/>
                        <a:t>&amp; APAC countries</a:t>
                      </a:r>
                      <a:endParaRPr lang="fr-FR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72073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6632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16480" y="365125"/>
            <a:ext cx="9037320" cy="823595"/>
          </a:xfrm>
        </p:spPr>
        <p:txBody>
          <a:bodyPr/>
          <a:lstStyle/>
          <a:p>
            <a:r>
              <a:rPr lang="fr-FR" b="1" dirty="0" err="1" smtClean="0"/>
              <a:t>Outline</a:t>
            </a:r>
            <a:r>
              <a:rPr lang="fr-FR" b="1" dirty="0" smtClean="0"/>
              <a:t> of </a:t>
            </a:r>
            <a:r>
              <a:rPr lang="fr-FR" b="1" dirty="0" err="1" smtClean="0"/>
              <a:t>most</a:t>
            </a:r>
            <a:r>
              <a:rPr lang="fr-FR" b="1" dirty="0" smtClean="0"/>
              <a:t> </a:t>
            </a:r>
            <a:r>
              <a:rPr lang="fr-FR" b="1" dirty="0" err="1" smtClean="0"/>
              <a:t>Video-Conferences</a:t>
            </a:r>
            <a:endParaRPr lang="fr-FR" b="1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40080" y="1825625"/>
            <a:ext cx="537972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b="1" dirty="0" err="1" smtClean="0"/>
              <a:t>Usual</a:t>
            </a:r>
            <a:r>
              <a:rPr lang="fr-FR" b="1" dirty="0" smtClean="0"/>
              <a:t> Agenda : </a:t>
            </a:r>
          </a:p>
          <a:p>
            <a:r>
              <a:rPr lang="en-GB" dirty="0" smtClean="0"/>
              <a:t>ISA DG introduction</a:t>
            </a:r>
          </a:p>
          <a:p>
            <a:r>
              <a:rPr lang="en-GB" dirty="0" smtClean="0"/>
              <a:t>Current </a:t>
            </a:r>
            <a:r>
              <a:rPr lang="en-GB" dirty="0" smtClean="0"/>
              <a:t>situation in the MC</a:t>
            </a:r>
          </a:p>
          <a:p>
            <a:r>
              <a:rPr lang="en-GB" dirty="0" smtClean="0"/>
              <a:t>an </a:t>
            </a:r>
            <a:r>
              <a:rPr lang="en-GB" dirty="0"/>
              <a:t>overview of </a:t>
            </a:r>
            <a:r>
              <a:rPr lang="en-GB" dirty="0" smtClean="0"/>
              <a:t>ISA’s </a:t>
            </a:r>
            <a:r>
              <a:rPr lang="en-GB" dirty="0"/>
              <a:t>theory of change,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+ presentation </a:t>
            </a:r>
            <a:r>
              <a:rPr lang="en-GB" dirty="0"/>
              <a:t>of </a:t>
            </a:r>
            <a:r>
              <a:rPr lang="en-GB" dirty="0" smtClean="0"/>
              <a:t>selected programmes : </a:t>
            </a:r>
          </a:p>
          <a:p>
            <a:pPr lvl="1">
              <a:buFont typeface="Calibri" panose="020F0502020204030204" pitchFamily="34" charset="0"/>
              <a:buChar char="‐"/>
            </a:pPr>
            <a:r>
              <a:rPr lang="en-GB" dirty="0" smtClean="0"/>
              <a:t>SWPS</a:t>
            </a:r>
          </a:p>
          <a:p>
            <a:pPr lvl="1">
              <a:buFont typeface="Calibri" panose="020F0502020204030204" pitchFamily="34" charset="0"/>
              <a:buChar char="‐"/>
            </a:pPr>
            <a:r>
              <a:rPr lang="en-GB" dirty="0" smtClean="0"/>
              <a:t>Solar Parks</a:t>
            </a:r>
          </a:p>
          <a:p>
            <a:pPr lvl="1">
              <a:buFont typeface="Calibri" panose="020F0502020204030204" pitchFamily="34" charset="0"/>
              <a:buChar char="‐"/>
            </a:pPr>
            <a:r>
              <a:rPr lang="en-GB" dirty="0" smtClean="0"/>
              <a:t>Solar Cooling</a:t>
            </a:r>
            <a:endParaRPr lang="fr-FR" dirty="0"/>
          </a:p>
          <a:p>
            <a:r>
              <a:rPr lang="en-GB" dirty="0" smtClean="0"/>
              <a:t>If relevant (and time available)</a:t>
            </a:r>
          </a:p>
          <a:p>
            <a:pPr lvl="1"/>
            <a:r>
              <a:rPr lang="en-GB" dirty="0" smtClean="0"/>
              <a:t>Additional </a:t>
            </a:r>
            <a:r>
              <a:rPr lang="en-GB" dirty="0"/>
              <a:t>topics : e mobility, </a:t>
            </a:r>
            <a:r>
              <a:rPr lang="en-GB" dirty="0" err="1"/>
              <a:t>minigrids</a:t>
            </a:r>
            <a:r>
              <a:rPr lang="en-GB" dirty="0"/>
              <a:t>, </a:t>
            </a:r>
            <a:r>
              <a:rPr lang="en-GB" dirty="0" smtClean="0"/>
              <a:t>SHS, etc</a:t>
            </a:r>
            <a:r>
              <a:rPr lang="en-GB" dirty="0"/>
              <a:t>. </a:t>
            </a:r>
            <a:r>
              <a:rPr lang="en-GB" dirty="0" smtClean="0"/>
              <a:t> </a:t>
            </a:r>
            <a:endParaRPr lang="fr-FR" dirty="0"/>
          </a:p>
          <a:p>
            <a:pPr lvl="1"/>
            <a:r>
              <a:rPr lang="en-GB" dirty="0" smtClean="0"/>
              <a:t>Additional </a:t>
            </a:r>
            <a:r>
              <a:rPr lang="en-GB" dirty="0" smtClean="0"/>
              <a:t>activities  </a:t>
            </a:r>
            <a:r>
              <a:rPr lang="en-GB" dirty="0"/>
              <a:t>: capacity building, training through several programmes, quality assurance, standards and guidelines,  </a:t>
            </a:r>
            <a:r>
              <a:rPr lang="en-GB" dirty="0" smtClean="0"/>
              <a:t>solar </a:t>
            </a:r>
            <a:r>
              <a:rPr lang="en-GB" dirty="0" err="1"/>
              <a:t>roadmapping</a:t>
            </a:r>
            <a:r>
              <a:rPr lang="en-GB" dirty="0"/>
              <a:t> </a:t>
            </a:r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654927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16480" y="365125"/>
            <a:ext cx="9037320" cy="823595"/>
          </a:xfrm>
        </p:spPr>
        <p:txBody>
          <a:bodyPr/>
          <a:lstStyle/>
          <a:p>
            <a:r>
              <a:rPr lang="fr-FR" b="1" dirty="0" err="1" smtClean="0"/>
              <a:t>Outline</a:t>
            </a:r>
            <a:r>
              <a:rPr lang="fr-FR" b="1" dirty="0" smtClean="0"/>
              <a:t> of </a:t>
            </a:r>
            <a:r>
              <a:rPr lang="fr-FR" b="1" dirty="0" err="1" smtClean="0"/>
              <a:t>most</a:t>
            </a:r>
            <a:r>
              <a:rPr lang="fr-FR" b="1" dirty="0" smtClean="0"/>
              <a:t> </a:t>
            </a:r>
            <a:r>
              <a:rPr lang="fr-FR" b="1" dirty="0" err="1" smtClean="0"/>
              <a:t>Video-Conferences</a:t>
            </a:r>
            <a:endParaRPr lang="fr-FR" b="1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40080" y="1825625"/>
            <a:ext cx="537972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b="1" dirty="0" err="1" smtClean="0"/>
              <a:t>Usual</a:t>
            </a:r>
            <a:r>
              <a:rPr lang="fr-FR" b="1" dirty="0" smtClean="0"/>
              <a:t> Agenda : </a:t>
            </a:r>
          </a:p>
          <a:p>
            <a:r>
              <a:rPr lang="en-GB" dirty="0" smtClean="0"/>
              <a:t>ISA DG introduction</a:t>
            </a:r>
          </a:p>
          <a:p>
            <a:r>
              <a:rPr lang="en-GB" dirty="0" smtClean="0"/>
              <a:t>Current </a:t>
            </a:r>
            <a:r>
              <a:rPr lang="en-GB" dirty="0" smtClean="0"/>
              <a:t>situation in the MC</a:t>
            </a:r>
          </a:p>
          <a:p>
            <a:r>
              <a:rPr lang="en-GB" dirty="0" smtClean="0"/>
              <a:t>an </a:t>
            </a:r>
            <a:r>
              <a:rPr lang="en-GB" dirty="0"/>
              <a:t>overview of </a:t>
            </a:r>
            <a:r>
              <a:rPr lang="en-GB" dirty="0" smtClean="0"/>
              <a:t>ISA’s </a:t>
            </a:r>
            <a:r>
              <a:rPr lang="en-GB" dirty="0"/>
              <a:t>theory of change,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+ presentation </a:t>
            </a:r>
            <a:r>
              <a:rPr lang="en-GB" dirty="0"/>
              <a:t>of </a:t>
            </a:r>
            <a:r>
              <a:rPr lang="en-GB" dirty="0" smtClean="0"/>
              <a:t>selected programmes : </a:t>
            </a:r>
          </a:p>
          <a:p>
            <a:pPr lvl="1">
              <a:buFont typeface="Calibri" panose="020F0502020204030204" pitchFamily="34" charset="0"/>
              <a:buChar char="‐"/>
            </a:pPr>
            <a:r>
              <a:rPr lang="en-GB" dirty="0" smtClean="0"/>
              <a:t>SWPS</a:t>
            </a:r>
          </a:p>
          <a:p>
            <a:pPr lvl="1">
              <a:buFont typeface="Calibri" panose="020F0502020204030204" pitchFamily="34" charset="0"/>
              <a:buChar char="‐"/>
            </a:pPr>
            <a:r>
              <a:rPr lang="en-GB" dirty="0" smtClean="0"/>
              <a:t>Solar Parks</a:t>
            </a:r>
          </a:p>
          <a:p>
            <a:pPr lvl="1">
              <a:buFont typeface="Calibri" panose="020F0502020204030204" pitchFamily="34" charset="0"/>
              <a:buChar char="‐"/>
            </a:pPr>
            <a:r>
              <a:rPr lang="en-GB" dirty="0" smtClean="0"/>
              <a:t>Solar Cooling</a:t>
            </a:r>
            <a:endParaRPr lang="fr-FR" dirty="0"/>
          </a:p>
          <a:p>
            <a:r>
              <a:rPr lang="en-GB" dirty="0" smtClean="0"/>
              <a:t>If relevant (and time available)</a:t>
            </a:r>
          </a:p>
          <a:p>
            <a:pPr lvl="1"/>
            <a:r>
              <a:rPr lang="en-GB" dirty="0" smtClean="0"/>
              <a:t>Additional </a:t>
            </a:r>
            <a:r>
              <a:rPr lang="en-GB" dirty="0"/>
              <a:t>topics : e mobility, </a:t>
            </a:r>
            <a:r>
              <a:rPr lang="en-GB" dirty="0" err="1"/>
              <a:t>minigrids</a:t>
            </a:r>
            <a:r>
              <a:rPr lang="en-GB" dirty="0"/>
              <a:t>, </a:t>
            </a:r>
            <a:r>
              <a:rPr lang="en-GB" dirty="0" smtClean="0"/>
              <a:t>SHS, etc</a:t>
            </a:r>
            <a:r>
              <a:rPr lang="en-GB" dirty="0"/>
              <a:t>. </a:t>
            </a:r>
            <a:r>
              <a:rPr lang="en-GB" dirty="0" smtClean="0"/>
              <a:t> </a:t>
            </a:r>
            <a:endParaRPr lang="fr-FR" dirty="0"/>
          </a:p>
          <a:p>
            <a:pPr lvl="1"/>
            <a:r>
              <a:rPr lang="en-GB" dirty="0" smtClean="0"/>
              <a:t>Additional </a:t>
            </a:r>
            <a:r>
              <a:rPr lang="en-GB" dirty="0" smtClean="0"/>
              <a:t>activities  </a:t>
            </a:r>
            <a:r>
              <a:rPr lang="en-GB" dirty="0"/>
              <a:t>: capacity building, training through several programmes, quality assurance, standards and guidelines,  </a:t>
            </a:r>
            <a:r>
              <a:rPr lang="en-GB" dirty="0" smtClean="0"/>
              <a:t>solar </a:t>
            </a:r>
            <a:r>
              <a:rPr lang="en-GB" dirty="0" err="1"/>
              <a:t>roadmapping</a:t>
            </a:r>
            <a:r>
              <a:rPr lang="en-GB" dirty="0"/>
              <a:t> </a:t>
            </a:r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2"/>
          </p:nvPr>
        </p:nvSpPr>
        <p:spPr>
          <a:xfrm>
            <a:off x="6416040" y="1825625"/>
            <a:ext cx="5181600" cy="435133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r-FR" sz="3100" b="1" dirty="0" err="1" smtClean="0"/>
              <a:t>Examples</a:t>
            </a:r>
            <a:r>
              <a:rPr lang="fr-FR" sz="3100" b="1" dirty="0" smtClean="0"/>
              <a:t> of </a:t>
            </a:r>
            <a:r>
              <a:rPr lang="fr-FR" sz="3100" b="1" dirty="0" err="1" smtClean="0"/>
              <a:t>additional</a:t>
            </a:r>
            <a:r>
              <a:rPr lang="fr-FR" sz="3100" b="1" dirty="0" smtClean="0"/>
              <a:t> information / </a:t>
            </a:r>
            <a:r>
              <a:rPr lang="fr-FR" sz="3100" b="1" dirty="0" err="1" smtClean="0"/>
              <a:t>recent</a:t>
            </a:r>
            <a:r>
              <a:rPr lang="fr-FR" sz="3100" b="1" dirty="0" smtClean="0"/>
              <a:t> news : </a:t>
            </a:r>
            <a:endParaRPr lang="fr-FR" sz="3100" b="1" dirty="0" smtClean="0"/>
          </a:p>
          <a:p>
            <a:r>
              <a:rPr lang="en-GB" dirty="0" smtClean="0"/>
              <a:t>3</a:t>
            </a:r>
            <a:r>
              <a:rPr lang="en-GB" baseline="30000" dirty="0" smtClean="0"/>
              <a:t>rd</a:t>
            </a:r>
            <a:r>
              <a:rPr lang="en-GB" dirty="0" smtClean="0"/>
              <a:t> </a:t>
            </a:r>
            <a:r>
              <a:rPr lang="en-GB" dirty="0" smtClean="0"/>
              <a:t>General </a:t>
            </a:r>
            <a:r>
              <a:rPr lang="en-GB" dirty="0"/>
              <a:t>Assembly to attend</a:t>
            </a:r>
            <a:endParaRPr lang="fr-FR" dirty="0"/>
          </a:p>
          <a:p>
            <a:r>
              <a:rPr lang="en-GB" dirty="0" smtClean="0"/>
              <a:t>Update </a:t>
            </a:r>
            <a:r>
              <a:rPr lang="en-GB" dirty="0"/>
              <a:t>of solar </a:t>
            </a:r>
            <a:r>
              <a:rPr lang="en-GB" dirty="0" smtClean="0"/>
              <a:t>roadmaps. </a:t>
            </a:r>
            <a:endParaRPr lang="fr-FR" dirty="0"/>
          </a:p>
          <a:p>
            <a:r>
              <a:rPr lang="en-GB" dirty="0" smtClean="0"/>
              <a:t>Freedom solar parks</a:t>
            </a:r>
          </a:p>
          <a:p>
            <a:r>
              <a:rPr lang="en-GB" dirty="0" smtClean="0"/>
              <a:t>Training </a:t>
            </a:r>
            <a:r>
              <a:rPr lang="en-GB" dirty="0" smtClean="0"/>
              <a:t>sessions in India : </a:t>
            </a:r>
            <a:r>
              <a:rPr lang="en-GB" dirty="0" err="1" smtClean="0"/>
              <a:t>MTech</a:t>
            </a:r>
            <a:r>
              <a:rPr lang="en-GB" dirty="0" smtClean="0"/>
              <a:t> </a:t>
            </a:r>
            <a:r>
              <a:rPr lang="en-GB" dirty="0"/>
              <a:t>programme next year, </a:t>
            </a:r>
            <a:r>
              <a:rPr lang="en-GB" dirty="0" smtClean="0"/>
              <a:t>fellowships</a:t>
            </a:r>
            <a:endParaRPr lang="fr-FR" dirty="0"/>
          </a:p>
          <a:p>
            <a:r>
              <a:rPr lang="en-GB" dirty="0" smtClean="0"/>
              <a:t>ISA </a:t>
            </a:r>
            <a:r>
              <a:rPr lang="en-GB" dirty="0" smtClean="0"/>
              <a:t>Cares and ISA Cools initiatives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15413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Main </a:t>
            </a:r>
            <a:r>
              <a:rPr lang="fr-FR" dirty="0" err="1" smtClean="0"/>
              <a:t>outcomes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fr-FR" sz="2400" b="1" dirty="0" smtClean="0"/>
              <a:t>Initiative </a:t>
            </a:r>
            <a:r>
              <a:rPr lang="fr-FR" sz="2400" b="1" dirty="0" err="1" smtClean="0"/>
              <a:t>well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appreciated</a:t>
            </a:r>
            <a:r>
              <a:rPr lang="fr-FR" sz="2400" b="1" dirty="0" smtClean="0"/>
              <a:t> for </a:t>
            </a:r>
            <a:r>
              <a:rPr lang="fr-FR" sz="2400" b="1" dirty="0" err="1" smtClean="0"/>
              <a:t>facilitating</a:t>
            </a:r>
            <a:r>
              <a:rPr lang="fr-FR" sz="2400" b="1" dirty="0" smtClean="0"/>
              <a:t> the exchange of information and direct feedback, and </a:t>
            </a:r>
            <a:r>
              <a:rPr lang="fr-FR" sz="2400" b="1" dirty="0" err="1" smtClean="0"/>
              <a:t>creating</a:t>
            </a:r>
            <a:r>
              <a:rPr lang="fr-FR" sz="2400" b="1" dirty="0" smtClean="0"/>
              <a:t> a </a:t>
            </a:r>
            <a:r>
              <a:rPr lang="fr-FR" sz="2400" b="1" dirty="0" err="1" smtClean="0"/>
              <a:t>teamwork</a:t>
            </a:r>
            <a:endParaRPr lang="fr-FR" sz="2400" b="1" dirty="0" smtClean="0"/>
          </a:p>
          <a:p>
            <a:r>
              <a:rPr lang="en-GB" sz="2400" dirty="0" smtClean="0"/>
              <a:t>Detailed assessment of the current situation</a:t>
            </a:r>
          </a:p>
          <a:p>
            <a:r>
              <a:rPr lang="en-GB" sz="2400" dirty="0" smtClean="0"/>
              <a:t>Identification </a:t>
            </a:r>
            <a:r>
              <a:rPr lang="en-GB" sz="2400" dirty="0"/>
              <a:t>of existing barriers : </a:t>
            </a:r>
          </a:p>
          <a:p>
            <a:pPr lvl="1"/>
            <a:r>
              <a:rPr lang="en-GB" sz="2000" dirty="0"/>
              <a:t>Follow-up of ongoing projects</a:t>
            </a:r>
          </a:p>
          <a:p>
            <a:pPr lvl="1"/>
            <a:r>
              <a:rPr lang="en-GB" sz="2000" dirty="0"/>
              <a:t>Investment seminars to be organised for some countries</a:t>
            </a:r>
            <a:endParaRPr lang="fr-FR" sz="2000" dirty="0"/>
          </a:p>
          <a:p>
            <a:endParaRPr lang="fr-FR" sz="2400" dirty="0" smtClean="0"/>
          </a:p>
          <a:p>
            <a:r>
              <a:rPr lang="fr-FR" sz="2400" dirty="0" smtClean="0"/>
              <a:t>Duration </a:t>
            </a:r>
            <a:r>
              <a:rPr lang="fr-FR" sz="2400" dirty="0" err="1" smtClean="0"/>
              <a:t>often</a:t>
            </a:r>
            <a:r>
              <a:rPr lang="fr-FR" sz="2400" dirty="0" smtClean="0"/>
              <a:t> </a:t>
            </a:r>
            <a:r>
              <a:rPr lang="fr-FR" sz="2400" dirty="0" err="1" smtClean="0"/>
              <a:t>too</a:t>
            </a:r>
            <a:r>
              <a:rPr lang="fr-FR" sz="2400" dirty="0" smtClean="0"/>
              <a:t> short : </a:t>
            </a:r>
          </a:p>
          <a:p>
            <a:pPr lvl="1"/>
            <a:r>
              <a:rPr lang="fr-FR" sz="2000" dirty="0" err="1" smtClean="0"/>
              <a:t>triggering</a:t>
            </a:r>
            <a:r>
              <a:rPr lang="fr-FR" sz="2000" dirty="0" smtClean="0"/>
              <a:t> new </a:t>
            </a:r>
            <a:r>
              <a:rPr lang="fr-FR" sz="2000" dirty="0" err="1" smtClean="0"/>
              <a:t>follow</a:t>
            </a:r>
            <a:r>
              <a:rPr lang="fr-FR" sz="2000" dirty="0"/>
              <a:t>-</a:t>
            </a:r>
            <a:r>
              <a:rPr lang="fr-FR" sz="2000" dirty="0" smtClean="0"/>
              <a:t>up sessions </a:t>
            </a:r>
            <a:r>
              <a:rPr lang="fr-FR" sz="2000" dirty="0"/>
              <a:t>: </a:t>
            </a:r>
            <a:r>
              <a:rPr lang="fr-FR" sz="2000" dirty="0" err="1"/>
              <a:t>Comoros</a:t>
            </a:r>
            <a:r>
              <a:rPr lang="fr-FR" sz="2000" dirty="0"/>
              <a:t>, Djibouti, </a:t>
            </a:r>
            <a:r>
              <a:rPr lang="fr-FR" sz="2000" dirty="0" smtClean="0"/>
              <a:t>Nigeria, </a:t>
            </a:r>
            <a:r>
              <a:rPr lang="fr-FR" sz="2000" dirty="0" err="1" smtClean="0"/>
              <a:t>Senegal</a:t>
            </a:r>
            <a:r>
              <a:rPr lang="fr-FR" sz="2000" dirty="0"/>
              <a:t>, etc</a:t>
            </a:r>
            <a:r>
              <a:rPr lang="fr-FR" sz="2000" dirty="0" smtClean="0"/>
              <a:t>.</a:t>
            </a:r>
          </a:p>
          <a:p>
            <a:pPr lvl="1"/>
            <a:r>
              <a:rPr lang="fr-FR" sz="2000" dirty="0" err="1" smtClean="0"/>
              <a:t>Now</a:t>
            </a:r>
            <a:r>
              <a:rPr lang="fr-FR" sz="2000" dirty="0" smtClean="0"/>
              <a:t> </a:t>
            </a:r>
            <a:r>
              <a:rPr lang="fr-FR" sz="2000" dirty="0" err="1" smtClean="0"/>
              <a:t>scheduling</a:t>
            </a:r>
            <a:r>
              <a:rPr lang="fr-FR" sz="2000" dirty="0" smtClean="0"/>
              <a:t> </a:t>
            </a:r>
            <a:r>
              <a:rPr lang="fr-FR" sz="2000" dirty="0" err="1" smtClean="0"/>
              <a:t>most</a:t>
            </a:r>
            <a:r>
              <a:rPr lang="fr-FR" sz="2000" dirty="0" smtClean="0"/>
              <a:t> </a:t>
            </a:r>
            <a:r>
              <a:rPr lang="fr-FR" sz="2000" dirty="0" err="1" smtClean="0"/>
              <a:t>often</a:t>
            </a:r>
            <a:r>
              <a:rPr lang="fr-FR" sz="2000" dirty="0" smtClean="0"/>
              <a:t> 2 </a:t>
            </a:r>
            <a:r>
              <a:rPr lang="fr-FR" sz="2000" dirty="0" err="1" smtClean="0"/>
              <a:t>hours</a:t>
            </a:r>
            <a:endParaRPr lang="fr-FR" sz="2000" dirty="0"/>
          </a:p>
          <a:p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2398582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31720" y="365125"/>
            <a:ext cx="9022080" cy="823595"/>
          </a:xfrm>
        </p:spPr>
        <p:txBody>
          <a:bodyPr>
            <a:normAutofit fontScale="90000"/>
          </a:bodyPr>
          <a:lstStyle/>
          <a:p>
            <a:r>
              <a:rPr lang="en-GB" dirty="0"/>
              <a:t>Additional online services (case studies, guidelines) </a:t>
            </a:r>
            <a:r>
              <a:rPr lang="en-GB" dirty="0" smtClean="0"/>
              <a:t>under preparation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825625"/>
            <a:ext cx="10635641" cy="42297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In order to multiply links among stakeholders : </a:t>
            </a:r>
          </a:p>
          <a:p>
            <a:r>
              <a:rPr lang="en-GB" dirty="0" smtClean="0"/>
              <a:t>Collect </a:t>
            </a:r>
            <a:r>
              <a:rPr lang="en-GB" dirty="0" smtClean="0"/>
              <a:t>case studies through online </a:t>
            </a:r>
            <a:r>
              <a:rPr lang="en-GB" dirty="0" smtClean="0"/>
              <a:t>user-friendly questionnaires</a:t>
            </a:r>
            <a:endParaRPr lang="en-GB" dirty="0" smtClean="0"/>
          </a:p>
          <a:p>
            <a:r>
              <a:rPr lang="en-GB" dirty="0" smtClean="0"/>
              <a:t>Gather </a:t>
            </a:r>
            <a:r>
              <a:rPr lang="en-GB" dirty="0"/>
              <a:t>the </a:t>
            </a:r>
            <a:r>
              <a:rPr lang="en-GB" dirty="0" smtClean="0"/>
              <a:t>good/poor </a:t>
            </a:r>
            <a:r>
              <a:rPr lang="en-GB" dirty="0"/>
              <a:t>practices used in the </a:t>
            </a:r>
            <a:r>
              <a:rPr lang="en-GB" dirty="0" smtClean="0"/>
              <a:t>solar energy sector</a:t>
            </a:r>
          </a:p>
          <a:p>
            <a:endParaRPr lang="en-GB" dirty="0" smtClean="0"/>
          </a:p>
          <a:p>
            <a:r>
              <a:rPr lang="fr-FR" dirty="0" err="1" smtClean="0"/>
              <a:t>Complement</a:t>
            </a:r>
            <a:r>
              <a:rPr lang="fr-FR" dirty="0" smtClean="0"/>
              <a:t> </a:t>
            </a:r>
            <a:r>
              <a:rPr lang="fr-FR" dirty="0" err="1" smtClean="0"/>
              <a:t>Infopedia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database</a:t>
            </a:r>
            <a:r>
              <a:rPr lang="fr-FR" dirty="0" smtClean="0"/>
              <a:t> </a:t>
            </a:r>
            <a:r>
              <a:rPr lang="fr-FR" dirty="0"/>
              <a:t>of case </a:t>
            </a:r>
            <a:r>
              <a:rPr lang="fr-FR" dirty="0" err="1"/>
              <a:t>studies</a:t>
            </a:r>
            <a:r>
              <a:rPr lang="fr-FR" dirty="0"/>
              <a:t> and guidelines : </a:t>
            </a:r>
          </a:p>
          <a:p>
            <a:pPr lvl="1"/>
            <a:r>
              <a:rPr lang="fr-FR" dirty="0" err="1"/>
              <a:t>Technical</a:t>
            </a:r>
            <a:r>
              <a:rPr lang="fr-FR" dirty="0"/>
              <a:t> : SHS, </a:t>
            </a:r>
            <a:r>
              <a:rPr lang="fr-FR" dirty="0" err="1"/>
              <a:t>pumps</a:t>
            </a:r>
            <a:r>
              <a:rPr lang="fr-FR" dirty="0"/>
              <a:t>, </a:t>
            </a:r>
            <a:r>
              <a:rPr lang="fr-FR" dirty="0" err="1" smtClean="0"/>
              <a:t>cooling</a:t>
            </a:r>
            <a:r>
              <a:rPr lang="fr-FR" dirty="0" smtClean="0"/>
              <a:t>, </a:t>
            </a:r>
            <a:r>
              <a:rPr lang="fr-FR" dirty="0" err="1" smtClean="0"/>
              <a:t>solar</a:t>
            </a:r>
            <a:r>
              <a:rPr lang="fr-FR" dirty="0" smtClean="0"/>
              <a:t> </a:t>
            </a:r>
            <a:r>
              <a:rPr lang="fr-FR" dirty="0" err="1" smtClean="0"/>
              <a:t>mobility</a:t>
            </a:r>
            <a:r>
              <a:rPr lang="fr-FR" dirty="0" smtClean="0"/>
              <a:t>, etc</a:t>
            </a:r>
            <a:r>
              <a:rPr lang="fr-FR" dirty="0"/>
              <a:t>.</a:t>
            </a:r>
          </a:p>
          <a:p>
            <a:pPr lvl="1"/>
            <a:r>
              <a:rPr lang="fr-FR" dirty="0" err="1"/>
              <a:t>Policies</a:t>
            </a:r>
            <a:r>
              <a:rPr lang="fr-FR" dirty="0"/>
              <a:t>, </a:t>
            </a:r>
            <a:r>
              <a:rPr lang="fr-FR" dirty="0" err="1"/>
              <a:t>regulatory</a:t>
            </a:r>
            <a:r>
              <a:rPr lang="fr-FR" dirty="0"/>
              <a:t> </a:t>
            </a:r>
            <a:r>
              <a:rPr lang="fr-FR" dirty="0" err="1"/>
              <a:t>frameworks</a:t>
            </a:r>
            <a:r>
              <a:rPr lang="fr-FR" dirty="0"/>
              <a:t>, </a:t>
            </a:r>
          </a:p>
          <a:p>
            <a:pPr lvl="1"/>
            <a:r>
              <a:rPr lang="fr-FR" dirty="0"/>
              <a:t>Project management, </a:t>
            </a:r>
            <a:r>
              <a:rPr lang="fr-FR" dirty="0" err="1"/>
              <a:t>procurement</a:t>
            </a:r>
            <a:r>
              <a:rPr lang="fr-FR" dirty="0"/>
              <a:t> </a:t>
            </a:r>
            <a:r>
              <a:rPr lang="fr-FR" dirty="0" err="1"/>
              <a:t>process</a:t>
            </a:r>
            <a:endParaRPr lang="fr-FR" dirty="0"/>
          </a:p>
          <a:p>
            <a:pPr lvl="1"/>
            <a:r>
              <a:rPr lang="fr-FR" dirty="0"/>
              <a:t>Financial and </a:t>
            </a:r>
            <a:r>
              <a:rPr lang="fr-FR" dirty="0" err="1"/>
              <a:t>economical</a:t>
            </a:r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Pentagone 3"/>
          <p:cNvSpPr/>
          <p:nvPr/>
        </p:nvSpPr>
        <p:spPr>
          <a:xfrm>
            <a:off x="838199" y="6055359"/>
            <a:ext cx="10309964" cy="396240"/>
          </a:xfrm>
          <a:prstGeom prst="homePlat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dirty="0"/>
              <a:t>All </a:t>
            </a:r>
            <a:r>
              <a:rPr lang="fr-FR" sz="2400" dirty="0" err="1"/>
              <a:t>these</a:t>
            </a:r>
            <a:r>
              <a:rPr lang="fr-FR" sz="2400" dirty="0"/>
              <a:t> </a:t>
            </a:r>
            <a:r>
              <a:rPr lang="fr-FR" sz="2400" dirty="0" err="1"/>
              <a:t>activities</a:t>
            </a:r>
            <a:r>
              <a:rPr lang="fr-FR" sz="2400" dirty="0"/>
              <a:t> </a:t>
            </a:r>
            <a:r>
              <a:rPr lang="fr-FR" sz="2400" dirty="0" err="1"/>
              <a:t>aiming</a:t>
            </a:r>
            <a:r>
              <a:rPr lang="fr-FR" sz="2400" dirty="0"/>
              <a:t> at </a:t>
            </a:r>
            <a:r>
              <a:rPr lang="fr-FR" sz="2400" dirty="0" err="1"/>
              <a:t>contributing</a:t>
            </a:r>
            <a:r>
              <a:rPr lang="fr-FR" sz="2400" dirty="0"/>
              <a:t> to the local setting up of </a:t>
            </a:r>
            <a:r>
              <a:rPr lang="fr-FR" sz="2400" dirty="0" err="1"/>
              <a:t>projects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812364964"/>
      </p:ext>
    </p:extLst>
  </p:cSld>
  <p:clrMapOvr>
    <a:masterClrMapping/>
  </p:clrMapOvr>
</p:sld>
</file>

<file path=ppt/theme/theme1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653</Words>
  <Application>Microsoft Office PowerPoint</Application>
  <PresentationFormat>Grand écran</PresentationFormat>
  <Paragraphs>90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1_Thème Office</vt:lpstr>
      <vt:lpstr>Update on Video-Conferences held with Member countries</vt:lpstr>
      <vt:lpstr>Covid impact in our relationship with MC</vt:lpstr>
      <vt:lpstr>Covid impact in our relationship with MC</vt:lpstr>
      <vt:lpstr>Video-Conferencing done so far</vt:lpstr>
      <vt:lpstr>Outline of most Video-Conferences</vt:lpstr>
      <vt:lpstr>Outline of most Video-Conferences</vt:lpstr>
      <vt:lpstr>Main outcomes</vt:lpstr>
      <vt:lpstr>Additional online services (case studies, guidelines) under preparation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Video-Conferences held with Member countries</dc:title>
  <dc:creator>MALBRANCHE Philippe 096110</dc:creator>
  <cp:lastModifiedBy>MALBRANCHE Philippe 096110</cp:lastModifiedBy>
  <cp:revision>11</cp:revision>
  <dcterms:created xsi:type="dcterms:W3CDTF">2020-06-16T21:30:03Z</dcterms:created>
  <dcterms:modified xsi:type="dcterms:W3CDTF">2020-06-17T06:58:30Z</dcterms:modified>
</cp:coreProperties>
</file>