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93" r:id="rId2"/>
  </p:sldMasterIdLst>
  <p:notesMasterIdLst>
    <p:notesMasterId r:id="rId20"/>
  </p:notesMasterIdLst>
  <p:sldIdLst>
    <p:sldId id="256" r:id="rId3"/>
    <p:sldId id="2566" r:id="rId4"/>
    <p:sldId id="2573" r:id="rId5"/>
    <p:sldId id="2574" r:id="rId6"/>
    <p:sldId id="429" r:id="rId7"/>
    <p:sldId id="1290" r:id="rId8"/>
    <p:sldId id="2578" r:id="rId9"/>
    <p:sldId id="2580" r:id="rId10"/>
    <p:sldId id="2581" r:id="rId11"/>
    <p:sldId id="2579" r:id="rId12"/>
    <p:sldId id="2575" r:id="rId13"/>
    <p:sldId id="2577" r:id="rId14"/>
    <p:sldId id="2576" r:id="rId15"/>
    <p:sldId id="2568" r:id="rId16"/>
    <p:sldId id="2570" r:id="rId17"/>
    <p:sldId id="2582" r:id="rId18"/>
    <p:sldId id="440" r:id="rId19"/>
  </p:sldIdLst>
  <p:sldSz cx="243713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182843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7F7F7F"/>
        </a:solidFill>
        <a:effectLst/>
        <a:uFillTx/>
        <a:latin typeface="Lato Light"/>
        <a:ea typeface="Lato Light"/>
        <a:cs typeface="Lato Light"/>
        <a:sym typeface="Lato Light"/>
      </a:defRPr>
    </a:lvl1pPr>
    <a:lvl2pPr marL="0" marR="0" indent="914216" algn="l" defTabSz="182843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7F7F7F"/>
        </a:solidFill>
        <a:effectLst/>
        <a:uFillTx/>
        <a:latin typeface="Lato Light"/>
        <a:ea typeface="Lato Light"/>
        <a:cs typeface="Lato Light"/>
        <a:sym typeface="Lato Light"/>
      </a:defRPr>
    </a:lvl2pPr>
    <a:lvl3pPr marL="0" marR="0" indent="1828433" algn="l" defTabSz="182843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7F7F7F"/>
        </a:solidFill>
        <a:effectLst/>
        <a:uFillTx/>
        <a:latin typeface="Lato Light"/>
        <a:ea typeface="Lato Light"/>
        <a:cs typeface="Lato Light"/>
        <a:sym typeface="Lato Light"/>
      </a:defRPr>
    </a:lvl3pPr>
    <a:lvl4pPr marL="0" marR="0" indent="2742651" algn="l" defTabSz="182843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7F7F7F"/>
        </a:solidFill>
        <a:effectLst/>
        <a:uFillTx/>
        <a:latin typeface="Lato Light"/>
        <a:ea typeface="Lato Light"/>
        <a:cs typeface="Lato Light"/>
        <a:sym typeface="Lato Light"/>
      </a:defRPr>
    </a:lvl4pPr>
    <a:lvl5pPr marL="0" marR="0" indent="3656867" algn="l" defTabSz="182843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7F7F7F"/>
        </a:solidFill>
        <a:effectLst/>
        <a:uFillTx/>
        <a:latin typeface="Lato Light"/>
        <a:ea typeface="Lato Light"/>
        <a:cs typeface="Lato Light"/>
        <a:sym typeface="Lato Light"/>
      </a:defRPr>
    </a:lvl5pPr>
    <a:lvl6pPr marL="0" marR="0" indent="4571086" algn="l" defTabSz="182843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7F7F7F"/>
        </a:solidFill>
        <a:effectLst/>
        <a:uFillTx/>
        <a:latin typeface="Lato Light"/>
        <a:ea typeface="Lato Light"/>
        <a:cs typeface="Lato Light"/>
        <a:sym typeface="Lato Light"/>
      </a:defRPr>
    </a:lvl6pPr>
    <a:lvl7pPr marL="0" marR="0" indent="5485303" algn="l" defTabSz="182843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7F7F7F"/>
        </a:solidFill>
        <a:effectLst/>
        <a:uFillTx/>
        <a:latin typeface="Lato Light"/>
        <a:ea typeface="Lato Light"/>
        <a:cs typeface="Lato Light"/>
        <a:sym typeface="Lato Light"/>
      </a:defRPr>
    </a:lvl7pPr>
    <a:lvl8pPr marL="0" marR="0" indent="6399519" algn="l" defTabSz="182843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7F7F7F"/>
        </a:solidFill>
        <a:effectLst/>
        <a:uFillTx/>
        <a:latin typeface="Lato Light"/>
        <a:ea typeface="Lato Light"/>
        <a:cs typeface="Lato Light"/>
        <a:sym typeface="Lato Light"/>
      </a:defRPr>
    </a:lvl8pPr>
    <a:lvl9pPr marL="0" marR="0" indent="7313737" algn="l" defTabSz="182843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7F7F7F"/>
        </a:solidFill>
        <a:effectLst/>
        <a:uFillTx/>
        <a:latin typeface="Lato Light"/>
        <a:ea typeface="Lato Light"/>
        <a:cs typeface="Lato Light"/>
        <a:sym typeface="Lato Light"/>
      </a:defRPr>
    </a:lvl9pPr>
  </p:defaultTextStyle>
  <p:extLst>
    <p:ext uri="{EFAFB233-063F-42B5-8137-9DF3F51BA10A}">
      <p15:sldGuideLst xmlns:p15="http://schemas.microsoft.com/office/powerpoint/2012/main">
        <p15:guide id="1" orient="horz" pos="4320">
          <p15:clr>
            <a:srgbClr val="A4A3A4"/>
          </p15:clr>
        </p15:guide>
        <p15:guide id="2" pos="767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andramurthy, Psssr" initials="CP" lastIdx="14" clrIdx="0">
    <p:extLst>
      <p:ext uri="{19B8F6BF-5375-455C-9EA6-DF929625EA0E}">
        <p15:presenceInfo xmlns:p15="http://schemas.microsoft.com/office/powerpoint/2012/main" userId="S::pchandramurthy@kpmg.com::7eadfc89-9251-48d0-988a-fcca5879171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18B"/>
    <a:srgbClr val="FFCE43"/>
    <a:srgbClr val="EDF7E9"/>
    <a:srgbClr val="B9E4FF"/>
    <a:srgbClr val="DDCAB8"/>
    <a:srgbClr val="89FF89"/>
    <a:srgbClr val="002060"/>
    <a:srgbClr val="00338D"/>
    <a:srgbClr val="E6AA00"/>
    <a:srgbClr val="00C4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Lato Light"/>
          <a:ea typeface="Lato Light"/>
          <a:cs typeface="Lato Light"/>
        </a:font>
        <a:srgbClr val="7F7F7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Lato Light"/>
          <a:ea typeface="Lato Light"/>
          <a:cs typeface="Lato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Lato Light"/>
          <a:ea typeface="Lato Light"/>
          <a:cs typeface="Lato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Lato Light"/>
          <a:ea typeface="Lato Light"/>
          <a:cs typeface="Lato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Lato Light"/>
          <a:ea typeface="Lato Light"/>
          <a:cs typeface="Lato Light"/>
        </a:font>
        <a:srgbClr val="7F7F7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0D0"/>
          </a:solidFill>
        </a:fill>
      </a:tcStyle>
    </a:wholeTbl>
    <a:band2H>
      <a:tcTxStyle/>
      <a:tcStyle>
        <a:tcBdr/>
        <a:fill>
          <a:solidFill>
            <a:srgbClr val="E9E9E9"/>
          </a:solidFill>
        </a:fill>
      </a:tcStyle>
    </a:band2H>
    <a:firstCol>
      <a:tcTxStyle b="on" i="off">
        <a:font>
          <a:latin typeface="Lato Light"/>
          <a:ea typeface="Lato Light"/>
          <a:cs typeface="Lato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Lato Light"/>
          <a:ea typeface="Lato Light"/>
          <a:cs typeface="Lato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Lato Light"/>
          <a:ea typeface="Lato Light"/>
          <a:cs typeface="Lato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Lato Light"/>
          <a:ea typeface="Lato Light"/>
          <a:cs typeface="Lato Light"/>
        </a:font>
        <a:srgbClr val="7F7F7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BDCDE"/>
          </a:solidFill>
        </a:fill>
      </a:tcStyle>
    </a:wholeTbl>
    <a:band2H>
      <a:tcTxStyle/>
      <a:tcStyle>
        <a:tcBdr/>
        <a:fill>
          <a:solidFill>
            <a:srgbClr val="EEEEEF"/>
          </a:solidFill>
        </a:fill>
      </a:tcStyle>
    </a:band2H>
    <a:firstCol>
      <a:tcTxStyle b="on" i="off">
        <a:font>
          <a:latin typeface="Lato Light"/>
          <a:ea typeface="Lato Light"/>
          <a:cs typeface="Lato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4"/>
          </a:solidFill>
        </a:fill>
      </a:tcStyle>
    </a:firstCol>
    <a:lastRow>
      <a:tcTxStyle b="on" i="off">
        <a:font>
          <a:latin typeface="Lato Light"/>
          <a:ea typeface="Lato Light"/>
          <a:cs typeface="Lato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4"/>
          </a:solidFill>
        </a:fill>
      </a:tcStyle>
    </a:lastRow>
    <a:firstRow>
      <a:tcTxStyle b="on" i="off">
        <a:font>
          <a:latin typeface="Lato Light"/>
          <a:ea typeface="Lato Light"/>
          <a:cs typeface="Lato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4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Lato Light"/>
          <a:ea typeface="Lato Light"/>
          <a:cs typeface="Lato Light"/>
        </a:font>
        <a:srgbClr val="7F7F7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CECEC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Lato Light"/>
          <a:ea typeface="Lato Light"/>
          <a:cs typeface="Lato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Lato Light"/>
          <a:ea typeface="Lato Light"/>
          <a:cs typeface="Lato Light"/>
        </a:font>
        <a:srgbClr val="7F7F7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7F7F7F"/>
              </a:solidFill>
              <a:prstDash val="solid"/>
              <a:round/>
            </a:ln>
          </a:top>
          <a:bottom>
            <a:ln w="25400" cap="flat">
              <a:solidFill>
                <a:srgbClr val="7F7F7F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Lato Light"/>
          <a:ea typeface="Lato Light"/>
          <a:cs typeface="Lato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7F7F7F"/>
              </a:solidFill>
              <a:prstDash val="solid"/>
              <a:round/>
            </a:ln>
          </a:top>
          <a:bottom>
            <a:ln w="25400" cap="flat">
              <a:solidFill>
                <a:srgbClr val="7F7F7F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0000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Lato Light"/>
          <a:ea typeface="Lato Light"/>
          <a:cs typeface="Lato Light"/>
        </a:font>
        <a:srgbClr val="7F7F7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7D7D7"/>
          </a:solidFill>
        </a:fill>
      </a:tcStyle>
    </a:wholeTbl>
    <a:band2H>
      <a:tcTxStyle/>
      <a:tcStyle>
        <a:tcBdr/>
        <a:fill>
          <a:solidFill>
            <a:srgbClr val="ECECEC"/>
          </a:solidFill>
        </a:fill>
      </a:tcStyle>
    </a:band2H>
    <a:firstCol>
      <a:tcTxStyle b="on" i="off">
        <a:font>
          <a:latin typeface="Lato Light"/>
          <a:ea typeface="Lato Light"/>
          <a:cs typeface="Lato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7F7F7F"/>
          </a:solidFill>
        </a:fill>
      </a:tcStyle>
    </a:firstCol>
    <a:lastRow>
      <a:tcTxStyle b="on" i="off">
        <a:font>
          <a:latin typeface="Lato Light"/>
          <a:ea typeface="Lato Light"/>
          <a:cs typeface="Lato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7F7F7F"/>
          </a:solidFill>
        </a:fill>
      </a:tcStyle>
    </a:lastRow>
    <a:firstRow>
      <a:tcTxStyle b="on" i="off">
        <a:font>
          <a:latin typeface="Lato Light"/>
          <a:ea typeface="Lato Light"/>
          <a:cs typeface="Lato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7F7F7F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Lato Light"/>
          <a:ea typeface="Lato Light"/>
          <a:cs typeface="Lato Light"/>
        </a:font>
        <a:srgbClr val="7F7F7F"/>
      </a:tcTxStyle>
      <a:tcStyle>
        <a:tcBdr>
          <a:left>
            <a:ln w="12700" cap="flat">
              <a:solidFill>
                <a:srgbClr val="7F7F7F"/>
              </a:solidFill>
              <a:prstDash val="solid"/>
              <a:round/>
            </a:ln>
          </a:left>
          <a:right>
            <a:ln w="12700" cap="flat">
              <a:solidFill>
                <a:srgbClr val="7F7F7F"/>
              </a:solidFill>
              <a:prstDash val="solid"/>
              <a:round/>
            </a:ln>
          </a:right>
          <a:top>
            <a:ln w="12700" cap="flat">
              <a:solidFill>
                <a:srgbClr val="7F7F7F"/>
              </a:solidFill>
              <a:prstDash val="solid"/>
              <a:round/>
            </a:ln>
          </a:top>
          <a:bottom>
            <a:ln w="12700" cap="flat">
              <a:solidFill>
                <a:srgbClr val="7F7F7F"/>
              </a:solidFill>
              <a:prstDash val="solid"/>
              <a:round/>
            </a:ln>
          </a:bottom>
          <a:insideH>
            <a:ln w="12700" cap="flat">
              <a:solidFill>
                <a:srgbClr val="7F7F7F"/>
              </a:solidFill>
              <a:prstDash val="solid"/>
              <a:round/>
            </a:ln>
          </a:insideH>
          <a:insideV>
            <a:ln w="12700" cap="flat">
              <a:solidFill>
                <a:srgbClr val="7F7F7F"/>
              </a:solidFill>
              <a:prstDash val="solid"/>
              <a:round/>
            </a:ln>
          </a:insideV>
        </a:tcBdr>
        <a:fill>
          <a:solidFill>
            <a:srgbClr val="7F7F7F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Lato Light"/>
          <a:ea typeface="Lato Light"/>
          <a:cs typeface="Lato Light"/>
        </a:font>
        <a:srgbClr val="7F7F7F"/>
      </a:tcTxStyle>
      <a:tcStyle>
        <a:tcBdr>
          <a:left>
            <a:ln w="12700" cap="flat">
              <a:solidFill>
                <a:srgbClr val="7F7F7F"/>
              </a:solidFill>
              <a:prstDash val="solid"/>
              <a:round/>
            </a:ln>
          </a:left>
          <a:right>
            <a:ln w="12700" cap="flat">
              <a:solidFill>
                <a:srgbClr val="7F7F7F"/>
              </a:solidFill>
              <a:prstDash val="solid"/>
              <a:round/>
            </a:ln>
          </a:right>
          <a:top>
            <a:ln w="12700" cap="flat">
              <a:solidFill>
                <a:srgbClr val="7F7F7F"/>
              </a:solidFill>
              <a:prstDash val="solid"/>
              <a:round/>
            </a:ln>
          </a:top>
          <a:bottom>
            <a:ln w="12700" cap="flat">
              <a:solidFill>
                <a:srgbClr val="7F7F7F"/>
              </a:solidFill>
              <a:prstDash val="solid"/>
              <a:round/>
            </a:ln>
          </a:bottom>
          <a:insideH>
            <a:ln w="12700" cap="flat">
              <a:solidFill>
                <a:srgbClr val="7F7F7F"/>
              </a:solidFill>
              <a:prstDash val="solid"/>
              <a:round/>
            </a:ln>
          </a:insideH>
          <a:insideV>
            <a:ln w="12700" cap="flat">
              <a:solidFill>
                <a:srgbClr val="7F7F7F"/>
              </a:solidFill>
              <a:prstDash val="solid"/>
              <a:round/>
            </a:ln>
          </a:insideV>
        </a:tcBdr>
        <a:fill>
          <a:solidFill>
            <a:srgbClr val="7F7F7F">
              <a:alpha val="20000"/>
            </a:srgbClr>
          </a:solidFill>
        </a:fill>
      </a:tcStyle>
    </a:firstCol>
    <a:lastRow>
      <a:tcTxStyle b="on" i="off">
        <a:font>
          <a:latin typeface="Lato Light"/>
          <a:ea typeface="Lato Light"/>
          <a:cs typeface="Lato Light"/>
        </a:font>
        <a:srgbClr val="7F7F7F"/>
      </a:tcTxStyle>
      <a:tcStyle>
        <a:tcBdr>
          <a:left>
            <a:ln w="12700" cap="flat">
              <a:solidFill>
                <a:srgbClr val="7F7F7F"/>
              </a:solidFill>
              <a:prstDash val="solid"/>
              <a:round/>
            </a:ln>
          </a:left>
          <a:right>
            <a:ln w="12700" cap="flat">
              <a:solidFill>
                <a:srgbClr val="7F7F7F"/>
              </a:solidFill>
              <a:prstDash val="solid"/>
              <a:round/>
            </a:ln>
          </a:right>
          <a:top>
            <a:ln w="50800" cap="flat">
              <a:solidFill>
                <a:srgbClr val="7F7F7F"/>
              </a:solidFill>
              <a:prstDash val="solid"/>
              <a:round/>
            </a:ln>
          </a:top>
          <a:bottom>
            <a:ln w="12700" cap="flat">
              <a:solidFill>
                <a:srgbClr val="7F7F7F"/>
              </a:solidFill>
              <a:prstDash val="solid"/>
              <a:round/>
            </a:ln>
          </a:bottom>
          <a:insideH>
            <a:ln w="12700" cap="flat">
              <a:solidFill>
                <a:srgbClr val="7F7F7F"/>
              </a:solidFill>
              <a:prstDash val="solid"/>
              <a:round/>
            </a:ln>
          </a:insideH>
          <a:insideV>
            <a:ln w="12700" cap="flat">
              <a:solidFill>
                <a:srgbClr val="7F7F7F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Lato Light"/>
          <a:ea typeface="Lato Light"/>
          <a:cs typeface="Lato Light"/>
        </a:font>
        <a:srgbClr val="7F7F7F"/>
      </a:tcTxStyle>
      <a:tcStyle>
        <a:tcBdr>
          <a:left>
            <a:ln w="12700" cap="flat">
              <a:solidFill>
                <a:srgbClr val="7F7F7F"/>
              </a:solidFill>
              <a:prstDash val="solid"/>
              <a:round/>
            </a:ln>
          </a:left>
          <a:right>
            <a:ln w="12700" cap="flat">
              <a:solidFill>
                <a:srgbClr val="7F7F7F"/>
              </a:solidFill>
              <a:prstDash val="solid"/>
              <a:round/>
            </a:ln>
          </a:right>
          <a:top>
            <a:ln w="12700" cap="flat">
              <a:solidFill>
                <a:srgbClr val="7F7F7F"/>
              </a:solidFill>
              <a:prstDash val="solid"/>
              <a:round/>
            </a:ln>
          </a:top>
          <a:bottom>
            <a:ln w="25400" cap="flat">
              <a:solidFill>
                <a:srgbClr val="7F7F7F"/>
              </a:solidFill>
              <a:prstDash val="solid"/>
              <a:round/>
            </a:ln>
          </a:bottom>
          <a:insideH>
            <a:ln w="12700" cap="flat">
              <a:solidFill>
                <a:srgbClr val="7F7F7F"/>
              </a:solidFill>
              <a:prstDash val="solid"/>
              <a:round/>
            </a:ln>
          </a:insideH>
          <a:insideV>
            <a:ln w="12700" cap="flat">
              <a:solidFill>
                <a:srgbClr val="7F7F7F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 autoAdjust="0"/>
    <p:restoredTop sz="94249" autoAdjust="0"/>
  </p:normalViewPr>
  <p:slideViewPr>
    <p:cSldViewPr snapToGrid="0" snapToObjects="1">
      <p:cViewPr varScale="1">
        <p:scale>
          <a:sx n="43" d="100"/>
          <a:sy n="43" d="100"/>
        </p:scale>
        <p:origin x="24" y="24"/>
      </p:cViewPr>
      <p:guideLst>
        <p:guide orient="horz" pos="4320"/>
        <p:guide pos="76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2" d="100"/>
        <a:sy n="62" d="100"/>
      </p:scale>
      <p:origin x="0" y="-6048"/>
    </p:cViewPr>
  </p:sorterViewPr>
  <p:notesViewPr>
    <p:cSldViewPr snapToGrid="0" snapToObjects="1">
      <p:cViewPr varScale="1">
        <p:scale>
          <a:sx n="55" d="100"/>
          <a:sy n="55" d="100"/>
        </p:scale>
        <p:origin x="288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commentAuthors" Target="commentAuthor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Shape 41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414" name="Shape 41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79987454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914216" latinLnBrk="0">
      <a:defRPr sz="2400">
        <a:latin typeface="+mn-lt"/>
        <a:ea typeface="+mn-ea"/>
        <a:cs typeface="+mn-cs"/>
        <a:sym typeface="Calibri Light"/>
      </a:defRPr>
    </a:lvl1pPr>
    <a:lvl2pPr indent="228600" defTabSz="914216" latinLnBrk="0">
      <a:defRPr sz="2400">
        <a:latin typeface="+mn-lt"/>
        <a:ea typeface="+mn-ea"/>
        <a:cs typeface="+mn-cs"/>
        <a:sym typeface="Calibri Light"/>
      </a:defRPr>
    </a:lvl2pPr>
    <a:lvl3pPr indent="457200" defTabSz="914216" latinLnBrk="0">
      <a:defRPr sz="2400">
        <a:latin typeface="+mn-lt"/>
        <a:ea typeface="+mn-ea"/>
        <a:cs typeface="+mn-cs"/>
        <a:sym typeface="Calibri Light"/>
      </a:defRPr>
    </a:lvl3pPr>
    <a:lvl4pPr indent="685800" defTabSz="914216" latinLnBrk="0">
      <a:defRPr sz="2400">
        <a:latin typeface="+mn-lt"/>
        <a:ea typeface="+mn-ea"/>
        <a:cs typeface="+mn-cs"/>
        <a:sym typeface="Calibri Light"/>
      </a:defRPr>
    </a:lvl4pPr>
    <a:lvl5pPr indent="914400" defTabSz="914216" latinLnBrk="0">
      <a:defRPr sz="2400">
        <a:latin typeface="+mn-lt"/>
        <a:ea typeface="+mn-ea"/>
        <a:cs typeface="+mn-cs"/>
        <a:sym typeface="Calibri Light"/>
      </a:defRPr>
    </a:lvl5pPr>
    <a:lvl6pPr indent="1143000" defTabSz="914216" latinLnBrk="0">
      <a:defRPr sz="2400">
        <a:latin typeface="+mn-lt"/>
        <a:ea typeface="+mn-ea"/>
        <a:cs typeface="+mn-cs"/>
        <a:sym typeface="Calibri Light"/>
      </a:defRPr>
    </a:lvl6pPr>
    <a:lvl7pPr indent="1371600" defTabSz="914216" latinLnBrk="0">
      <a:defRPr sz="2400">
        <a:latin typeface="+mn-lt"/>
        <a:ea typeface="+mn-ea"/>
        <a:cs typeface="+mn-cs"/>
        <a:sym typeface="Calibri Light"/>
      </a:defRPr>
    </a:lvl7pPr>
    <a:lvl8pPr indent="1600200" defTabSz="914216" latinLnBrk="0">
      <a:defRPr sz="2400">
        <a:latin typeface="+mn-lt"/>
        <a:ea typeface="+mn-ea"/>
        <a:cs typeface="+mn-cs"/>
        <a:sym typeface="Calibri Light"/>
      </a:defRPr>
    </a:lvl8pPr>
    <a:lvl9pPr indent="1828800" defTabSz="914216" latinLnBrk="0">
      <a:defRPr sz="2400">
        <a:latin typeface="+mn-lt"/>
        <a:ea typeface="+mn-ea"/>
        <a:cs typeface="+mn-cs"/>
        <a:sym typeface="Calibri Light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03721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2588" y="685800"/>
            <a:ext cx="60928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A90F89-4159-4BED-956A-F7DB80B30565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5320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6.wmf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laceholder-mi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36" name="Image"/>
          <p:cNvSpPr>
            <a:spLocks noGrp="1"/>
          </p:cNvSpPr>
          <p:nvPr>
            <p:ph type="pic" sz="quarter" idx="13"/>
          </p:nvPr>
        </p:nvSpPr>
        <p:spPr>
          <a:xfrm>
            <a:off x="15288767" y="2560321"/>
            <a:ext cx="5669281" cy="859536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51_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123" name="Image"/>
          <p:cNvSpPr>
            <a:spLocks noGrp="1"/>
          </p:cNvSpPr>
          <p:nvPr>
            <p:ph type="pic" idx="13"/>
          </p:nvPr>
        </p:nvSpPr>
        <p:spPr>
          <a:xfrm>
            <a:off x="0" y="0"/>
            <a:ext cx="11874827" cy="1374648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  <p:sp>
        <p:nvSpPr>
          <p:cNvPr id="124" name="Image"/>
          <p:cNvSpPr>
            <a:spLocks noGrp="1"/>
          </p:cNvSpPr>
          <p:nvPr>
            <p:ph type="pic" idx="14"/>
          </p:nvPr>
        </p:nvSpPr>
        <p:spPr>
          <a:xfrm>
            <a:off x="12502823" y="15240"/>
            <a:ext cx="11874827" cy="1370076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52_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140" name="Image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5796578" cy="845031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  <p:sp>
        <p:nvSpPr>
          <p:cNvPr id="141" name="Image"/>
          <p:cNvSpPr>
            <a:spLocks noGrp="1"/>
          </p:cNvSpPr>
          <p:nvPr>
            <p:ph type="pic" sz="quarter" idx="14"/>
          </p:nvPr>
        </p:nvSpPr>
        <p:spPr>
          <a:xfrm>
            <a:off x="6193690" y="0"/>
            <a:ext cx="5796579" cy="845031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  <p:sp>
        <p:nvSpPr>
          <p:cNvPr id="142" name="Image"/>
          <p:cNvSpPr>
            <a:spLocks noGrp="1"/>
          </p:cNvSpPr>
          <p:nvPr>
            <p:ph type="pic" sz="quarter" idx="15"/>
          </p:nvPr>
        </p:nvSpPr>
        <p:spPr>
          <a:xfrm>
            <a:off x="12387380" y="0"/>
            <a:ext cx="5796579" cy="845031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  <p:sp>
        <p:nvSpPr>
          <p:cNvPr id="143" name="Image"/>
          <p:cNvSpPr>
            <a:spLocks noGrp="1"/>
          </p:cNvSpPr>
          <p:nvPr>
            <p:ph type="pic" sz="quarter" idx="16"/>
          </p:nvPr>
        </p:nvSpPr>
        <p:spPr>
          <a:xfrm>
            <a:off x="18581070" y="0"/>
            <a:ext cx="5796579" cy="845031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  <p:sp>
        <p:nvSpPr>
          <p:cNvPr id="144" name="Image"/>
          <p:cNvSpPr>
            <a:spLocks noGrp="1"/>
          </p:cNvSpPr>
          <p:nvPr>
            <p:ph type="pic" sz="quarter" idx="17"/>
          </p:nvPr>
        </p:nvSpPr>
        <p:spPr>
          <a:xfrm>
            <a:off x="-2" y="8924335"/>
            <a:ext cx="11990271" cy="479166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  <p:sp>
        <p:nvSpPr>
          <p:cNvPr id="145" name="Image"/>
          <p:cNvSpPr>
            <a:spLocks noGrp="1"/>
          </p:cNvSpPr>
          <p:nvPr>
            <p:ph type="pic" sz="quarter" idx="18"/>
          </p:nvPr>
        </p:nvSpPr>
        <p:spPr>
          <a:xfrm>
            <a:off x="12387380" y="8924334"/>
            <a:ext cx="11990270" cy="479166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50_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153" name="Image"/>
          <p:cNvSpPr>
            <a:spLocks noGrp="1"/>
          </p:cNvSpPr>
          <p:nvPr>
            <p:ph type="pic" idx="13"/>
          </p:nvPr>
        </p:nvSpPr>
        <p:spPr>
          <a:xfrm>
            <a:off x="0" y="0"/>
            <a:ext cx="24377650" cy="6858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  <p:sp>
        <p:nvSpPr>
          <p:cNvPr id="154" name="Image"/>
          <p:cNvSpPr>
            <a:spLocks noGrp="1"/>
          </p:cNvSpPr>
          <p:nvPr>
            <p:ph type="pic" sz="quarter" idx="14"/>
          </p:nvPr>
        </p:nvSpPr>
        <p:spPr>
          <a:xfrm>
            <a:off x="0" y="9015565"/>
            <a:ext cx="4703604" cy="470043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  <p:sp>
        <p:nvSpPr>
          <p:cNvPr id="155" name="Image"/>
          <p:cNvSpPr>
            <a:spLocks noGrp="1"/>
          </p:cNvSpPr>
          <p:nvPr>
            <p:ph type="pic" sz="quarter" idx="15"/>
          </p:nvPr>
        </p:nvSpPr>
        <p:spPr>
          <a:xfrm>
            <a:off x="4918512" y="9015565"/>
            <a:ext cx="4703605" cy="470043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  <p:sp>
        <p:nvSpPr>
          <p:cNvPr id="156" name="Image"/>
          <p:cNvSpPr>
            <a:spLocks noGrp="1"/>
          </p:cNvSpPr>
          <p:nvPr>
            <p:ph type="pic" sz="quarter" idx="16"/>
          </p:nvPr>
        </p:nvSpPr>
        <p:spPr>
          <a:xfrm>
            <a:off x="9837022" y="9015565"/>
            <a:ext cx="4703605" cy="470043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  <p:sp>
        <p:nvSpPr>
          <p:cNvPr id="157" name="Image"/>
          <p:cNvSpPr>
            <a:spLocks noGrp="1"/>
          </p:cNvSpPr>
          <p:nvPr>
            <p:ph type="pic" sz="quarter" idx="17"/>
          </p:nvPr>
        </p:nvSpPr>
        <p:spPr>
          <a:xfrm>
            <a:off x="14755534" y="9015565"/>
            <a:ext cx="4703605" cy="470043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  <p:sp>
        <p:nvSpPr>
          <p:cNvPr id="158" name="Image"/>
          <p:cNvSpPr>
            <a:spLocks noGrp="1"/>
          </p:cNvSpPr>
          <p:nvPr>
            <p:ph type="pic" sz="quarter" idx="18"/>
          </p:nvPr>
        </p:nvSpPr>
        <p:spPr>
          <a:xfrm>
            <a:off x="19674045" y="9015565"/>
            <a:ext cx="4703605" cy="470043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1_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166" name="Image"/>
          <p:cNvSpPr>
            <a:spLocks noGrp="1"/>
          </p:cNvSpPr>
          <p:nvPr>
            <p:ph type="pic" idx="13"/>
          </p:nvPr>
        </p:nvSpPr>
        <p:spPr>
          <a:xfrm>
            <a:off x="0" y="0"/>
            <a:ext cx="16396139" cy="1371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3_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174" name="Image"/>
          <p:cNvSpPr>
            <a:spLocks noGrp="1"/>
          </p:cNvSpPr>
          <p:nvPr>
            <p:ph type="pic" sz="quarter" idx="13"/>
          </p:nvPr>
        </p:nvSpPr>
        <p:spPr>
          <a:xfrm>
            <a:off x="1981200" y="5158738"/>
            <a:ext cx="6461760" cy="402336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  <p:sp>
        <p:nvSpPr>
          <p:cNvPr id="175" name="Image"/>
          <p:cNvSpPr>
            <a:spLocks noGrp="1"/>
          </p:cNvSpPr>
          <p:nvPr>
            <p:ph type="pic" sz="quarter" idx="14"/>
          </p:nvPr>
        </p:nvSpPr>
        <p:spPr>
          <a:xfrm>
            <a:off x="9027855" y="5158738"/>
            <a:ext cx="6461760" cy="402336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  <p:sp>
        <p:nvSpPr>
          <p:cNvPr id="176" name="Image"/>
          <p:cNvSpPr>
            <a:spLocks noGrp="1"/>
          </p:cNvSpPr>
          <p:nvPr>
            <p:ph type="pic" sz="quarter" idx="15"/>
          </p:nvPr>
        </p:nvSpPr>
        <p:spPr>
          <a:xfrm>
            <a:off x="16074510" y="5158738"/>
            <a:ext cx="6461761" cy="402336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1_Big Imag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184" name="Image"/>
          <p:cNvSpPr>
            <a:spLocks noGrp="1"/>
          </p:cNvSpPr>
          <p:nvPr>
            <p:ph type="pic" sz="quarter" idx="13"/>
          </p:nvPr>
        </p:nvSpPr>
        <p:spPr>
          <a:xfrm>
            <a:off x="3886670" y="2066656"/>
            <a:ext cx="5018050" cy="890625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5_Big Imag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192" name="Image"/>
          <p:cNvSpPr>
            <a:spLocks noGrp="1"/>
          </p:cNvSpPr>
          <p:nvPr>
            <p:ph type="pic" sz="quarter" idx="13"/>
          </p:nvPr>
        </p:nvSpPr>
        <p:spPr>
          <a:xfrm>
            <a:off x="15598075" y="3314698"/>
            <a:ext cx="6126481" cy="775607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6_Big Imag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00" name="Image"/>
          <p:cNvSpPr>
            <a:spLocks noGrp="1"/>
          </p:cNvSpPr>
          <p:nvPr>
            <p:ph type="pic" sz="quarter" idx="13"/>
          </p:nvPr>
        </p:nvSpPr>
        <p:spPr>
          <a:xfrm>
            <a:off x="1770134" y="3888613"/>
            <a:ext cx="9105901" cy="513892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9_Big Imag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08" name="Image"/>
          <p:cNvSpPr>
            <a:spLocks noGrp="1"/>
          </p:cNvSpPr>
          <p:nvPr>
            <p:ph type="pic" sz="quarter" idx="13"/>
          </p:nvPr>
        </p:nvSpPr>
        <p:spPr>
          <a:xfrm>
            <a:off x="14320158" y="7119781"/>
            <a:ext cx="7106757" cy="450183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  <p:sp>
        <p:nvSpPr>
          <p:cNvPr id="209" name="Image"/>
          <p:cNvSpPr>
            <a:spLocks noGrp="1"/>
          </p:cNvSpPr>
          <p:nvPr>
            <p:ph type="pic" sz="quarter" idx="14"/>
          </p:nvPr>
        </p:nvSpPr>
        <p:spPr>
          <a:xfrm>
            <a:off x="2960496" y="7119781"/>
            <a:ext cx="7106757" cy="450183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1_Big Imag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17" name="Image"/>
          <p:cNvSpPr>
            <a:spLocks noGrp="1"/>
          </p:cNvSpPr>
          <p:nvPr>
            <p:ph type="pic" sz="half" idx="13"/>
          </p:nvPr>
        </p:nvSpPr>
        <p:spPr>
          <a:xfrm>
            <a:off x="2165684" y="3633537"/>
            <a:ext cx="7094767" cy="1008246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Placeholder-mi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44" name="Image"/>
          <p:cNvSpPr>
            <a:spLocks noGrp="1"/>
          </p:cNvSpPr>
          <p:nvPr>
            <p:ph type="pic" sz="quarter" idx="13"/>
          </p:nvPr>
        </p:nvSpPr>
        <p:spPr>
          <a:xfrm>
            <a:off x="17040127" y="6905370"/>
            <a:ext cx="4345052" cy="429768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  <p:sp>
        <p:nvSpPr>
          <p:cNvPr id="45" name="Image"/>
          <p:cNvSpPr>
            <a:spLocks noGrp="1"/>
          </p:cNvSpPr>
          <p:nvPr>
            <p:ph type="pic" sz="quarter" idx="14"/>
          </p:nvPr>
        </p:nvSpPr>
        <p:spPr>
          <a:xfrm>
            <a:off x="12150724" y="6905370"/>
            <a:ext cx="4345052" cy="429768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2_Big Imag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25" name="Image"/>
          <p:cNvSpPr>
            <a:spLocks noGrp="1"/>
          </p:cNvSpPr>
          <p:nvPr>
            <p:ph type="pic" sz="quarter" idx="13"/>
          </p:nvPr>
        </p:nvSpPr>
        <p:spPr>
          <a:xfrm>
            <a:off x="17433269" y="2618563"/>
            <a:ext cx="4681729" cy="836626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  <p:sp>
        <p:nvSpPr>
          <p:cNvPr id="226" name="Image"/>
          <p:cNvSpPr>
            <a:spLocks noGrp="1"/>
          </p:cNvSpPr>
          <p:nvPr>
            <p:ph type="pic" sz="quarter" idx="14"/>
          </p:nvPr>
        </p:nvSpPr>
        <p:spPr>
          <a:xfrm>
            <a:off x="13369929" y="2618563"/>
            <a:ext cx="4681729" cy="836626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7_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34" name="Image"/>
          <p:cNvSpPr>
            <a:spLocks noGrp="1"/>
          </p:cNvSpPr>
          <p:nvPr>
            <p:ph type="pic" sz="half" idx="13"/>
          </p:nvPr>
        </p:nvSpPr>
        <p:spPr>
          <a:xfrm>
            <a:off x="0" y="8382000"/>
            <a:ext cx="24377649" cy="445764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</p:spTree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Logo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42" name="Image"/>
          <p:cNvSpPr>
            <a:spLocks noGrp="1"/>
          </p:cNvSpPr>
          <p:nvPr>
            <p:ph type="pic" sz="quarter" idx="13"/>
          </p:nvPr>
        </p:nvSpPr>
        <p:spPr>
          <a:xfrm>
            <a:off x="2477148" y="5897276"/>
            <a:ext cx="5387546" cy="266905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  <p:sp>
        <p:nvSpPr>
          <p:cNvPr id="243" name="Image"/>
          <p:cNvSpPr>
            <a:spLocks noGrp="1"/>
          </p:cNvSpPr>
          <p:nvPr>
            <p:ph type="pic" sz="quarter" idx="14"/>
          </p:nvPr>
        </p:nvSpPr>
        <p:spPr>
          <a:xfrm>
            <a:off x="9495052" y="5897274"/>
            <a:ext cx="5387547" cy="266905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  <p:sp>
        <p:nvSpPr>
          <p:cNvPr id="244" name="Image"/>
          <p:cNvSpPr>
            <a:spLocks noGrp="1"/>
          </p:cNvSpPr>
          <p:nvPr>
            <p:ph type="pic" sz="quarter" idx="15"/>
          </p:nvPr>
        </p:nvSpPr>
        <p:spPr>
          <a:xfrm>
            <a:off x="2477148" y="9245959"/>
            <a:ext cx="5387546" cy="266905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  <p:sp>
        <p:nvSpPr>
          <p:cNvPr id="245" name="Image"/>
          <p:cNvSpPr>
            <a:spLocks noGrp="1"/>
          </p:cNvSpPr>
          <p:nvPr>
            <p:ph type="pic" sz="quarter" idx="16"/>
          </p:nvPr>
        </p:nvSpPr>
        <p:spPr>
          <a:xfrm>
            <a:off x="9495052" y="9245958"/>
            <a:ext cx="5387547" cy="266905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  <p:sp>
        <p:nvSpPr>
          <p:cNvPr id="246" name="Image"/>
          <p:cNvSpPr>
            <a:spLocks noGrp="1"/>
          </p:cNvSpPr>
          <p:nvPr>
            <p:ph type="pic" sz="quarter" idx="17"/>
          </p:nvPr>
        </p:nvSpPr>
        <p:spPr>
          <a:xfrm>
            <a:off x="16464261" y="5897274"/>
            <a:ext cx="5387547" cy="266905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  <p:sp>
        <p:nvSpPr>
          <p:cNvPr id="247" name="Image"/>
          <p:cNvSpPr>
            <a:spLocks noGrp="1"/>
          </p:cNvSpPr>
          <p:nvPr>
            <p:ph type="pic" sz="quarter" idx="18"/>
          </p:nvPr>
        </p:nvSpPr>
        <p:spPr>
          <a:xfrm>
            <a:off x="16464261" y="9245958"/>
            <a:ext cx="5387547" cy="266905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</p:spTree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55" name="Image"/>
          <p:cNvSpPr>
            <a:spLocks noGrp="1"/>
          </p:cNvSpPr>
          <p:nvPr>
            <p:ph type="pic" sz="quarter" idx="13"/>
          </p:nvPr>
        </p:nvSpPr>
        <p:spPr>
          <a:xfrm>
            <a:off x="2378754" y="2225976"/>
            <a:ext cx="2505343" cy="249769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  <p:sp>
        <p:nvSpPr>
          <p:cNvPr id="256" name="Image"/>
          <p:cNvSpPr>
            <a:spLocks noGrp="1"/>
          </p:cNvSpPr>
          <p:nvPr>
            <p:ph type="pic" sz="quarter" idx="14"/>
          </p:nvPr>
        </p:nvSpPr>
        <p:spPr>
          <a:xfrm>
            <a:off x="5788866" y="2225976"/>
            <a:ext cx="2505343" cy="249769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  <p:sp>
        <p:nvSpPr>
          <p:cNvPr id="257" name="Image"/>
          <p:cNvSpPr>
            <a:spLocks noGrp="1"/>
          </p:cNvSpPr>
          <p:nvPr>
            <p:ph type="pic" sz="quarter" idx="15"/>
          </p:nvPr>
        </p:nvSpPr>
        <p:spPr>
          <a:xfrm>
            <a:off x="9198978" y="2227110"/>
            <a:ext cx="2505343" cy="249769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  <p:sp>
        <p:nvSpPr>
          <p:cNvPr id="258" name="Image"/>
          <p:cNvSpPr>
            <a:spLocks noGrp="1"/>
          </p:cNvSpPr>
          <p:nvPr>
            <p:ph type="pic" sz="quarter" idx="16"/>
          </p:nvPr>
        </p:nvSpPr>
        <p:spPr>
          <a:xfrm>
            <a:off x="2378754" y="5599643"/>
            <a:ext cx="2505343" cy="249769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  <p:sp>
        <p:nvSpPr>
          <p:cNvPr id="259" name="Image"/>
          <p:cNvSpPr>
            <a:spLocks noGrp="1"/>
          </p:cNvSpPr>
          <p:nvPr>
            <p:ph type="pic" sz="quarter" idx="17"/>
          </p:nvPr>
        </p:nvSpPr>
        <p:spPr>
          <a:xfrm>
            <a:off x="5788866" y="5599643"/>
            <a:ext cx="2505343" cy="249769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  <p:sp>
        <p:nvSpPr>
          <p:cNvPr id="260" name="Image"/>
          <p:cNvSpPr>
            <a:spLocks noGrp="1"/>
          </p:cNvSpPr>
          <p:nvPr>
            <p:ph type="pic" sz="quarter" idx="18"/>
          </p:nvPr>
        </p:nvSpPr>
        <p:spPr>
          <a:xfrm>
            <a:off x="9198978" y="5600777"/>
            <a:ext cx="2505343" cy="249769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  <p:sp>
        <p:nvSpPr>
          <p:cNvPr id="261" name="Image"/>
          <p:cNvSpPr>
            <a:spLocks noGrp="1"/>
          </p:cNvSpPr>
          <p:nvPr>
            <p:ph type="pic" sz="quarter" idx="19"/>
          </p:nvPr>
        </p:nvSpPr>
        <p:spPr>
          <a:xfrm>
            <a:off x="2378754" y="9017258"/>
            <a:ext cx="2505343" cy="249769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  <p:sp>
        <p:nvSpPr>
          <p:cNvPr id="262" name="Image"/>
          <p:cNvSpPr>
            <a:spLocks noGrp="1"/>
          </p:cNvSpPr>
          <p:nvPr>
            <p:ph type="pic" sz="quarter" idx="20"/>
          </p:nvPr>
        </p:nvSpPr>
        <p:spPr>
          <a:xfrm>
            <a:off x="5788866" y="9017258"/>
            <a:ext cx="2505343" cy="249769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  <p:sp>
        <p:nvSpPr>
          <p:cNvPr id="263" name="Image"/>
          <p:cNvSpPr>
            <a:spLocks noGrp="1"/>
          </p:cNvSpPr>
          <p:nvPr>
            <p:ph type="pic" sz="quarter" idx="21"/>
          </p:nvPr>
        </p:nvSpPr>
        <p:spPr>
          <a:xfrm>
            <a:off x="9198978" y="9018392"/>
            <a:ext cx="2505343" cy="249769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</p:spTree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lide with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71" name="Image"/>
          <p:cNvSpPr>
            <a:spLocks noGrp="1"/>
          </p:cNvSpPr>
          <p:nvPr>
            <p:ph type="pic" sz="half" idx="13"/>
          </p:nvPr>
        </p:nvSpPr>
        <p:spPr>
          <a:xfrm>
            <a:off x="0" y="0"/>
            <a:ext cx="7734466" cy="1371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</p:spTree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Slide with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79" name="Image"/>
          <p:cNvSpPr>
            <a:spLocks noGrp="1"/>
          </p:cNvSpPr>
          <p:nvPr>
            <p:ph type="pic" sz="half" idx="13"/>
          </p:nvPr>
        </p:nvSpPr>
        <p:spPr>
          <a:xfrm>
            <a:off x="16643185" y="0"/>
            <a:ext cx="7734466" cy="1371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</p:spTree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287" name="Image"/>
          <p:cNvSpPr>
            <a:spLocks noGrp="1"/>
          </p:cNvSpPr>
          <p:nvPr>
            <p:ph type="pic" sz="quarter" idx="13"/>
          </p:nvPr>
        </p:nvSpPr>
        <p:spPr>
          <a:xfrm>
            <a:off x="0" y="6766811"/>
            <a:ext cx="3410712" cy="34290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  <p:sp>
        <p:nvSpPr>
          <p:cNvPr id="288" name="Image"/>
          <p:cNvSpPr>
            <a:spLocks noGrp="1"/>
          </p:cNvSpPr>
          <p:nvPr>
            <p:ph type="pic" sz="quarter" idx="14"/>
          </p:nvPr>
        </p:nvSpPr>
        <p:spPr>
          <a:xfrm>
            <a:off x="3481911" y="6766811"/>
            <a:ext cx="3410713" cy="34290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  <p:sp>
        <p:nvSpPr>
          <p:cNvPr id="289" name="Image"/>
          <p:cNvSpPr>
            <a:spLocks noGrp="1"/>
          </p:cNvSpPr>
          <p:nvPr>
            <p:ph type="pic" sz="quarter" idx="15"/>
          </p:nvPr>
        </p:nvSpPr>
        <p:spPr>
          <a:xfrm>
            <a:off x="10461335" y="6766811"/>
            <a:ext cx="3410713" cy="34290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  <p:sp>
        <p:nvSpPr>
          <p:cNvPr id="290" name="Image"/>
          <p:cNvSpPr>
            <a:spLocks noGrp="1"/>
          </p:cNvSpPr>
          <p:nvPr>
            <p:ph type="pic" sz="quarter" idx="16"/>
          </p:nvPr>
        </p:nvSpPr>
        <p:spPr>
          <a:xfrm>
            <a:off x="13984521" y="6766811"/>
            <a:ext cx="3410713" cy="34290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  <p:sp>
        <p:nvSpPr>
          <p:cNvPr id="291" name="Image"/>
          <p:cNvSpPr>
            <a:spLocks noGrp="1"/>
          </p:cNvSpPr>
          <p:nvPr>
            <p:ph type="pic" sz="quarter" idx="17"/>
          </p:nvPr>
        </p:nvSpPr>
        <p:spPr>
          <a:xfrm>
            <a:off x="17482033" y="6766811"/>
            <a:ext cx="3410713" cy="34290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  <p:sp>
        <p:nvSpPr>
          <p:cNvPr id="292" name="Image"/>
          <p:cNvSpPr>
            <a:spLocks noGrp="1"/>
          </p:cNvSpPr>
          <p:nvPr>
            <p:ph type="pic" sz="quarter" idx="18"/>
          </p:nvPr>
        </p:nvSpPr>
        <p:spPr>
          <a:xfrm>
            <a:off x="0" y="10301234"/>
            <a:ext cx="3410712" cy="34290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  <p:sp>
        <p:nvSpPr>
          <p:cNvPr id="293" name="Image"/>
          <p:cNvSpPr>
            <a:spLocks noGrp="1"/>
          </p:cNvSpPr>
          <p:nvPr>
            <p:ph type="pic" sz="quarter" idx="19"/>
          </p:nvPr>
        </p:nvSpPr>
        <p:spPr>
          <a:xfrm>
            <a:off x="6979424" y="10301234"/>
            <a:ext cx="3410713" cy="34290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  <p:sp>
        <p:nvSpPr>
          <p:cNvPr id="294" name="Image"/>
          <p:cNvSpPr>
            <a:spLocks noGrp="1"/>
          </p:cNvSpPr>
          <p:nvPr>
            <p:ph type="pic" sz="quarter" idx="20"/>
          </p:nvPr>
        </p:nvSpPr>
        <p:spPr>
          <a:xfrm>
            <a:off x="10461335" y="10301234"/>
            <a:ext cx="3410713" cy="34290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  <p:sp>
        <p:nvSpPr>
          <p:cNvPr id="295" name="Image"/>
          <p:cNvSpPr>
            <a:spLocks noGrp="1"/>
          </p:cNvSpPr>
          <p:nvPr>
            <p:ph type="pic" sz="quarter" idx="21"/>
          </p:nvPr>
        </p:nvSpPr>
        <p:spPr>
          <a:xfrm>
            <a:off x="17482033" y="10301234"/>
            <a:ext cx="3410713" cy="34290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  <p:sp>
        <p:nvSpPr>
          <p:cNvPr id="296" name="Image"/>
          <p:cNvSpPr>
            <a:spLocks noGrp="1"/>
          </p:cNvSpPr>
          <p:nvPr>
            <p:ph type="pic" sz="quarter" idx="22"/>
          </p:nvPr>
        </p:nvSpPr>
        <p:spPr>
          <a:xfrm>
            <a:off x="20963945" y="10301234"/>
            <a:ext cx="3410713" cy="34290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</p:spTree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0_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304" name="Image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6091255" cy="672161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  <p:sp>
        <p:nvSpPr>
          <p:cNvPr id="305" name="Image"/>
          <p:cNvSpPr>
            <a:spLocks noGrp="1"/>
          </p:cNvSpPr>
          <p:nvPr>
            <p:ph type="pic" sz="quarter" idx="14"/>
          </p:nvPr>
        </p:nvSpPr>
        <p:spPr>
          <a:xfrm>
            <a:off x="6369553" y="0"/>
            <a:ext cx="6091255" cy="672161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  <p:sp>
        <p:nvSpPr>
          <p:cNvPr id="306" name="Image"/>
          <p:cNvSpPr>
            <a:spLocks noGrp="1"/>
          </p:cNvSpPr>
          <p:nvPr>
            <p:ph type="pic" sz="quarter" idx="15"/>
          </p:nvPr>
        </p:nvSpPr>
        <p:spPr>
          <a:xfrm>
            <a:off x="0" y="6994383"/>
            <a:ext cx="6091255" cy="672161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  <p:sp>
        <p:nvSpPr>
          <p:cNvPr id="307" name="Image"/>
          <p:cNvSpPr>
            <a:spLocks noGrp="1"/>
          </p:cNvSpPr>
          <p:nvPr>
            <p:ph type="pic" sz="quarter" idx="16"/>
          </p:nvPr>
        </p:nvSpPr>
        <p:spPr>
          <a:xfrm>
            <a:off x="6369553" y="6994383"/>
            <a:ext cx="6059471" cy="672161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</p:spTree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1_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315" name="Image"/>
          <p:cNvSpPr>
            <a:spLocks noGrp="1"/>
          </p:cNvSpPr>
          <p:nvPr>
            <p:ph type="pic" sz="quarter" idx="13"/>
          </p:nvPr>
        </p:nvSpPr>
        <p:spPr>
          <a:xfrm>
            <a:off x="11916843" y="0"/>
            <a:ext cx="6091255" cy="672161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  <p:sp>
        <p:nvSpPr>
          <p:cNvPr id="316" name="Image"/>
          <p:cNvSpPr>
            <a:spLocks noGrp="1"/>
          </p:cNvSpPr>
          <p:nvPr>
            <p:ph type="pic" sz="quarter" idx="14"/>
          </p:nvPr>
        </p:nvSpPr>
        <p:spPr>
          <a:xfrm>
            <a:off x="18286395" y="0"/>
            <a:ext cx="6091255" cy="672161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  <p:sp>
        <p:nvSpPr>
          <p:cNvPr id="317" name="Image"/>
          <p:cNvSpPr>
            <a:spLocks noGrp="1"/>
          </p:cNvSpPr>
          <p:nvPr>
            <p:ph type="pic" sz="quarter" idx="15"/>
          </p:nvPr>
        </p:nvSpPr>
        <p:spPr>
          <a:xfrm>
            <a:off x="11916843" y="6994383"/>
            <a:ext cx="6091255" cy="672161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  <p:sp>
        <p:nvSpPr>
          <p:cNvPr id="318" name="Image"/>
          <p:cNvSpPr>
            <a:spLocks noGrp="1"/>
          </p:cNvSpPr>
          <p:nvPr>
            <p:ph type="pic" sz="quarter" idx="16"/>
          </p:nvPr>
        </p:nvSpPr>
        <p:spPr>
          <a:xfrm>
            <a:off x="18286395" y="6994383"/>
            <a:ext cx="6059472" cy="672161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</p:spTree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3_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326" name="Image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4921383" cy="6781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  <p:sp>
        <p:nvSpPr>
          <p:cNvPr id="327" name="Image"/>
          <p:cNvSpPr>
            <a:spLocks noGrp="1"/>
          </p:cNvSpPr>
          <p:nvPr>
            <p:ph type="pic" sz="quarter" idx="14"/>
          </p:nvPr>
        </p:nvSpPr>
        <p:spPr>
          <a:xfrm>
            <a:off x="501" y="6980429"/>
            <a:ext cx="4921383" cy="673557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  <p:sp>
        <p:nvSpPr>
          <p:cNvPr id="328" name="Image"/>
          <p:cNvSpPr>
            <a:spLocks noGrp="1"/>
          </p:cNvSpPr>
          <p:nvPr>
            <p:ph type="pic" sz="quarter" idx="15"/>
          </p:nvPr>
        </p:nvSpPr>
        <p:spPr>
          <a:xfrm>
            <a:off x="5139878" y="0"/>
            <a:ext cx="4839010" cy="498951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  <p:sp>
        <p:nvSpPr>
          <p:cNvPr id="329" name="Image"/>
          <p:cNvSpPr>
            <a:spLocks noGrp="1"/>
          </p:cNvSpPr>
          <p:nvPr>
            <p:ph type="pic" sz="quarter" idx="16"/>
          </p:nvPr>
        </p:nvSpPr>
        <p:spPr>
          <a:xfrm>
            <a:off x="5139878" y="5188148"/>
            <a:ext cx="4839010" cy="852785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  <p:sp>
        <p:nvSpPr>
          <p:cNvPr id="330" name="Image"/>
          <p:cNvSpPr>
            <a:spLocks noGrp="1"/>
          </p:cNvSpPr>
          <p:nvPr>
            <p:ph type="pic" sz="quarter" idx="17"/>
          </p:nvPr>
        </p:nvSpPr>
        <p:spPr>
          <a:xfrm>
            <a:off x="10216750" y="0"/>
            <a:ext cx="4857875" cy="938253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  <p:sp>
        <p:nvSpPr>
          <p:cNvPr id="331" name="Image"/>
          <p:cNvSpPr>
            <a:spLocks noGrp="1"/>
          </p:cNvSpPr>
          <p:nvPr>
            <p:ph type="pic" sz="quarter" idx="18"/>
          </p:nvPr>
        </p:nvSpPr>
        <p:spPr>
          <a:xfrm>
            <a:off x="10196883" y="9581168"/>
            <a:ext cx="4877742" cy="413483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Placeholder-mi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53" name="Image"/>
          <p:cNvSpPr>
            <a:spLocks noGrp="1"/>
          </p:cNvSpPr>
          <p:nvPr>
            <p:ph type="pic" sz="half" idx="13"/>
          </p:nvPr>
        </p:nvSpPr>
        <p:spPr>
          <a:xfrm>
            <a:off x="10704176" y="3297335"/>
            <a:ext cx="10553701" cy="905111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</p:spTree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2_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339" name="Image"/>
          <p:cNvSpPr>
            <a:spLocks noGrp="1"/>
          </p:cNvSpPr>
          <p:nvPr>
            <p:ph type="pic" sz="quarter" idx="13"/>
          </p:nvPr>
        </p:nvSpPr>
        <p:spPr>
          <a:xfrm>
            <a:off x="9303025" y="0"/>
            <a:ext cx="4921383" cy="6781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  <p:sp>
        <p:nvSpPr>
          <p:cNvPr id="340" name="Image"/>
          <p:cNvSpPr>
            <a:spLocks noGrp="1"/>
          </p:cNvSpPr>
          <p:nvPr>
            <p:ph type="pic" sz="quarter" idx="14"/>
          </p:nvPr>
        </p:nvSpPr>
        <p:spPr>
          <a:xfrm>
            <a:off x="9303525" y="6980429"/>
            <a:ext cx="4921384" cy="673557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  <p:sp>
        <p:nvSpPr>
          <p:cNvPr id="341" name="Image"/>
          <p:cNvSpPr>
            <a:spLocks noGrp="1"/>
          </p:cNvSpPr>
          <p:nvPr>
            <p:ph type="pic" sz="quarter" idx="15"/>
          </p:nvPr>
        </p:nvSpPr>
        <p:spPr>
          <a:xfrm>
            <a:off x="14442904" y="0"/>
            <a:ext cx="4839010" cy="498951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  <p:sp>
        <p:nvSpPr>
          <p:cNvPr id="342" name="Image"/>
          <p:cNvSpPr>
            <a:spLocks noGrp="1"/>
          </p:cNvSpPr>
          <p:nvPr>
            <p:ph type="pic" sz="quarter" idx="16"/>
          </p:nvPr>
        </p:nvSpPr>
        <p:spPr>
          <a:xfrm>
            <a:off x="14442904" y="5188148"/>
            <a:ext cx="4839010" cy="852785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  <p:sp>
        <p:nvSpPr>
          <p:cNvPr id="343" name="Image"/>
          <p:cNvSpPr>
            <a:spLocks noGrp="1"/>
          </p:cNvSpPr>
          <p:nvPr>
            <p:ph type="pic" sz="quarter" idx="17"/>
          </p:nvPr>
        </p:nvSpPr>
        <p:spPr>
          <a:xfrm>
            <a:off x="19519775" y="0"/>
            <a:ext cx="4857875" cy="938253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  <p:sp>
        <p:nvSpPr>
          <p:cNvPr id="344" name="Image"/>
          <p:cNvSpPr>
            <a:spLocks noGrp="1"/>
          </p:cNvSpPr>
          <p:nvPr>
            <p:ph type="pic" sz="quarter" idx="18"/>
          </p:nvPr>
        </p:nvSpPr>
        <p:spPr>
          <a:xfrm>
            <a:off x="19499907" y="9581168"/>
            <a:ext cx="4877742" cy="413483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</p:spTree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Portfolio Thr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352" name="Image"/>
          <p:cNvSpPr>
            <a:spLocks noGrp="1"/>
          </p:cNvSpPr>
          <p:nvPr>
            <p:ph type="pic" sz="half" idx="13"/>
          </p:nvPr>
        </p:nvSpPr>
        <p:spPr>
          <a:xfrm>
            <a:off x="16325822" y="0"/>
            <a:ext cx="8051829" cy="1371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  <p:sp>
        <p:nvSpPr>
          <p:cNvPr id="353" name="Image"/>
          <p:cNvSpPr>
            <a:spLocks noGrp="1"/>
          </p:cNvSpPr>
          <p:nvPr>
            <p:ph type="pic" sz="half" idx="14"/>
          </p:nvPr>
        </p:nvSpPr>
        <p:spPr>
          <a:xfrm>
            <a:off x="0" y="0"/>
            <a:ext cx="8051829" cy="1371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  <p:sp>
        <p:nvSpPr>
          <p:cNvPr id="354" name="Image"/>
          <p:cNvSpPr>
            <a:spLocks noGrp="1"/>
          </p:cNvSpPr>
          <p:nvPr>
            <p:ph type="pic" sz="quarter" idx="15"/>
          </p:nvPr>
        </p:nvSpPr>
        <p:spPr>
          <a:xfrm>
            <a:off x="8162911" y="0"/>
            <a:ext cx="8051829" cy="6858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  <p:sp>
        <p:nvSpPr>
          <p:cNvPr id="355" name="Image"/>
          <p:cNvSpPr>
            <a:spLocks noGrp="1"/>
          </p:cNvSpPr>
          <p:nvPr>
            <p:ph type="pic" sz="quarter" idx="16"/>
          </p:nvPr>
        </p:nvSpPr>
        <p:spPr>
          <a:xfrm>
            <a:off x="8162911" y="6976871"/>
            <a:ext cx="8051829" cy="673912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</p:spTree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363" name="Image"/>
          <p:cNvSpPr>
            <a:spLocks noGrp="1"/>
          </p:cNvSpPr>
          <p:nvPr>
            <p:ph type="pic" idx="13"/>
          </p:nvPr>
        </p:nvSpPr>
        <p:spPr>
          <a:xfrm>
            <a:off x="0" y="0"/>
            <a:ext cx="24377650" cy="1371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</p:spTree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7_Portfolio Thr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371" name="Image"/>
          <p:cNvSpPr>
            <a:spLocks noGrp="1"/>
          </p:cNvSpPr>
          <p:nvPr>
            <p:ph type="pic" idx="13"/>
          </p:nvPr>
        </p:nvSpPr>
        <p:spPr>
          <a:xfrm>
            <a:off x="0" y="0"/>
            <a:ext cx="12188818" cy="1371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  <p:sp>
        <p:nvSpPr>
          <p:cNvPr id="372" name="Image"/>
          <p:cNvSpPr>
            <a:spLocks noGrp="1"/>
          </p:cNvSpPr>
          <p:nvPr>
            <p:ph type="pic" sz="half" idx="14"/>
          </p:nvPr>
        </p:nvSpPr>
        <p:spPr>
          <a:xfrm>
            <a:off x="12188832" y="0"/>
            <a:ext cx="12188815" cy="6858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  <p:sp>
        <p:nvSpPr>
          <p:cNvPr id="373" name="Image"/>
          <p:cNvSpPr>
            <a:spLocks noGrp="1"/>
          </p:cNvSpPr>
          <p:nvPr>
            <p:ph type="pic" sz="half" idx="15"/>
          </p:nvPr>
        </p:nvSpPr>
        <p:spPr>
          <a:xfrm>
            <a:off x="12188832" y="6858000"/>
            <a:ext cx="12188815" cy="6858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</p:spTree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8_Portfolio Thr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381" name="Image"/>
          <p:cNvSpPr>
            <a:spLocks noGrp="1"/>
          </p:cNvSpPr>
          <p:nvPr>
            <p:ph type="pic" idx="13"/>
          </p:nvPr>
        </p:nvSpPr>
        <p:spPr>
          <a:xfrm>
            <a:off x="12188832" y="0"/>
            <a:ext cx="12188818" cy="1371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  <p:sp>
        <p:nvSpPr>
          <p:cNvPr id="382" name="Image"/>
          <p:cNvSpPr>
            <a:spLocks noGrp="1"/>
          </p:cNvSpPr>
          <p:nvPr>
            <p:ph type="pic" sz="half" idx="14"/>
          </p:nvPr>
        </p:nvSpPr>
        <p:spPr>
          <a:xfrm>
            <a:off x="0" y="0"/>
            <a:ext cx="12188814" cy="6858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  <p:sp>
        <p:nvSpPr>
          <p:cNvPr id="383" name="Image"/>
          <p:cNvSpPr>
            <a:spLocks noGrp="1"/>
          </p:cNvSpPr>
          <p:nvPr>
            <p:ph type="pic" sz="half" idx="15"/>
          </p:nvPr>
        </p:nvSpPr>
        <p:spPr>
          <a:xfrm>
            <a:off x="0" y="6858000"/>
            <a:ext cx="12188814" cy="6858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</p:spTree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Shape 28"/>
          <p:cNvSpPr>
            <a:spLocks noGrp="1"/>
          </p:cNvSpPr>
          <p:nvPr>
            <p:ph type="pic" idx="13"/>
          </p:nvPr>
        </p:nvSpPr>
        <p:spPr>
          <a:xfrm>
            <a:off x="0" y="0"/>
            <a:ext cx="24377650" cy="1371599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  <p:sp>
        <p:nvSpPr>
          <p:cNvPr id="39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462802" y="690389"/>
            <a:ext cx="725895" cy="741643"/>
          </a:xfrm>
          <a:prstGeom prst="rect">
            <a:avLst/>
          </a:prstGeom>
        </p:spPr>
        <p:txBody>
          <a:bodyPr lIns="91421" tIns="91421" rIns="91421" bIns="91421"/>
          <a:lstStyle>
            <a:lvl1pPr defTabSz="1828432"/>
          </a:lstStyle>
          <a:p>
            <a:fld id="{86CB4B4D-7CA3-9044-876B-883B54F8677D}" type="slidenum"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54_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Shape 132"/>
          <p:cNvSpPr>
            <a:spLocks noGrp="1"/>
          </p:cNvSpPr>
          <p:nvPr>
            <p:ph type="pic" idx="13"/>
          </p:nvPr>
        </p:nvSpPr>
        <p:spPr>
          <a:xfrm>
            <a:off x="0" y="0"/>
            <a:ext cx="11874828" cy="1374648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  <p:sp>
        <p:nvSpPr>
          <p:cNvPr id="40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462802" y="690389"/>
            <a:ext cx="725895" cy="741643"/>
          </a:xfrm>
          <a:prstGeom prst="rect">
            <a:avLst/>
          </a:prstGeom>
        </p:spPr>
        <p:txBody>
          <a:bodyPr lIns="91421" tIns="91421" rIns="91421" bIns="91421"/>
          <a:lstStyle>
            <a:lvl1pPr defTabSz="1828432"/>
          </a:lstStyle>
          <a:p>
            <a:fld id="{86CB4B4D-7CA3-9044-876B-883B54F8677D}" type="slidenum">
              <a:t>‹#›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9"/>
          <p:cNvSpPr>
            <a:spLocks noGrp="1"/>
          </p:cNvSpPr>
          <p:nvPr>
            <p:ph type="title"/>
          </p:nvPr>
        </p:nvSpPr>
        <p:spPr>
          <a:xfrm>
            <a:off x="1675527" y="730252"/>
            <a:ext cx="21020246" cy="1469608"/>
          </a:xfrm>
          <a:prstGeom prst="rect">
            <a:avLst/>
          </a:prstGeom>
        </p:spPr>
        <p:txBody>
          <a:bodyPr lIns="0" tIns="0" rIns="0" bIns="0" anchor="ctr"/>
          <a:lstStyle>
            <a:lvl1pPr algn="l" defTabSz="1828800" rtl="0" eaLnBrk="1" latinLnBrk="0" hangingPunct="1">
              <a:lnSpc>
                <a:spcPct val="70000"/>
              </a:lnSpc>
              <a:spcBef>
                <a:spcPct val="0"/>
              </a:spcBef>
              <a:buNone/>
              <a:defRPr lang="en-US" sz="8800" kern="1200" dirty="0">
                <a:solidFill>
                  <a:srgbClr val="005EB8"/>
                </a:solidFill>
                <a:latin typeface="KPMG Extralight" panose="020B0303030202040204" pitchFamily="34" charset="0"/>
                <a:ea typeface="+mj-ea"/>
                <a:cs typeface="KPMG Extralight" panose="020B030303020204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7" name="Rectangle 26"/>
          <p:cNvSpPr/>
          <p:nvPr userDrawn="1"/>
        </p:nvSpPr>
        <p:spPr bwMode="gray">
          <a:xfrm>
            <a:off x="21355351" y="12878854"/>
            <a:ext cx="1340422" cy="5616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144000" tIns="144000" rIns="0" bIns="0" numCol="1" anchor="t" anchorCtr="0" compatLnSpc="1">
            <a:prstTxWarp prst="textNoShape">
              <a:avLst/>
            </a:prstTxWarp>
          </a:bodyPr>
          <a:lstStyle/>
          <a:p>
            <a:pPr algn="r" rtl="0" fontAlgn="base">
              <a:spcBef>
                <a:spcPct val="40000"/>
              </a:spcBef>
              <a:spcAft>
                <a:spcPct val="0"/>
              </a:spcAft>
            </a:pPr>
            <a:fld id="{358FC8E3-FE67-4452-9F4E-9A47A20D0542}" type="slidenum">
              <a:rPr lang="en-GB" sz="1600" kern="1200" noProof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algn="r" rtl="0" fontAlgn="base">
                <a:spcBef>
                  <a:spcPct val="40000"/>
                </a:spcBef>
                <a:spcAft>
                  <a:spcPct val="0"/>
                </a:spcAft>
              </a:pPr>
              <a:t>‹#›</a:t>
            </a:fld>
            <a:endParaRPr lang="en-GB" sz="1600" kern="1200" dirty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050397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5355" y="864000"/>
            <a:ext cx="20360590" cy="1036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2005355" y="2660252"/>
            <a:ext cx="9930825" cy="9093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12435120" y="2660252"/>
            <a:ext cx="9930825" cy="9093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738154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13078037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_Placeholder-mi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61" name="Image"/>
          <p:cNvSpPr>
            <a:spLocks noGrp="1"/>
          </p:cNvSpPr>
          <p:nvPr>
            <p:ph type="pic" sz="half" idx="13"/>
          </p:nvPr>
        </p:nvSpPr>
        <p:spPr>
          <a:xfrm>
            <a:off x="2203568" y="2340864"/>
            <a:ext cx="10524878" cy="903427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</p:spTree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32C169B8-2277-4DB1-A77E-5213C95E02A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750" r="22250"/>
          <a:stretch/>
        </p:blipFill>
        <p:spPr>
          <a:xfrm>
            <a:off x="0" y="0"/>
            <a:ext cx="24371300" cy="13716000"/>
          </a:xfrm>
          <a:prstGeom prst="rect">
            <a:avLst/>
          </a:prstGeom>
        </p:spPr>
      </p:pic>
      <p:sp>
        <p:nvSpPr>
          <p:cNvPr id="15" name="Freeform 5">
            <a:extLst>
              <a:ext uri="{FF2B5EF4-FFF2-40B4-BE49-F238E27FC236}">
                <a16:creationId xmlns:a16="http://schemas.microsoft.com/office/drawing/2014/main" id="{0F898568-1B78-454B-9FE7-9E37EEF85A89}"/>
              </a:ext>
            </a:extLst>
          </p:cNvPr>
          <p:cNvSpPr>
            <a:spLocks noChangeAspect="1"/>
          </p:cNvSpPr>
          <p:nvPr userDrawn="1"/>
        </p:nvSpPr>
        <p:spPr bwMode="gray">
          <a:xfrm rot="10800000">
            <a:off x="1252826" y="914398"/>
            <a:ext cx="12012564" cy="7610632"/>
          </a:xfrm>
          <a:custGeom>
            <a:avLst/>
            <a:gdLst>
              <a:gd name="connsiteX0" fmla="*/ 0 w 10000"/>
              <a:gd name="connsiteY0" fmla="*/ 0 h 9745"/>
              <a:gd name="connsiteX1" fmla="*/ 921 w 10000"/>
              <a:gd name="connsiteY1" fmla="*/ 9745 h 9745"/>
              <a:gd name="connsiteX2" fmla="*/ 10000 w 10000"/>
              <a:gd name="connsiteY2" fmla="*/ 7201 h 9745"/>
              <a:gd name="connsiteX3" fmla="*/ 10000 w 10000"/>
              <a:gd name="connsiteY3" fmla="*/ 0 h 9745"/>
              <a:gd name="connsiteX4" fmla="*/ 0 w 10000"/>
              <a:gd name="connsiteY4" fmla="*/ 0 h 9745"/>
              <a:gd name="connsiteX0" fmla="*/ 0 w 9079"/>
              <a:gd name="connsiteY0" fmla="*/ 0 h 10000"/>
              <a:gd name="connsiteX1" fmla="*/ 0 w 9079"/>
              <a:gd name="connsiteY1" fmla="*/ 10000 h 10000"/>
              <a:gd name="connsiteX2" fmla="*/ 9079 w 9079"/>
              <a:gd name="connsiteY2" fmla="*/ 7389 h 10000"/>
              <a:gd name="connsiteX3" fmla="*/ 9079 w 9079"/>
              <a:gd name="connsiteY3" fmla="*/ 0 h 10000"/>
              <a:gd name="connsiteX4" fmla="*/ 0 w 9079"/>
              <a:gd name="connsiteY4" fmla="*/ 0 h 10000"/>
              <a:gd name="connsiteX0" fmla="*/ 5 w 10000"/>
              <a:gd name="connsiteY0" fmla="*/ 2555 h 10000"/>
              <a:gd name="connsiteX1" fmla="*/ 0 w 10000"/>
              <a:gd name="connsiteY1" fmla="*/ 10000 h 10000"/>
              <a:gd name="connsiteX2" fmla="*/ 10000 w 10000"/>
              <a:gd name="connsiteY2" fmla="*/ 7389 h 10000"/>
              <a:gd name="connsiteX3" fmla="*/ 10000 w 10000"/>
              <a:gd name="connsiteY3" fmla="*/ 0 h 10000"/>
              <a:gd name="connsiteX4" fmla="*/ 5 w 10000"/>
              <a:gd name="connsiteY4" fmla="*/ 2555 h 10000"/>
              <a:gd name="connsiteX0" fmla="*/ 5 w 10000"/>
              <a:gd name="connsiteY0" fmla="*/ 0 h 7445"/>
              <a:gd name="connsiteX1" fmla="*/ 0 w 10000"/>
              <a:gd name="connsiteY1" fmla="*/ 7445 h 7445"/>
              <a:gd name="connsiteX2" fmla="*/ 10000 w 10000"/>
              <a:gd name="connsiteY2" fmla="*/ 4834 h 7445"/>
              <a:gd name="connsiteX3" fmla="*/ 10000 w 10000"/>
              <a:gd name="connsiteY3" fmla="*/ 7 h 7445"/>
              <a:gd name="connsiteX4" fmla="*/ 5 w 10000"/>
              <a:gd name="connsiteY4" fmla="*/ 0 h 7445"/>
              <a:gd name="connsiteX0" fmla="*/ 5 w 10000"/>
              <a:gd name="connsiteY0" fmla="*/ 0 h 10000"/>
              <a:gd name="connsiteX1" fmla="*/ 0 w 10000"/>
              <a:gd name="connsiteY1" fmla="*/ 10000 h 10000"/>
              <a:gd name="connsiteX2" fmla="*/ 8453 w 10000"/>
              <a:gd name="connsiteY2" fmla="*/ 7036 h 10000"/>
              <a:gd name="connsiteX3" fmla="*/ 10000 w 10000"/>
              <a:gd name="connsiteY3" fmla="*/ 9 h 10000"/>
              <a:gd name="connsiteX4" fmla="*/ 5 w 10000"/>
              <a:gd name="connsiteY4" fmla="*/ 0 h 10000"/>
              <a:gd name="connsiteX0" fmla="*/ 5 w 8453"/>
              <a:gd name="connsiteY0" fmla="*/ 4143 h 14143"/>
              <a:gd name="connsiteX1" fmla="*/ 0 w 8453"/>
              <a:gd name="connsiteY1" fmla="*/ 14143 h 14143"/>
              <a:gd name="connsiteX2" fmla="*/ 8453 w 8453"/>
              <a:gd name="connsiteY2" fmla="*/ 11179 h 14143"/>
              <a:gd name="connsiteX3" fmla="*/ 8453 w 8453"/>
              <a:gd name="connsiteY3" fmla="*/ 0 h 14143"/>
              <a:gd name="connsiteX4" fmla="*/ 5 w 8453"/>
              <a:gd name="connsiteY4" fmla="*/ 4143 h 14143"/>
              <a:gd name="connsiteX0" fmla="*/ 6 w 10000"/>
              <a:gd name="connsiteY0" fmla="*/ 0 h 10007"/>
              <a:gd name="connsiteX1" fmla="*/ 0 w 10000"/>
              <a:gd name="connsiteY1" fmla="*/ 10007 h 10007"/>
              <a:gd name="connsiteX2" fmla="*/ 10000 w 10000"/>
              <a:gd name="connsiteY2" fmla="*/ 7911 h 10007"/>
              <a:gd name="connsiteX3" fmla="*/ 10000 w 10000"/>
              <a:gd name="connsiteY3" fmla="*/ 7 h 10007"/>
              <a:gd name="connsiteX4" fmla="*/ 6 w 10000"/>
              <a:gd name="connsiteY4" fmla="*/ 0 h 10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7">
                <a:moveTo>
                  <a:pt x="6" y="0"/>
                </a:moveTo>
                <a:cubicBezTo>
                  <a:pt x="4" y="2358"/>
                  <a:pt x="2" y="7650"/>
                  <a:pt x="0" y="10007"/>
                </a:cubicBezTo>
                <a:lnTo>
                  <a:pt x="10000" y="7911"/>
                </a:lnTo>
                <a:lnTo>
                  <a:pt x="10000" y="7"/>
                </a:lnTo>
                <a:lnTo>
                  <a:pt x="6" y="0"/>
                </a:lnTo>
                <a:close/>
              </a:path>
            </a:pathLst>
          </a:custGeom>
          <a:solidFill>
            <a:srgbClr val="FFE600"/>
          </a:solidFill>
          <a:ln w="9525">
            <a:noFill/>
            <a:round/>
            <a:headEnd/>
            <a:tailEnd/>
          </a:ln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GB" sz="7200" dirty="0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C105A121-2DA3-4610-BC32-EBB7F8ABAFD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829249" y="2953194"/>
            <a:ext cx="10163808" cy="1720800"/>
          </a:xfrm>
        </p:spPr>
        <p:txBody>
          <a:bodyPr/>
          <a:lstStyle>
            <a:lvl1pPr>
              <a:defRPr b="0">
                <a:solidFill>
                  <a:srgbClr val="404040"/>
                </a:solidFill>
                <a:latin typeface="EYInterstate Light" panose="02000506000000020004" pitchFamily="2" charset="0"/>
                <a:cs typeface="Arial" pitchFamily="34" charset="0"/>
              </a:defRPr>
            </a:lvl1pPr>
          </a:lstStyle>
          <a:p>
            <a:r>
              <a:rPr lang="en-GB" dirty="0"/>
              <a:t>Title (EY Interstate Light </a:t>
            </a:r>
            <a:br>
              <a:rPr lang="en-GB" dirty="0"/>
            </a:br>
            <a:r>
              <a:rPr lang="en-GB" dirty="0"/>
              <a:t>30 point)</a:t>
            </a:r>
          </a:p>
        </p:txBody>
      </p:sp>
      <p:sp>
        <p:nvSpPr>
          <p:cNvPr id="18" name="Subtitle 2">
            <a:extLst>
              <a:ext uri="{FF2B5EF4-FFF2-40B4-BE49-F238E27FC236}">
                <a16:creationId xmlns:a16="http://schemas.microsoft.com/office/drawing/2014/main" id="{61BB2EE4-E5D4-4DD9-97C5-CF16A0A2327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829252" y="4845728"/>
            <a:ext cx="10163808" cy="1291484"/>
          </a:xfrm>
        </p:spPr>
        <p:txBody>
          <a:bodyPr/>
          <a:lstStyle>
            <a:lvl1pPr marL="0" marR="0" indent="0" algn="l" defTabSz="1828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2400"/>
              </a:spcAft>
              <a:buClr>
                <a:schemeClr val="accent2"/>
              </a:buClr>
              <a:buSzPct val="70000"/>
              <a:buFont typeface="Arial" pitchFamily="34" charset="0"/>
              <a:buNone/>
              <a:tabLst/>
              <a:defRPr sz="3200">
                <a:solidFill>
                  <a:srgbClr val="404040"/>
                </a:solidFill>
                <a:latin typeface="EYInterstate" panose="02000503020000020004" pitchFamily="2" charset="0"/>
                <a:cs typeface="Arial" pitchFamily="34" charset="0"/>
              </a:defRPr>
            </a:lvl1pPr>
            <a:lvl2pPr marL="0" indent="0" algn="l">
              <a:buNone/>
              <a:defRPr sz="3200">
                <a:solidFill>
                  <a:srgbClr val="404040"/>
                </a:solidFill>
              </a:defRPr>
            </a:lvl2pPr>
            <a:lvl3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572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5486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6400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7315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z="3200" dirty="0"/>
              <a:t>Subtitle (EY Interstate 16 point)</a:t>
            </a:r>
          </a:p>
          <a:p>
            <a:pPr marL="0" marR="0" lvl="0" indent="0" algn="l" defTabSz="1828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2400"/>
              </a:spcAft>
              <a:buClr>
                <a:schemeClr val="accent2"/>
              </a:buClr>
              <a:buSzPct val="70000"/>
              <a:buFont typeface="Arial" pitchFamily="34" charset="0"/>
              <a:buNone/>
              <a:tabLst/>
              <a:defRPr/>
            </a:pPr>
            <a:r>
              <a:rPr lang="en-IN" b="1" dirty="0"/>
              <a:t>XX Month 200X (EY Interstate bold 16 point)</a:t>
            </a:r>
            <a:endParaRPr lang="en-GB" sz="320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E3E6D40-8841-42B0-BC26-FA27AAE02DB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50254" y="10680192"/>
            <a:ext cx="2632100" cy="2313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54112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2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ver altern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93BD223-2224-476C-AB5C-300C248C1618}"/>
              </a:ext>
            </a:extLst>
          </p:cNvPr>
          <p:cNvCxnSpPr>
            <a:cxnSpLocks/>
          </p:cNvCxnSpPr>
          <p:nvPr/>
        </p:nvCxnSpPr>
        <p:spPr>
          <a:xfrm>
            <a:off x="2663594" y="11418120"/>
            <a:ext cx="16227291" cy="0"/>
          </a:xfrm>
          <a:prstGeom prst="line">
            <a:avLst/>
          </a:prstGeom>
          <a:ln>
            <a:solidFill>
              <a:srgbClr val="82829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651B4C43-E5F8-400E-A971-58A3766B1BF0}"/>
              </a:ext>
            </a:extLst>
          </p:cNvPr>
          <p:cNvSpPr txBox="1"/>
          <p:nvPr/>
        </p:nvSpPr>
        <p:spPr>
          <a:xfrm>
            <a:off x="923008" y="11210403"/>
            <a:ext cx="2087971" cy="395162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en-GB" sz="1800" dirty="0">
                <a:solidFill>
                  <a:srgbClr val="828290"/>
                </a:solidFill>
                <a:latin typeface="EYInterstate Light" panose="02000506000000020004" pitchFamily="2" charset="0"/>
              </a:rPr>
              <a:t>Written by</a:t>
            </a:r>
          </a:p>
        </p:txBody>
      </p:sp>
      <p:sp>
        <p:nvSpPr>
          <p:cNvPr id="10" name="Text Placeholder 16">
            <a:extLst>
              <a:ext uri="{FF2B5EF4-FFF2-40B4-BE49-F238E27FC236}">
                <a16:creationId xmlns:a16="http://schemas.microsoft.com/office/drawing/2014/main" id="{A9465B6B-DFD4-4E0C-9ACE-E88CA222046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23007" y="12038378"/>
            <a:ext cx="6172117" cy="360000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Name Surname</a:t>
            </a:r>
            <a:endParaRPr lang="en-GB" dirty="0"/>
          </a:p>
        </p:txBody>
      </p:sp>
      <p:sp>
        <p:nvSpPr>
          <p:cNvPr id="13" name="Text Placeholder 16">
            <a:extLst>
              <a:ext uri="{FF2B5EF4-FFF2-40B4-BE49-F238E27FC236}">
                <a16:creationId xmlns:a16="http://schemas.microsoft.com/office/drawing/2014/main" id="{A1F2ED22-5637-4AB8-ABD8-3693A6EA55F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23007" y="12433614"/>
            <a:ext cx="6172117" cy="360000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Job Title</a:t>
            </a:r>
            <a:endParaRPr lang="en-GB" dirty="0"/>
          </a:p>
        </p:txBody>
      </p:sp>
      <p:sp>
        <p:nvSpPr>
          <p:cNvPr id="18" name="Freeform 5">
            <a:extLst>
              <a:ext uri="{FF2B5EF4-FFF2-40B4-BE49-F238E27FC236}">
                <a16:creationId xmlns:a16="http://schemas.microsoft.com/office/drawing/2014/main" id="{160A7550-5D67-4923-A7BC-21E832215440}"/>
              </a:ext>
            </a:extLst>
          </p:cNvPr>
          <p:cNvSpPr>
            <a:spLocks noChangeAspect="1"/>
          </p:cNvSpPr>
          <p:nvPr userDrawn="1"/>
        </p:nvSpPr>
        <p:spPr bwMode="gray">
          <a:xfrm rot="10800000">
            <a:off x="1252826" y="914398"/>
            <a:ext cx="12012564" cy="7610632"/>
          </a:xfrm>
          <a:custGeom>
            <a:avLst/>
            <a:gdLst>
              <a:gd name="connsiteX0" fmla="*/ 0 w 10000"/>
              <a:gd name="connsiteY0" fmla="*/ 0 h 9745"/>
              <a:gd name="connsiteX1" fmla="*/ 921 w 10000"/>
              <a:gd name="connsiteY1" fmla="*/ 9745 h 9745"/>
              <a:gd name="connsiteX2" fmla="*/ 10000 w 10000"/>
              <a:gd name="connsiteY2" fmla="*/ 7201 h 9745"/>
              <a:gd name="connsiteX3" fmla="*/ 10000 w 10000"/>
              <a:gd name="connsiteY3" fmla="*/ 0 h 9745"/>
              <a:gd name="connsiteX4" fmla="*/ 0 w 10000"/>
              <a:gd name="connsiteY4" fmla="*/ 0 h 9745"/>
              <a:gd name="connsiteX0" fmla="*/ 0 w 9079"/>
              <a:gd name="connsiteY0" fmla="*/ 0 h 10000"/>
              <a:gd name="connsiteX1" fmla="*/ 0 w 9079"/>
              <a:gd name="connsiteY1" fmla="*/ 10000 h 10000"/>
              <a:gd name="connsiteX2" fmla="*/ 9079 w 9079"/>
              <a:gd name="connsiteY2" fmla="*/ 7389 h 10000"/>
              <a:gd name="connsiteX3" fmla="*/ 9079 w 9079"/>
              <a:gd name="connsiteY3" fmla="*/ 0 h 10000"/>
              <a:gd name="connsiteX4" fmla="*/ 0 w 9079"/>
              <a:gd name="connsiteY4" fmla="*/ 0 h 10000"/>
              <a:gd name="connsiteX0" fmla="*/ 5 w 10000"/>
              <a:gd name="connsiteY0" fmla="*/ 2555 h 10000"/>
              <a:gd name="connsiteX1" fmla="*/ 0 w 10000"/>
              <a:gd name="connsiteY1" fmla="*/ 10000 h 10000"/>
              <a:gd name="connsiteX2" fmla="*/ 10000 w 10000"/>
              <a:gd name="connsiteY2" fmla="*/ 7389 h 10000"/>
              <a:gd name="connsiteX3" fmla="*/ 10000 w 10000"/>
              <a:gd name="connsiteY3" fmla="*/ 0 h 10000"/>
              <a:gd name="connsiteX4" fmla="*/ 5 w 10000"/>
              <a:gd name="connsiteY4" fmla="*/ 2555 h 10000"/>
              <a:gd name="connsiteX0" fmla="*/ 5 w 10000"/>
              <a:gd name="connsiteY0" fmla="*/ 0 h 7445"/>
              <a:gd name="connsiteX1" fmla="*/ 0 w 10000"/>
              <a:gd name="connsiteY1" fmla="*/ 7445 h 7445"/>
              <a:gd name="connsiteX2" fmla="*/ 10000 w 10000"/>
              <a:gd name="connsiteY2" fmla="*/ 4834 h 7445"/>
              <a:gd name="connsiteX3" fmla="*/ 10000 w 10000"/>
              <a:gd name="connsiteY3" fmla="*/ 7 h 7445"/>
              <a:gd name="connsiteX4" fmla="*/ 5 w 10000"/>
              <a:gd name="connsiteY4" fmla="*/ 0 h 7445"/>
              <a:gd name="connsiteX0" fmla="*/ 5 w 10000"/>
              <a:gd name="connsiteY0" fmla="*/ 0 h 10000"/>
              <a:gd name="connsiteX1" fmla="*/ 0 w 10000"/>
              <a:gd name="connsiteY1" fmla="*/ 10000 h 10000"/>
              <a:gd name="connsiteX2" fmla="*/ 8453 w 10000"/>
              <a:gd name="connsiteY2" fmla="*/ 7036 h 10000"/>
              <a:gd name="connsiteX3" fmla="*/ 10000 w 10000"/>
              <a:gd name="connsiteY3" fmla="*/ 9 h 10000"/>
              <a:gd name="connsiteX4" fmla="*/ 5 w 10000"/>
              <a:gd name="connsiteY4" fmla="*/ 0 h 10000"/>
              <a:gd name="connsiteX0" fmla="*/ 5 w 8453"/>
              <a:gd name="connsiteY0" fmla="*/ 4143 h 14143"/>
              <a:gd name="connsiteX1" fmla="*/ 0 w 8453"/>
              <a:gd name="connsiteY1" fmla="*/ 14143 h 14143"/>
              <a:gd name="connsiteX2" fmla="*/ 8453 w 8453"/>
              <a:gd name="connsiteY2" fmla="*/ 11179 h 14143"/>
              <a:gd name="connsiteX3" fmla="*/ 8453 w 8453"/>
              <a:gd name="connsiteY3" fmla="*/ 0 h 14143"/>
              <a:gd name="connsiteX4" fmla="*/ 5 w 8453"/>
              <a:gd name="connsiteY4" fmla="*/ 4143 h 14143"/>
              <a:gd name="connsiteX0" fmla="*/ 6 w 10000"/>
              <a:gd name="connsiteY0" fmla="*/ 0 h 10007"/>
              <a:gd name="connsiteX1" fmla="*/ 0 w 10000"/>
              <a:gd name="connsiteY1" fmla="*/ 10007 h 10007"/>
              <a:gd name="connsiteX2" fmla="*/ 10000 w 10000"/>
              <a:gd name="connsiteY2" fmla="*/ 7911 h 10007"/>
              <a:gd name="connsiteX3" fmla="*/ 10000 w 10000"/>
              <a:gd name="connsiteY3" fmla="*/ 7 h 10007"/>
              <a:gd name="connsiteX4" fmla="*/ 6 w 10000"/>
              <a:gd name="connsiteY4" fmla="*/ 0 h 10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7">
                <a:moveTo>
                  <a:pt x="6" y="0"/>
                </a:moveTo>
                <a:cubicBezTo>
                  <a:pt x="4" y="2358"/>
                  <a:pt x="2" y="7650"/>
                  <a:pt x="0" y="10007"/>
                </a:cubicBezTo>
                <a:lnTo>
                  <a:pt x="10000" y="7911"/>
                </a:lnTo>
                <a:lnTo>
                  <a:pt x="10000" y="7"/>
                </a:lnTo>
                <a:lnTo>
                  <a:pt x="6" y="0"/>
                </a:lnTo>
                <a:close/>
              </a:path>
            </a:pathLst>
          </a:custGeom>
          <a:solidFill>
            <a:srgbClr val="FFE600"/>
          </a:solidFill>
          <a:ln w="9525">
            <a:noFill/>
            <a:round/>
            <a:headEnd/>
            <a:tailEnd/>
          </a:ln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GB" sz="7200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D57A982A-5252-472B-BD55-97D51532138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829249" y="2953194"/>
            <a:ext cx="10163808" cy="1720800"/>
          </a:xfrm>
        </p:spPr>
        <p:txBody>
          <a:bodyPr/>
          <a:lstStyle>
            <a:lvl1pPr>
              <a:defRPr b="0">
                <a:solidFill>
                  <a:srgbClr val="404040"/>
                </a:solidFill>
                <a:latin typeface="EYInterstate Light" panose="02000506000000020004" pitchFamily="2" charset="0"/>
                <a:cs typeface="Arial" pitchFamily="34" charset="0"/>
              </a:defRPr>
            </a:lvl1pPr>
          </a:lstStyle>
          <a:p>
            <a:r>
              <a:rPr lang="en-GB" dirty="0"/>
              <a:t>Title (EY Interstate Light </a:t>
            </a:r>
            <a:br>
              <a:rPr lang="en-GB" dirty="0"/>
            </a:br>
            <a:r>
              <a:rPr lang="en-GB" dirty="0"/>
              <a:t>30 point)</a:t>
            </a:r>
          </a:p>
        </p:txBody>
      </p:sp>
      <p:sp>
        <p:nvSpPr>
          <p:cNvPr id="20" name="Subtitle 2">
            <a:extLst>
              <a:ext uri="{FF2B5EF4-FFF2-40B4-BE49-F238E27FC236}">
                <a16:creationId xmlns:a16="http://schemas.microsoft.com/office/drawing/2014/main" id="{F809C9F7-7674-4F00-8A7B-4EBDB5F94FB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829252" y="4845728"/>
            <a:ext cx="10163808" cy="1291484"/>
          </a:xfrm>
        </p:spPr>
        <p:txBody>
          <a:bodyPr/>
          <a:lstStyle>
            <a:lvl1pPr marL="0" marR="0" indent="0" algn="l" defTabSz="1828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2400"/>
              </a:spcAft>
              <a:buClr>
                <a:schemeClr val="accent2"/>
              </a:buClr>
              <a:buSzPct val="70000"/>
              <a:buFont typeface="Arial" pitchFamily="34" charset="0"/>
              <a:buNone/>
              <a:tabLst/>
              <a:defRPr sz="3200">
                <a:solidFill>
                  <a:srgbClr val="404040"/>
                </a:solidFill>
                <a:latin typeface="EYInterstate" panose="02000503020000020004" pitchFamily="2" charset="0"/>
                <a:cs typeface="Arial" pitchFamily="34" charset="0"/>
              </a:defRPr>
            </a:lvl1pPr>
            <a:lvl2pPr marL="0" indent="0" algn="l">
              <a:buNone/>
              <a:defRPr sz="3200">
                <a:solidFill>
                  <a:srgbClr val="404040"/>
                </a:solidFill>
              </a:defRPr>
            </a:lvl2pPr>
            <a:lvl3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572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5486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6400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7315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z="3200" dirty="0"/>
              <a:t>Subtitle (EY Interstate 16 point)</a:t>
            </a:r>
          </a:p>
          <a:p>
            <a:pPr marL="0" marR="0" lvl="0" indent="0" algn="l" defTabSz="1828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2400"/>
              </a:spcAft>
              <a:buClr>
                <a:schemeClr val="accent2"/>
              </a:buClr>
              <a:buSzPct val="70000"/>
              <a:buFont typeface="Arial" pitchFamily="34" charset="0"/>
              <a:buNone/>
              <a:tabLst/>
              <a:defRPr/>
            </a:pPr>
            <a:r>
              <a:rPr lang="en-IN" b="1" dirty="0"/>
              <a:t>XX Month 200X (EY Interstate bold 16 point)</a:t>
            </a:r>
            <a:endParaRPr lang="en-GB" sz="3200" dirty="0"/>
          </a:p>
        </p:txBody>
      </p:sp>
      <p:grpSp>
        <p:nvGrpSpPr>
          <p:cNvPr id="22" name="Group 4">
            <a:extLst>
              <a:ext uri="{FF2B5EF4-FFF2-40B4-BE49-F238E27FC236}">
                <a16:creationId xmlns:a16="http://schemas.microsoft.com/office/drawing/2014/main" id="{2FBA4DFB-2D74-4887-91FA-9FE36EADD25F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0550594" y="10680700"/>
            <a:ext cx="2631762" cy="2314576"/>
            <a:chOff x="4857" y="3364"/>
            <a:chExt cx="622" cy="729"/>
          </a:xfrm>
        </p:grpSpPr>
        <p:sp>
          <p:nvSpPr>
            <p:cNvPr id="23" name="AutoShape 3">
              <a:extLst>
                <a:ext uri="{FF2B5EF4-FFF2-40B4-BE49-F238E27FC236}">
                  <a16:creationId xmlns:a16="http://schemas.microsoft.com/office/drawing/2014/main" id="{B223B0E3-13DC-4092-840F-C19C33D0170D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857" y="3364"/>
              <a:ext cx="622" cy="7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7200" dirty="0"/>
            </a:p>
          </p:txBody>
        </p:sp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id="{720F86E7-783D-48A5-9A99-BBE51AD8BB9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857" y="3364"/>
              <a:ext cx="498" cy="182"/>
            </a:xfrm>
            <a:custGeom>
              <a:avLst/>
              <a:gdLst>
                <a:gd name="T0" fmla="*/ 2491 w 2491"/>
                <a:gd name="T1" fmla="*/ 0 h 910"/>
                <a:gd name="T2" fmla="*/ 0 w 2491"/>
                <a:gd name="T3" fmla="*/ 910 h 910"/>
                <a:gd name="T4" fmla="*/ 2491 w 2491"/>
                <a:gd name="T5" fmla="*/ 469 h 910"/>
                <a:gd name="T6" fmla="*/ 2491 w 2491"/>
                <a:gd name="T7" fmla="*/ 0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91" h="910">
                  <a:moveTo>
                    <a:pt x="2491" y="0"/>
                  </a:moveTo>
                  <a:lnTo>
                    <a:pt x="0" y="910"/>
                  </a:lnTo>
                  <a:lnTo>
                    <a:pt x="2491" y="469"/>
                  </a:lnTo>
                  <a:lnTo>
                    <a:pt x="2491" y="0"/>
                  </a:lnTo>
                  <a:close/>
                </a:path>
              </a:pathLst>
            </a:custGeom>
            <a:solidFill>
              <a:srgbClr val="FEE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7200" dirty="0"/>
            </a:p>
          </p:txBody>
        </p:sp>
        <p:sp>
          <p:nvSpPr>
            <p:cNvPr id="25" name="Freeform 6">
              <a:extLst>
                <a:ext uri="{FF2B5EF4-FFF2-40B4-BE49-F238E27FC236}">
                  <a16:creationId xmlns:a16="http://schemas.microsoft.com/office/drawing/2014/main" id="{8EA618E4-F6E6-47C9-85C3-E1EF97EB6DF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857" y="3622"/>
              <a:ext cx="622" cy="471"/>
            </a:xfrm>
            <a:custGeom>
              <a:avLst/>
              <a:gdLst>
                <a:gd name="T0" fmla="*/ 235 w 3110"/>
                <a:gd name="T1" fmla="*/ 1600 h 2357"/>
                <a:gd name="T2" fmla="*/ 255 w 3110"/>
                <a:gd name="T3" fmla="*/ 1809 h 2357"/>
                <a:gd name="T4" fmla="*/ 152 w 3110"/>
                <a:gd name="T5" fmla="*/ 1823 h 2357"/>
                <a:gd name="T6" fmla="*/ 353 w 3110"/>
                <a:gd name="T7" fmla="*/ 1774 h 2357"/>
                <a:gd name="T8" fmla="*/ 419 w 3110"/>
                <a:gd name="T9" fmla="*/ 1871 h 2357"/>
                <a:gd name="T10" fmla="*/ 1148 w 3110"/>
                <a:gd name="T11" fmla="*/ 1664 h 2357"/>
                <a:gd name="T12" fmla="*/ 1225 w 3110"/>
                <a:gd name="T13" fmla="*/ 1751 h 2357"/>
                <a:gd name="T14" fmla="*/ 701 w 3110"/>
                <a:gd name="T15" fmla="*/ 1558 h 2357"/>
                <a:gd name="T16" fmla="*/ 744 w 3110"/>
                <a:gd name="T17" fmla="*/ 1723 h 2357"/>
                <a:gd name="T18" fmla="*/ 866 w 3110"/>
                <a:gd name="T19" fmla="*/ 1868 h 2357"/>
                <a:gd name="T20" fmla="*/ 838 w 3110"/>
                <a:gd name="T21" fmla="*/ 1696 h 2357"/>
                <a:gd name="T22" fmla="*/ 2035 w 3110"/>
                <a:gd name="T23" fmla="*/ 1874 h 2357"/>
                <a:gd name="T24" fmla="*/ 2173 w 3110"/>
                <a:gd name="T25" fmla="*/ 1760 h 2357"/>
                <a:gd name="T26" fmla="*/ 2115 w 3110"/>
                <a:gd name="T27" fmla="*/ 1743 h 2357"/>
                <a:gd name="T28" fmla="*/ 2074 w 3110"/>
                <a:gd name="T29" fmla="*/ 1696 h 2357"/>
                <a:gd name="T30" fmla="*/ 1318 w 3110"/>
                <a:gd name="T31" fmla="*/ 1748 h 2357"/>
                <a:gd name="T32" fmla="*/ 1455 w 3110"/>
                <a:gd name="T33" fmla="*/ 1858 h 2357"/>
                <a:gd name="T34" fmla="*/ 1484 w 3110"/>
                <a:gd name="T35" fmla="*/ 1938 h 2357"/>
                <a:gd name="T36" fmla="*/ 1378 w 3110"/>
                <a:gd name="T37" fmla="*/ 1794 h 2357"/>
                <a:gd name="T38" fmla="*/ 1740 w 3110"/>
                <a:gd name="T39" fmla="*/ 1690 h 2357"/>
                <a:gd name="T40" fmla="*/ 1644 w 3110"/>
                <a:gd name="T41" fmla="*/ 1791 h 2357"/>
                <a:gd name="T42" fmla="*/ 1835 w 3110"/>
                <a:gd name="T43" fmla="*/ 1723 h 2357"/>
                <a:gd name="T44" fmla="*/ 1698 w 3110"/>
                <a:gd name="T45" fmla="*/ 1800 h 2357"/>
                <a:gd name="T46" fmla="*/ 1721 w 3110"/>
                <a:gd name="T47" fmla="*/ 1831 h 2357"/>
                <a:gd name="T48" fmla="*/ 2256 w 3110"/>
                <a:gd name="T49" fmla="*/ 1780 h 2357"/>
                <a:gd name="T50" fmla="*/ 2243 w 3110"/>
                <a:gd name="T51" fmla="*/ 1665 h 2357"/>
                <a:gd name="T52" fmla="*/ 2306 w 3110"/>
                <a:gd name="T53" fmla="*/ 1880 h 2357"/>
                <a:gd name="T54" fmla="*/ 2338 w 3110"/>
                <a:gd name="T55" fmla="*/ 1722 h 2357"/>
                <a:gd name="T56" fmla="*/ 2929 w 3110"/>
                <a:gd name="T57" fmla="*/ 1763 h 2357"/>
                <a:gd name="T58" fmla="*/ 2750 w 3110"/>
                <a:gd name="T59" fmla="*/ 1695 h 2357"/>
                <a:gd name="T60" fmla="*/ 2872 w 3110"/>
                <a:gd name="T61" fmla="*/ 1874 h 2357"/>
                <a:gd name="T62" fmla="*/ 2658 w 3110"/>
                <a:gd name="T63" fmla="*/ 1797 h 2357"/>
                <a:gd name="T64" fmla="*/ 2623 w 3110"/>
                <a:gd name="T65" fmla="*/ 1867 h 2357"/>
                <a:gd name="T66" fmla="*/ 2482 w 3110"/>
                <a:gd name="T67" fmla="*/ 1876 h 2357"/>
                <a:gd name="T68" fmla="*/ 2513 w 3110"/>
                <a:gd name="T69" fmla="*/ 1825 h 2357"/>
                <a:gd name="T70" fmla="*/ 3019 w 3110"/>
                <a:gd name="T71" fmla="*/ 1651 h 2357"/>
                <a:gd name="T72" fmla="*/ 981 w 3110"/>
                <a:gd name="T73" fmla="*/ 1874 h 2357"/>
                <a:gd name="T74" fmla="*/ 2433 w 3110"/>
                <a:gd name="T75" fmla="*/ 2085 h 2357"/>
                <a:gd name="T76" fmla="*/ 2528 w 3110"/>
                <a:gd name="T77" fmla="*/ 2268 h 2357"/>
                <a:gd name="T78" fmla="*/ 2503 w 3110"/>
                <a:gd name="T79" fmla="*/ 2090 h 2357"/>
                <a:gd name="T80" fmla="*/ 631 w 3110"/>
                <a:gd name="T81" fmla="*/ 2093 h 2357"/>
                <a:gd name="T82" fmla="*/ 677 w 3110"/>
                <a:gd name="T83" fmla="*/ 2105 h 2357"/>
                <a:gd name="T84" fmla="*/ 203 w 3110"/>
                <a:gd name="T85" fmla="*/ 2151 h 2357"/>
                <a:gd name="T86" fmla="*/ 312 w 3110"/>
                <a:gd name="T87" fmla="*/ 2190 h 2357"/>
                <a:gd name="T88" fmla="*/ 507 w 3110"/>
                <a:gd name="T89" fmla="*/ 2190 h 2357"/>
                <a:gd name="T90" fmla="*/ 377 w 3110"/>
                <a:gd name="T91" fmla="*/ 2201 h 2357"/>
                <a:gd name="T92" fmla="*/ 442 w 3110"/>
                <a:gd name="T93" fmla="*/ 2201 h 2357"/>
                <a:gd name="T94" fmla="*/ 2213 w 3110"/>
                <a:gd name="T95" fmla="*/ 2056 h 2357"/>
                <a:gd name="T96" fmla="*/ 1608 w 3110"/>
                <a:gd name="T97" fmla="*/ 2042 h 2357"/>
                <a:gd name="T98" fmla="*/ 1951 w 3110"/>
                <a:gd name="T99" fmla="*/ 2062 h 2357"/>
                <a:gd name="T100" fmla="*/ 2016 w 3110"/>
                <a:gd name="T101" fmla="*/ 2271 h 2357"/>
                <a:gd name="T102" fmla="*/ 2075 w 3110"/>
                <a:gd name="T103" fmla="*/ 2057 h 2357"/>
                <a:gd name="T104" fmla="*/ 2016 w 3110"/>
                <a:gd name="T105" fmla="*/ 2089 h 2357"/>
                <a:gd name="T106" fmla="*/ 772 w 3110"/>
                <a:gd name="T107" fmla="*/ 1949 h 2357"/>
                <a:gd name="T108" fmla="*/ 1210 w 3110"/>
                <a:gd name="T109" fmla="*/ 2052 h 2357"/>
                <a:gd name="T110" fmla="*/ 1116 w 3110"/>
                <a:gd name="T111" fmla="*/ 2102 h 2357"/>
                <a:gd name="T112" fmla="*/ 1289 w 3110"/>
                <a:gd name="T113" fmla="*/ 2093 h 2357"/>
                <a:gd name="T114" fmla="*/ 1395 w 3110"/>
                <a:gd name="T115" fmla="*/ 2266 h 2357"/>
                <a:gd name="T116" fmla="*/ 1413 w 3110"/>
                <a:gd name="T117" fmla="*/ 2350 h 2357"/>
                <a:gd name="T118" fmla="*/ 1364 w 3110"/>
                <a:gd name="T119" fmla="*/ 2217 h 2357"/>
                <a:gd name="T120" fmla="*/ 1000 w 3110"/>
                <a:gd name="T121" fmla="*/ 2139 h 2357"/>
                <a:gd name="T122" fmla="*/ 400 w 3110"/>
                <a:gd name="T123" fmla="*/ 970 h 2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110" h="2357">
                  <a:moveTo>
                    <a:pt x="259" y="1777"/>
                  </a:moveTo>
                  <a:lnTo>
                    <a:pt x="259" y="1777"/>
                  </a:lnTo>
                  <a:lnTo>
                    <a:pt x="259" y="1769"/>
                  </a:lnTo>
                  <a:lnTo>
                    <a:pt x="258" y="1762"/>
                  </a:lnTo>
                  <a:lnTo>
                    <a:pt x="255" y="1749"/>
                  </a:lnTo>
                  <a:lnTo>
                    <a:pt x="249" y="1738"/>
                  </a:lnTo>
                  <a:lnTo>
                    <a:pt x="242" y="1729"/>
                  </a:lnTo>
                  <a:lnTo>
                    <a:pt x="235" y="1722"/>
                  </a:lnTo>
                  <a:lnTo>
                    <a:pt x="227" y="1717"/>
                  </a:lnTo>
                  <a:lnTo>
                    <a:pt x="220" y="1712"/>
                  </a:lnTo>
                  <a:lnTo>
                    <a:pt x="213" y="1709"/>
                  </a:lnTo>
                  <a:lnTo>
                    <a:pt x="213" y="1709"/>
                  </a:lnTo>
                  <a:lnTo>
                    <a:pt x="221" y="1703"/>
                  </a:lnTo>
                  <a:lnTo>
                    <a:pt x="228" y="1698"/>
                  </a:lnTo>
                  <a:lnTo>
                    <a:pt x="233" y="1691"/>
                  </a:lnTo>
                  <a:lnTo>
                    <a:pt x="239" y="1683"/>
                  </a:lnTo>
                  <a:lnTo>
                    <a:pt x="243" y="1675"/>
                  </a:lnTo>
                  <a:lnTo>
                    <a:pt x="246" y="1666"/>
                  </a:lnTo>
                  <a:lnTo>
                    <a:pt x="248" y="1658"/>
                  </a:lnTo>
                  <a:lnTo>
                    <a:pt x="248" y="1648"/>
                  </a:lnTo>
                  <a:lnTo>
                    <a:pt x="248" y="1648"/>
                  </a:lnTo>
                  <a:lnTo>
                    <a:pt x="248" y="1639"/>
                  </a:lnTo>
                  <a:lnTo>
                    <a:pt x="247" y="1630"/>
                  </a:lnTo>
                  <a:lnTo>
                    <a:pt x="245" y="1622"/>
                  </a:lnTo>
                  <a:lnTo>
                    <a:pt x="242" y="1614"/>
                  </a:lnTo>
                  <a:lnTo>
                    <a:pt x="239" y="1606"/>
                  </a:lnTo>
                  <a:lnTo>
                    <a:pt x="235" y="1600"/>
                  </a:lnTo>
                  <a:lnTo>
                    <a:pt x="229" y="1594"/>
                  </a:lnTo>
                  <a:lnTo>
                    <a:pt x="223" y="1589"/>
                  </a:lnTo>
                  <a:lnTo>
                    <a:pt x="217" y="1584"/>
                  </a:lnTo>
                  <a:lnTo>
                    <a:pt x="210" y="1580"/>
                  </a:lnTo>
                  <a:lnTo>
                    <a:pt x="202" y="1576"/>
                  </a:lnTo>
                  <a:lnTo>
                    <a:pt x="193" y="1573"/>
                  </a:lnTo>
                  <a:lnTo>
                    <a:pt x="185" y="1571"/>
                  </a:lnTo>
                  <a:lnTo>
                    <a:pt x="175" y="1569"/>
                  </a:lnTo>
                  <a:lnTo>
                    <a:pt x="165" y="1569"/>
                  </a:lnTo>
                  <a:lnTo>
                    <a:pt x="153" y="1568"/>
                  </a:lnTo>
                  <a:lnTo>
                    <a:pt x="22" y="1568"/>
                  </a:lnTo>
                  <a:lnTo>
                    <a:pt x="22" y="1874"/>
                  </a:lnTo>
                  <a:lnTo>
                    <a:pt x="152" y="1874"/>
                  </a:lnTo>
                  <a:lnTo>
                    <a:pt x="152" y="1874"/>
                  </a:lnTo>
                  <a:lnTo>
                    <a:pt x="165" y="1874"/>
                  </a:lnTo>
                  <a:lnTo>
                    <a:pt x="176" y="1873"/>
                  </a:lnTo>
                  <a:lnTo>
                    <a:pt x="187" y="1871"/>
                  </a:lnTo>
                  <a:lnTo>
                    <a:pt x="197" y="1868"/>
                  </a:lnTo>
                  <a:lnTo>
                    <a:pt x="207" y="1864"/>
                  </a:lnTo>
                  <a:lnTo>
                    <a:pt x="216" y="1860"/>
                  </a:lnTo>
                  <a:lnTo>
                    <a:pt x="223" y="1854"/>
                  </a:lnTo>
                  <a:lnTo>
                    <a:pt x="230" y="1849"/>
                  </a:lnTo>
                  <a:lnTo>
                    <a:pt x="237" y="1842"/>
                  </a:lnTo>
                  <a:lnTo>
                    <a:pt x="242" y="1834"/>
                  </a:lnTo>
                  <a:lnTo>
                    <a:pt x="248" y="1827"/>
                  </a:lnTo>
                  <a:lnTo>
                    <a:pt x="251" y="1818"/>
                  </a:lnTo>
                  <a:lnTo>
                    <a:pt x="255" y="1809"/>
                  </a:lnTo>
                  <a:lnTo>
                    <a:pt x="257" y="1799"/>
                  </a:lnTo>
                  <a:lnTo>
                    <a:pt x="258" y="1788"/>
                  </a:lnTo>
                  <a:lnTo>
                    <a:pt x="259" y="1777"/>
                  </a:lnTo>
                  <a:lnTo>
                    <a:pt x="259" y="1777"/>
                  </a:lnTo>
                  <a:close/>
                  <a:moveTo>
                    <a:pt x="152" y="1823"/>
                  </a:moveTo>
                  <a:lnTo>
                    <a:pt x="79" y="1823"/>
                  </a:lnTo>
                  <a:lnTo>
                    <a:pt x="79" y="1735"/>
                  </a:lnTo>
                  <a:lnTo>
                    <a:pt x="152" y="1735"/>
                  </a:lnTo>
                  <a:lnTo>
                    <a:pt x="152" y="1735"/>
                  </a:lnTo>
                  <a:lnTo>
                    <a:pt x="163" y="1737"/>
                  </a:lnTo>
                  <a:lnTo>
                    <a:pt x="172" y="1738"/>
                  </a:lnTo>
                  <a:lnTo>
                    <a:pt x="180" y="1741"/>
                  </a:lnTo>
                  <a:lnTo>
                    <a:pt x="187" y="1747"/>
                  </a:lnTo>
                  <a:lnTo>
                    <a:pt x="192" y="1752"/>
                  </a:lnTo>
                  <a:lnTo>
                    <a:pt x="196" y="1760"/>
                  </a:lnTo>
                  <a:lnTo>
                    <a:pt x="198" y="1769"/>
                  </a:lnTo>
                  <a:lnTo>
                    <a:pt x="199" y="1779"/>
                  </a:lnTo>
                  <a:lnTo>
                    <a:pt x="199" y="1779"/>
                  </a:lnTo>
                  <a:lnTo>
                    <a:pt x="198" y="1789"/>
                  </a:lnTo>
                  <a:lnTo>
                    <a:pt x="196" y="1798"/>
                  </a:lnTo>
                  <a:lnTo>
                    <a:pt x="191" y="1805"/>
                  </a:lnTo>
                  <a:lnTo>
                    <a:pt x="187" y="1811"/>
                  </a:lnTo>
                  <a:lnTo>
                    <a:pt x="180" y="1817"/>
                  </a:lnTo>
                  <a:lnTo>
                    <a:pt x="172" y="1820"/>
                  </a:lnTo>
                  <a:lnTo>
                    <a:pt x="162" y="1822"/>
                  </a:lnTo>
                  <a:lnTo>
                    <a:pt x="152" y="1823"/>
                  </a:lnTo>
                  <a:lnTo>
                    <a:pt x="152" y="1823"/>
                  </a:lnTo>
                  <a:close/>
                  <a:moveTo>
                    <a:pt x="151" y="1685"/>
                  </a:moveTo>
                  <a:lnTo>
                    <a:pt x="79" y="1685"/>
                  </a:lnTo>
                  <a:lnTo>
                    <a:pt x="79" y="1620"/>
                  </a:lnTo>
                  <a:lnTo>
                    <a:pt x="149" y="1620"/>
                  </a:lnTo>
                  <a:lnTo>
                    <a:pt x="149" y="1620"/>
                  </a:lnTo>
                  <a:lnTo>
                    <a:pt x="158" y="1621"/>
                  </a:lnTo>
                  <a:lnTo>
                    <a:pt x="167" y="1622"/>
                  </a:lnTo>
                  <a:lnTo>
                    <a:pt x="173" y="1624"/>
                  </a:lnTo>
                  <a:lnTo>
                    <a:pt x="179" y="1628"/>
                  </a:lnTo>
                  <a:lnTo>
                    <a:pt x="183" y="1633"/>
                  </a:lnTo>
                  <a:lnTo>
                    <a:pt x="187" y="1639"/>
                  </a:lnTo>
                  <a:lnTo>
                    <a:pt x="188" y="1645"/>
                  </a:lnTo>
                  <a:lnTo>
                    <a:pt x="189" y="1653"/>
                  </a:lnTo>
                  <a:lnTo>
                    <a:pt x="189" y="1653"/>
                  </a:lnTo>
                  <a:lnTo>
                    <a:pt x="189" y="1659"/>
                  </a:lnTo>
                  <a:lnTo>
                    <a:pt x="188" y="1664"/>
                  </a:lnTo>
                  <a:lnTo>
                    <a:pt x="186" y="1670"/>
                  </a:lnTo>
                  <a:lnTo>
                    <a:pt x="182" y="1674"/>
                  </a:lnTo>
                  <a:lnTo>
                    <a:pt x="177" y="1679"/>
                  </a:lnTo>
                  <a:lnTo>
                    <a:pt x="170" y="1682"/>
                  </a:lnTo>
                  <a:lnTo>
                    <a:pt x="162" y="1684"/>
                  </a:lnTo>
                  <a:lnTo>
                    <a:pt x="151" y="1685"/>
                  </a:lnTo>
                  <a:lnTo>
                    <a:pt x="151" y="1685"/>
                  </a:lnTo>
                  <a:close/>
                  <a:moveTo>
                    <a:pt x="298" y="1778"/>
                  </a:moveTo>
                  <a:lnTo>
                    <a:pt x="298" y="1651"/>
                  </a:lnTo>
                  <a:lnTo>
                    <a:pt x="353" y="1651"/>
                  </a:lnTo>
                  <a:lnTo>
                    <a:pt x="353" y="1774"/>
                  </a:lnTo>
                  <a:lnTo>
                    <a:pt x="353" y="1774"/>
                  </a:lnTo>
                  <a:lnTo>
                    <a:pt x="353" y="1787"/>
                  </a:lnTo>
                  <a:lnTo>
                    <a:pt x="356" y="1799"/>
                  </a:lnTo>
                  <a:lnTo>
                    <a:pt x="359" y="1808"/>
                  </a:lnTo>
                  <a:lnTo>
                    <a:pt x="363" y="1815"/>
                  </a:lnTo>
                  <a:lnTo>
                    <a:pt x="369" y="1821"/>
                  </a:lnTo>
                  <a:lnTo>
                    <a:pt x="376" y="1825"/>
                  </a:lnTo>
                  <a:lnTo>
                    <a:pt x="385" y="1828"/>
                  </a:lnTo>
                  <a:lnTo>
                    <a:pt x="395" y="1829"/>
                  </a:lnTo>
                  <a:lnTo>
                    <a:pt x="395" y="1829"/>
                  </a:lnTo>
                  <a:lnTo>
                    <a:pt x="405" y="1828"/>
                  </a:lnTo>
                  <a:lnTo>
                    <a:pt x="412" y="1825"/>
                  </a:lnTo>
                  <a:lnTo>
                    <a:pt x="420" y="1821"/>
                  </a:lnTo>
                  <a:lnTo>
                    <a:pt x="426" y="1815"/>
                  </a:lnTo>
                  <a:lnTo>
                    <a:pt x="430" y="1808"/>
                  </a:lnTo>
                  <a:lnTo>
                    <a:pt x="433" y="1798"/>
                  </a:lnTo>
                  <a:lnTo>
                    <a:pt x="436" y="1787"/>
                  </a:lnTo>
                  <a:lnTo>
                    <a:pt x="436" y="1774"/>
                  </a:lnTo>
                  <a:lnTo>
                    <a:pt x="436" y="1651"/>
                  </a:lnTo>
                  <a:lnTo>
                    <a:pt x="491" y="1651"/>
                  </a:lnTo>
                  <a:lnTo>
                    <a:pt x="491" y="1874"/>
                  </a:lnTo>
                  <a:lnTo>
                    <a:pt x="436" y="1874"/>
                  </a:lnTo>
                  <a:lnTo>
                    <a:pt x="436" y="1857"/>
                  </a:lnTo>
                  <a:lnTo>
                    <a:pt x="436" y="1857"/>
                  </a:lnTo>
                  <a:lnTo>
                    <a:pt x="431" y="1862"/>
                  </a:lnTo>
                  <a:lnTo>
                    <a:pt x="425" y="1867"/>
                  </a:lnTo>
                  <a:lnTo>
                    <a:pt x="419" y="1871"/>
                  </a:lnTo>
                  <a:lnTo>
                    <a:pt x="412" y="1873"/>
                  </a:lnTo>
                  <a:lnTo>
                    <a:pt x="406" y="1877"/>
                  </a:lnTo>
                  <a:lnTo>
                    <a:pt x="398" y="1878"/>
                  </a:lnTo>
                  <a:lnTo>
                    <a:pt x="390" y="1879"/>
                  </a:lnTo>
                  <a:lnTo>
                    <a:pt x="382" y="1880"/>
                  </a:lnTo>
                  <a:lnTo>
                    <a:pt x="382" y="1880"/>
                  </a:lnTo>
                  <a:lnTo>
                    <a:pt x="369" y="1879"/>
                  </a:lnTo>
                  <a:lnTo>
                    <a:pt x="358" y="1877"/>
                  </a:lnTo>
                  <a:lnTo>
                    <a:pt x="348" y="1873"/>
                  </a:lnTo>
                  <a:lnTo>
                    <a:pt x="338" y="1869"/>
                  </a:lnTo>
                  <a:lnTo>
                    <a:pt x="330" y="1863"/>
                  </a:lnTo>
                  <a:lnTo>
                    <a:pt x="323" y="1858"/>
                  </a:lnTo>
                  <a:lnTo>
                    <a:pt x="318" y="1850"/>
                  </a:lnTo>
                  <a:lnTo>
                    <a:pt x="312" y="1842"/>
                  </a:lnTo>
                  <a:lnTo>
                    <a:pt x="309" y="1834"/>
                  </a:lnTo>
                  <a:lnTo>
                    <a:pt x="306" y="1827"/>
                  </a:lnTo>
                  <a:lnTo>
                    <a:pt x="301" y="1809"/>
                  </a:lnTo>
                  <a:lnTo>
                    <a:pt x="299" y="1792"/>
                  </a:lnTo>
                  <a:lnTo>
                    <a:pt x="298" y="1778"/>
                  </a:lnTo>
                  <a:lnTo>
                    <a:pt x="298" y="1778"/>
                  </a:lnTo>
                  <a:close/>
                  <a:moveTo>
                    <a:pt x="1143" y="1874"/>
                  </a:moveTo>
                  <a:lnTo>
                    <a:pt x="1087" y="1874"/>
                  </a:lnTo>
                  <a:lnTo>
                    <a:pt x="1087" y="1651"/>
                  </a:lnTo>
                  <a:lnTo>
                    <a:pt x="1143" y="1651"/>
                  </a:lnTo>
                  <a:lnTo>
                    <a:pt x="1143" y="1670"/>
                  </a:lnTo>
                  <a:lnTo>
                    <a:pt x="1143" y="1670"/>
                  </a:lnTo>
                  <a:lnTo>
                    <a:pt x="1148" y="1664"/>
                  </a:lnTo>
                  <a:lnTo>
                    <a:pt x="1154" y="1659"/>
                  </a:lnTo>
                  <a:lnTo>
                    <a:pt x="1160" y="1655"/>
                  </a:lnTo>
                  <a:lnTo>
                    <a:pt x="1167" y="1652"/>
                  </a:lnTo>
                  <a:lnTo>
                    <a:pt x="1175" y="1649"/>
                  </a:lnTo>
                  <a:lnTo>
                    <a:pt x="1182" y="1648"/>
                  </a:lnTo>
                  <a:lnTo>
                    <a:pt x="1190" y="1646"/>
                  </a:lnTo>
                  <a:lnTo>
                    <a:pt x="1198" y="1645"/>
                  </a:lnTo>
                  <a:lnTo>
                    <a:pt x="1198" y="1645"/>
                  </a:lnTo>
                  <a:lnTo>
                    <a:pt x="1208" y="1646"/>
                  </a:lnTo>
                  <a:lnTo>
                    <a:pt x="1217" y="1648"/>
                  </a:lnTo>
                  <a:lnTo>
                    <a:pt x="1226" y="1650"/>
                  </a:lnTo>
                  <a:lnTo>
                    <a:pt x="1234" y="1652"/>
                  </a:lnTo>
                  <a:lnTo>
                    <a:pt x="1242" y="1655"/>
                  </a:lnTo>
                  <a:lnTo>
                    <a:pt x="1248" y="1661"/>
                  </a:lnTo>
                  <a:lnTo>
                    <a:pt x="1254" y="1665"/>
                  </a:lnTo>
                  <a:lnTo>
                    <a:pt x="1259" y="1672"/>
                  </a:lnTo>
                  <a:lnTo>
                    <a:pt x="1265" y="1679"/>
                  </a:lnTo>
                  <a:lnTo>
                    <a:pt x="1268" y="1686"/>
                  </a:lnTo>
                  <a:lnTo>
                    <a:pt x="1273" y="1694"/>
                  </a:lnTo>
                  <a:lnTo>
                    <a:pt x="1275" y="1703"/>
                  </a:lnTo>
                  <a:lnTo>
                    <a:pt x="1277" y="1713"/>
                  </a:lnTo>
                  <a:lnTo>
                    <a:pt x="1279" y="1724"/>
                  </a:lnTo>
                  <a:lnTo>
                    <a:pt x="1280" y="1735"/>
                  </a:lnTo>
                  <a:lnTo>
                    <a:pt x="1280" y="1748"/>
                  </a:lnTo>
                  <a:lnTo>
                    <a:pt x="1280" y="1874"/>
                  </a:lnTo>
                  <a:lnTo>
                    <a:pt x="1225" y="1874"/>
                  </a:lnTo>
                  <a:lnTo>
                    <a:pt x="1225" y="1751"/>
                  </a:lnTo>
                  <a:lnTo>
                    <a:pt x="1225" y="1751"/>
                  </a:lnTo>
                  <a:lnTo>
                    <a:pt x="1225" y="1738"/>
                  </a:lnTo>
                  <a:lnTo>
                    <a:pt x="1223" y="1727"/>
                  </a:lnTo>
                  <a:lnTo>
                    <a:pt x="1219" y="1718"/>
                  </a:lnTo>
                  <a:lnTo>
                    <a:pt x="1215" y="1710"/>
                  </a:lnTo>
                  <a:lnTo>
                    <a:pt x="1209" y="1704"/>
                  </a:lnTo>
                  <a:lnTo>
                    <a:pt x="1203" y="1700"/>
                  </a:lnTo>
                  <a:lnTo>
                    <a:pt x="1195" y="1698"/>
                  </a:lnTo>
                  <a:lnTo>
                    <a:pt x="1185" y="1696"/>
                  </a:lnTo>
                  <a:lnTo>
                    <a:pt x="1185" y="1696"/>
                  </a:lnTo>
                  <a:lnTo>
                    <a:pt x="1175" y="1698"/>
                  </a:lnTo>
                  <a:lnTo>
                    <a:pt x="1166" y="1700"/>
                  </a:lnTo>
                  <a:lnTo>
                    <a:pt x="1159" y="1704"/>
                  </a:lnTo>
                  <a:lnTo>
                    <a:pt x="1154" y="1710"/>
                  </a:lnTo>
                  <a:lnTo>
                    <a:pt x="1148" y="1718"/>
                  </a:lnTo>
                  <a:lnTo>
                    <a:pt x="1145" y="1728"/>
                  </a:lnTo>
                  <a:lnTo>
                    <a:pt x="1143" y="1739"/>
                  </a:lnTo>
                  <a:lnTo>
                    <a:pt x="1143" y="1751"/>
                  </a:lnTo>
                  <a:lnTo>
                    <a:pt x="1143" y="1874"/>
                  </a:lnTo>
                  <a:close/>
                  <a:moveTo>
                    <a:pt x="597" y="1755"/>
                  </a:moveTo>
                  <a:lnTo>
                    <a:pt x="597" y="1874"/>
                  </a:lnTo>
                  <a:lnTo>
                    <a:pt x="541" y="1874"/>
                  </a:lnTo>
                  <a:lnTo>
                    <a:pt x="541" y="1651"/>
                  </a:lnTo>
                  <a:lnTo>
                    <a:pt x="597" y="1651"/>
                  </a:lnTo>
                  <a:lnTo>
                    <a:pt x="597" y="1755"/>
                  </a:lnTo>
                  <a:close/>
                  <a:moveTo>
                    <a:pt x="646" y="1585"/>
                  </a:moveTo>
                  <a:lnTo>
                    <a:pt x="701" y="1558"/>
                  </a:lnTo>
                  <a:lnTo>
                    <a:pt x="701" y="1760"/>
                  </a:lnTo>
                  <a:lnTo>
                    <a:pt x="701" y="1874"/>
                  </a:lnTo>
                  <a:lnTo>
                    <a:pt x="646" y="1874"/>
                  </a:lnTo>
                  <a:lnTo>
                    <a:pt x="646" y="1585"/>
                  </a:lnTo>
                  <a:close/>
                  <a:moveTo>
                    <a:pt x="877" y="1666"/>
                  </a:moveTo>
                  <a:lnTo>
                    <a:pt x="877" y="1666"/>
                  </a:lnTo>
                  <a:lnTo>
                    <a:pt x="873" y="1661"/>
                  </a:lnTo>
                  <a:lnTo>
                    <a:pt x="867" y="1658"/>
                  </a:lnTo>
                  <a:lnTo>
                    <a:pt x="860" y="1653"/>
                  </a:lnTo>
                  <a:lnTo>
                    <a:pt x="855" y="1651"/>
                  </a:lnTo>
                  <a:lnTo>
                    <a:pt x="848" y="1649"/>
                  </a:lnTo>
                  <a:lnTo>
                    <a:pt x="841" y="1646"/>
                  </a:lnTo>
                  <a:lnTo>
                    <a:pt x="828" y="1645"/>
                  </a:lnTo>
                  <a:lnTo>
                    <a:pt x="828" y="1645"/>
                  </a:lnTo>
                  <a:lnTo>
                    <a:pt x="818" y="1646"/>
                  </a:lnTo>
                  <a:lnTo>
                    <a:pt x="808" y="1648"/>
                  </a:lnTo>
                  <a:lnTo>
                    <a:pt x="799" y="1650"/>
                  </a:lnTo>
                  <a:lnTo>
                    <a:pt x="791" y="1653"/>
                  </a:lnTo>
                  <a:lnTo>
                    <a:pt x="784" y="1658"/>
                  </a:lnTo>
                  <a:lnTo>
                    <a:pt x="776" y="1663"/>
                  </a:lnTo>
                  <a:lnTo>
                    <a:pt x="769" y="1670"/>
                  </a:lnTo>
                  <a:lnTo>
                    <a:pt x="764" y="1676"/>
                  </a:lnTo>
                  <a:lnTo>
                    <a:pt x="758" y="1684"/>
                  </a:lnTo>
                  <a:lnTo>
                    <a:pt x="754" y="1693"/>
                  </a:lnTo>
                  <a:lnTo>
                    <a:pt x="749" y="1702"/>
                  </a:lnTo>
                  <a:lnTo>
                    <a:pt x="746" y="1712"/>
                  </a:lnTo>
                  <a:lnTo>
                    <a:pt x="744" y="1723"/>
                  </a:lnTo>
                  <a:lnTo>
                    <a:pt x="741" y="1735"/>
                  </a:lnTo>
                  <a:lnTo>
                    <a:pt x="740" y="1748"/>
                  </a:lnTo>
                  <a:lnTo>
                    <a:pt x="740" y="1760"/>
                  </a:lnTo>
                  <a:lnTo>
                    <a:pt x="740" y="1760"/>
                  </a:lnTo>
                  <a:lnTo>
                    <a:pt x="740" y="1774"/>
                  </a:lnTo>
                  <a:lnTo>
                    <a:pt x="741" y="1787"/>
                  </a:lnTo>
                  <a:lnTo>
                    <a:pt x="744" y="1799"/>
                  </a:lnTo>
                  <a:lnTo>
                    <a:pt x="746" y="1810"/>
                  </a:lnTo>
                  <a:lnTo>
                    <a:pt x="749" y="1821"/>
                  </a:lnTo>
                  <a:lnTo>
                    <a:pt x="752" y="1831"/>
                  </a:lnTo>
                  <a:lnTo>
                    <a:pt x="757" y="1840"/>
                  </a:lnTo>
                  <a:lnTo>
                    <a:pt x="762" y="1848"/>
                  </a:lnTo>
                  <a:lnTo>
                    <a:pt x="769" y="1856"/>
                  </a:lnTo>
                  <a:lnTo>
                    <a:pt x="775" y="1861"/>
                  </a:lnTo>
                  <a:lnTo>
                    <a:pt x="783" y="1867"/>
                  </a:lnTo>
                  <a:lnTo>
                    <a:pt x="790" y="1871"/>
                  </a:lnTo>
                  <a:lnTo>
                    <a:pt x="798" y="1874"/>
                  </a:lnTo>
                  <a:lnTo>
                    <a:pt x="807" y="1878"/>
                  </a:lnTo>
                  <a:lnTo>
                    <a:pt x="817" y="1879"/>
                  </a:lnTo>
                  <a:lnTo>
                    <a:pt x="827" y="1880"/>
                  </a:lnTo>
                  <a:lnTo>
                    <a:pt x="827" y="1880"/>
                  </a:lnTo>
                  <a:lnTo>
                    <a:pt x="834" y="1879"/>
                  </a:lnTo>
                  <a:lnTo>
                    <a:pt x="840" y="1878"/>
                  </a:lnTo>
                  <a:lnTo>
                    <a:pt x="847" y="1877"/>
                  </a:lnTo>
                  <a:lnTo>
                    <a:pt x="854" y="1874"/>
                  </a:lnTo>
                  <a:lnTo>
                    <a:pt x="859" y="1871"/>
                  </a:lnTo>
                  <a:lnTo>
                    <a:pt x="866" y="1868"/>
                  </a:lnTo>
                  <a:lnTo>
                    <a:pt x="871" y="1863"/>
                  </a:lnTo>
                  <a:lnTo>
                    <a:pt x="877" y="1858"/>
                  </a:lnTo>
                  <a:lnTo>
                    <a:pt x="877" y="1874"/>
                  </a:lnTo>
                  <a:lnTo>
                    <a:pt x="933" y="1874"/>
                  </a:lnTo>
                  <a:lnTo>
                    <a:pt x="933" y="1558"/>
                  </a:lnTo>
                  <a:lnTo>
                    <a:pt x="877" y="1585"/>
                  </a:lnTo>
                  <a:lnTo>
                    <a:pt x="877" y="1666"/>
                  </a:lnTo>
                  <a:close/>
                  <a:moveTo>
                    <a:pt x="838" y="1829"/>
                  </a:moveTo>
                  <a:lnTo>
                    <a:pt x="838" y="1829"/>
                  </a:lnTo>
                  <a:lnTo>
                    <a:pt x="831" y="1828"/>
                  </a:lnTo>
                  <a:lnTo>
                    <a:pt x="824" y="1825"/>
                  </a:lnTo>
                  <a:lnTo>
                    <a:pt x="817" y="1822"/>
                  </a:lnTo>
                  <a:lnTo>
                    <a:pt x="810" y="1815"/>
                  </a:lnTo>
                  <a:lnTo>
                    <a:pt x="805" y="1807"/>
                  </a:lnTo>
                  <a:lnTo>
                    <a:pt x="800" y="1794"/>
                  </a:lnTo>
                  <a:lnTo>
                    <a:pt x="797" y="1779"/>
                  </a:lnTo>
                  <a:lnTo>
                    <a:pt x="796" y="1759"/>
                  </a:lnTo>
                  <a:lnTo>
                    <a:pt x="796" y="1759"/>
                  </a:lnTo>
                  <a:lnTo>
                    <a:pt x="797" y="1741"/>
                  </a:lnTo>
                  <a:lnTo>
                    <a:pt x="800" y="1728"/>
                  </a:lnTo>
                  <a:lnTo>
                    <a:pt x="805" y="1717"/>
                  </a:lnTo>
                  <a:lnTo>
                    <a:pt x="810" y="1709"/>
                  </a:lnTo>
                  <a:lnTo>
                    <a:pt x="816" y="1702"/>
                  </a:lnTo>
                  <a:lnTo>
                    <a:pt x="824" y="1699"/>
                  </a:lnTo>
                  <a:lnTo>
                    <a:pt x="830" y="1696"/>
                  </a:lnTo>
                  <a:lnTo>
                    <a:pt x="838" y="1696"/>
                  </a:lnTo>
                  <a:lnTo>
                    <a:pt x="838" y="1696"/>
                  </a:lnTo>
                  <a:lnTo>
                    <a:pt x="845" y="1696"/>
                  </a:lnTo>
                  <a:lnTo>
                    <a:pt x="851" y="1699"/>
                  </a:lnTo>
                  <a:lnTo>
                    <a:pt x="858" y="1701"/>
                  </a:lnTo>
                  <a:lnTo>
                    <a:pt x="863" y="1704"/>
                  </a:lnTo>
                  <a:lnTo>
                    <a:pt x="867" y="1708"/>
                  </a:lnTo>
                  <a:lnTo>
                    <a:pt x="871" y="1711"/>
                  </a:lnTo>
                  <a:lnTo>
                    <a:pt x="877" y="1719"/>
                  </a:lnTo>
                  <a:lnTo>
                    <a:pt x="877" y="1807"/>
                  </a:lnTo>
                  <a:lnTo>
                    <a:pt x="877" y="1807"/>
                  </a:lnTo>
                  <a:lnTo>
                    <a:pt x="870" y="1814"/>
                  </a:lnTo>
                  <a:lnTo>
                    <a:pt x="863" y="1821"/>
                  </a:lnTo>
                  <a:lnTo>
                    <a:pt x="858" y="1824"/>
                  </a:lnTo>
                  <a:lnTo>
                    <a:pt x="851" y="1827"/>
                  </a:lnTo>
                  <a:lnTo>
                    <a:pt x="846" y="1828"/>
                  </a:lnTo>
                  <a:lnTo>
                    <a:pt x="838" y="1829"/>
                  </a:lnTo>
                  <a:lnTo>
                    <a:pt x="838" y="1829"/>
                  </a:lnTo>
                  <a:close/>
                  <a:moveTo>
                    <a:pt x="2084" y="1645"/>
                  </a:moveTo>
                  <a:lnTo>
                    <a:pt x="2084" y="1645"/>
                  </a:lnTo>
                  <a:lnTo>
                    <a:pt x="2079" y="1646"/>
                  </a:lnTo>
                  <a:lnTo>
                    <a:pt x="2072" y="1648"/>
                  </a:lnTo>
                  <a:lnTo>
                    <a:pt x="2059" y="1651"/>
                  </a:lnTo>
                  <a:lnTo>
                    <a:pt x="2046" y="1658"/>
                  </a:lnTo>
                  <a:lnTo>
                    <a:pt x="2035" y="1666"/>
                  </a:lnTo>
                  <a:lnTo>
                    <a:pt x="2035" y="1563"/>
                  </a:lnTo>
                  <a:lnTo>
                    <a:pt x="1980" y="1591"/>
                  </a:lnTo>
                  <a:lnTo>
                    <a:pt x="1980" y="1874"/>
                  </a:lnTo>
                  <a:lnTo>
                    <a:pt x="2035" y="1874"/>
                  </a:lnTo>
                  <a:lnTo>
                    <a:pt x="2035" y="1858"/>
                  </a:lnTo>
                  <a:lnTo>
                    <a:pt x="2035" y="1858"/>
                  </a:lnTo>
                  <a:lnTo>
                    <a:pt x="2040" y="1863"/>
                  </a:lnTo>
                  <a:lnTo>
                    <a:pt x="2046" y="1868"/>
                  </a:lnTo>
                  <a:lnTo>
                    <a:pt x="2052" y="1871"/>
                  </a:lnTo>
                  <a:lnTo>
                    <a:pt x="2059" y="1874"/>
                  </a:lnTo>
                  <a:lnTo>
                    <a:pt x="2064" y="1877"/>
                  </a:lnTo>
                  <a:lnTo>
                    <a:pt x="2072" y="1878"/>
                  </a:lnTo>
                  <a:lnTo>
                    <a:pt x="2079" y="1879"/>
                  </a:lnTo>
                  <a:lnTo>
                    <a:pt x="2085" y="1880"/>
                  </a:lnTo>
                  <a:lnTo>
                    <a:pt x="2085" y="1880"/>
                  </a:lnTo>
                  <a:lnTo>
                    <a:pt x="2095" y="1879"/>
                  </a:lnTo>
                  <a:lnTo>
                    <a:pt x="2105" y="1878"/>
                  </a:lnTo>
                  <a:lnTo>
                    <a:pt x="2114" y="1876"/>
                  </a:lnTo>
                  <a:lnTo>
                    <a:pt x="2123" y="1871"/>
                  </a:lnTo>
                  <a:lnTo>
                    <a:pt x="2131" y="1867"/>
                  </a:lnTo>
                  <a:lnTo>
                    <a:pt x="2137" y="1862"/>
                  </a:lnTo>
                  <a:lnTo>
                    <a:pt x="2144" y="1856"/>
                  </a:lnTo>
                  <a:lnTo>
                    <a:pt x="2150" y="1849"/>
                  </a:lnTo>
                  <a:lnTo>
                    <a:pt x="2155" y="1840"/>
                  </a:lnTo>
                  <a:lnTo>
                    <a:pt x="2160" y="1831"/>
                  </a:lnTo>
                  <a:lnTo>
                    <a:pt x="2163" y="1821"/>
                  </a:lnTo>
                  <a:lnTo>
                    <a:pt x="2166" y="1811"/>
                  </a:lnTo>
                  <a:lnTo>
                    <a:pt x="2170" y="1800"/>
                  </a:lnTo>
                  <a:lnTo>
                    <a:pt x="2171" y="1788"/>
                  </a:lnTo>
                  <a:lnTo>
                    <a:pt x="2172" y="1774"/>
                  </a:lnTo>
                  <a:lnTo>
                    <a:pt x="2173" y="1760"/>
                  </a:lnTo>
                  <a:lnTo>
                    <a:pt x="2173" y="1760"/>
                  </a:lnTo>
                  <a:lnTo>
                    <a:pt x="2172" y="1748"/>
                  </a:lnTo>
                  <a:lnTo>
                    <a:pt x="2171" y="1735"/>
                  </a:lnTo>
                  <a:lnTo>
                    <a:pt x="2169" y="1723"/>
                  </a:lnTo>
                  <a:lnTo>
                    <a:pt x="2166" y="1712"/>
                  </a:lnTo>
                  <a:lnTo>
                    <a:pt x="2163" y="1702"/>
                  </a:lnTo>
                  <a:lnTo>
                    <a:pt x="2159" y="1693"/>
                  </a:lnTo>
                  <a:lnTo>
                    <a:pt x="2154" y="1684"/>
                  </a:lnTo>
                  <a:lnTo>
                    <a:pt x="2149" y="1676"/>
                  </a:lnTo>
                  <a:lnTo>
                    <a:pt x="2143" y="1670"/>
                  </a:lnTo>
                  <a:lnTo>
                    <a:pt x="2136" y="1663"/>
                  </a:lnTo>
                  <a:lnTo>
                    <a:pt x="2129" y="1658"/>
                  </a:lnTo>
                  <a:lnTo>
                    <a:pt x="2121" y="1653"/>
                  </a:lnTo>
                  <a:lnTo>
                    <a:pt x="2113" y="1650"/>
                  </a:lnTo>
                  <a:lnTo>
                    <a:pt x="2104" y="1648"/>
                  </a:lnTo>
                  <a:lnTo>
                    <a:pt x="2094" y="1646"/>
                  </a:lnTo>
                  <a:lnTo>
                    <a:pt x="2084" y="1645"/>
                  </a:lnTo>
                  <a:lnTo>
                    <a:pt x="2084" y="1645"/>
                  </a:lnTo>
                  <a:close/>
                  <a:moveTo>
                    <a:pt x="2074" y="1696"/>
                  </a:moveTo>
                  <a:lnTo>
                    <a:pt x="2074" y="1696"/>
                  </a:lnTo>
                  <a:lnTo>
                    <a:pt x="2082" y="1698"/>
                  </a:lnTo>
                  <a:lnTo>
                    <a:pt x="2090" y="1700"/>
                  </a:lnTo>
                  <a:lnTo>
                    <a:pt x="2096" y="1704"/>
                  </a:lnTo>
                  <a:lnTo>
                    <a:pt x="2103" y="1711"/>
                  </a:lnTo>
                  <a:lnTo>
                    <a:pt x="2109" y="1719"/>
                  </a:lnTo>
                  <a:lnTo>
                    <a:pt x="2112" y="1730"/>
                  </a:lnTo>
                  <a:lnTo>
                    <a:pt x="2115" y="1743"/>
                  </a:lnTo>
                  <a:lnTo>
                    <a:pt x="2116" y="1759"/>
                  </a:lnTo>
                  <a:lnTo>
                    <a:pt x="2116" y="1759"/>
                  </a:lnTo>
                  <a:lnTo>
                    <a:pt x="2115" y="1775"/>
                  </a:lnTo>
                  <a:lnTo>
                    <a:pt x="2113" y="1790"/>
                  </a:lnTo>
                  <a:lnTo>
                    <a:pt x="2111" y="1801"/>
                  </a:lnTo>
                  <a:lnTo>
                    <a:pt x="2106" y="1811"/>
                  </a:lnTo>
                  <a:lnTo>
                    <a:pt x="2100" y="1819"/>
                  </a:lnTo>
                  <a:lnTo>
                    <a:pt x="2093" y="1824"/>
                  </a:lnTo>
                  <a:lnTo>
                    <a:pt x="2085" y="1828"/>
                  </a:lnTo>
                  <a:lnTo>
                    <a:pt x="2075" y="1829"/>
                  </a:lnTo>
                  <a:lnTo>
                    <a:pt x="2075" y="1829"/>
                  </a:lnTo>
                  <a:lnTo>
                    <a:pt x="2067" y="1828"/>
                  </a:lnTo>
                  <a:lnTo>
                    <a:pt x="2061" y="1827"/>
                  </a:lnTo>
                  <a:lnTo>
                    <a:pt x="2055" y="1823"/>
                  </a:lnTo>
                  <a:lnTo>
                    <a:pt x="2050" y="1821"/>
                  </a:lnTo>
                  <a:lnTo>
                    <a:pt x="2041" y="1813"/>
                  </a:lnTo>
                  <a:lnTo>
                    <a:pt x="2035" y="1808"/>
                  </a:lnTo>
                  <a:lnTo>
                    <a:pt x="2035" y="1719"/>
                  </a:lnTo>
                  <a:lnTo>
                    <a:pt x="2035" y="1719"/>
                  </a:lnTo>
                  <a:lnTo>
                    <a:pt x="2039" y="1714"/>
                  </a:lnTo>
                  <a:lnTo>
                    <a:pt x="2043" y="1710"/>
                  </a:lnTo>
                  <a:lnTo>
                    <a:pt x="2047" y="1705"/>
                  </a:lnTo>
                  <a:lnTo>
                    <a:pt x="2052" y="1702"/>
                  </a:lnTo>
                  <a:lnTo>
                    <a:pt x="2057" y="1700"/>
                  </a:lnTo>
                  <a:lnTo>
                    <a:pt x="2063" y="1698"/>
                  </a:lnTo>
                  <a:lnTo>
                    <a:pt x="2069" y="1696"/>
                  </a:lnTo>
                  <a:lnTo>
                    <a:pt x="2074" y="1696"/>
                  </a:lnTo>
                  <a:lnTo>
                    <a:pt x="2074" y="1696"/>
                  </a:lnTo>
                  <a:close/>
                  <a:moveTo>
                    <a:pt x="1455" y="1666"/>
                  </a:moveTo>
                  <a:lnTo>
                    <a:pt x="1455" y="1666"/>
                  </a:lnTo>
                  <a:lnTo>
                    <a:pt x="1451" y="1662"/>
                  </a:lnTo>
                  <a:lnTo>
                    <a:pt x="1445" y="1658"/>
                  </a:lnTo>
                  <a:lnTo>
                    <a:pt x="1438" y="1654"/>
                  </a:lnTo>
                  <a:lnTo>
                    <a:pt x="1433" y="1651"/>
                  </a:lnTo>
                  <a:lnTo>
                    <a:pt x="1426" y="1649"/>
                  </a:lnTo>
                  <a:lnTo>
                    <a:pt x="1419" y="1646"/>
                  </a:lnTo>
                  <a:lnTo>
                    <a:pt x="1413" y="1646"/>
                  </a:lnTo>
                  <a:lnTo>
                    <a:pt x="1406" y="1645"/>
                  </a:lnTo>
                  <a:lnTo>
                    <a:pt x="1406" y="1645"/>
                  </a:lnTo>
                  <a:lnTo>
                    <a:pt x="1396" y="1646"/>
                  </a:lnTo>
                  <a:lnTo>
                    <a:pt x="1386" y="1648"/>
                  </a:lnTo>
                  <a:lnTo>
                    <a:pt x="1377" y="1650"/>
                  </a:lnTo>
                  <a:lnTo>
                    <a:pt x="1369" y="1653"/>
                  </a:lnTo>
                  <a:lnTo>
                    <a:pt x="1362" y="1658"/>
                  </a:lnTo>
                  <a:lnTo>
                    <a:pt x="1354" y="1663"/>
                  </a:lnTo>
                  <a:lnTo>
                    <a:pt x="1347" y="1670"/>
                  </a:lnTo>
                  <a:lnTo>
                    <a:pt x="1342" y="1676"/>
                  </a:lnTo>
                  <a:lnTo>
                    <a:pt x="1336" y="1684"/>
                  </a:lnTo>
                  <a:lnTo>
                    <a:pt x="1332" y="1693"/>
                  </a:lnTo>
                  <a:lnTo>
                    <a:pt x="1327" y="1702"/>
                  </a:lnTo>
                  <a:lnTo>
                    <a:pt x="1324" y="1712"/>
                  </a:lnTo>
                  <a:lnTo>
                    <a:pt x="1322" y="1723"/>
                  </a:lnTo>
                  <a:lnTo>
                    <a:pt x="1319" y="1735"/>
                  </a:lnTo>
                  <a:lnTo>
                    <a:pt x="1318" y="1748"/>
                  </a:lnTo>
                  <a:lnTo>
                    <a:pt x="1318" y="1760"/>
                  </a:lnTo>
                  <a:lnTo>
                    <a:pt x="1318" y="1760"/>
                  </a:lnTo>
                  <a:lnTo>
                    <a:pt x="1318" y="1774"/>
                  </a:lnTo>
                  <a:lnTo>
                    <a:pt x="1319" y="1787"/>
                  </a:lnTo>
                  <a:lnTo>
                    <a:pt x="1322" y="1799"/>
                  </a:lnTo>
                  <a:lnTo>
                    <a:pt x="1324" y="1810"/>
                  </a:lnTo>
                  <a:lnTo>
                    <a:pt x="1327" y="1821"/>
                  </a:lnTo>
                  <a:lnTo>
                    <a:pt x="1330" y="1831"/>
                  </a:lnTo>
                  <a:lnTo>
                    <a:pt x="1336" y="1840"/>
                  </a:lnTo>
                  <a:lnTo>
                    <a:pt x="1340" y="1848"/>
                  </a:lnTo>
                  <a:lnTo>
                    <a:pt x="1347" y="1856"/>
                  </a:lnTo>
                  <a:lnTo>
                    <a:pt x="1353" y="1861"/>
                  </a:lnTo>
                  <a:lnTo>
                    <a:pt x="1360" y="1867"/>
                  </a:lnTo>
                  <a:lnTo>
                    <a:pt x="1368" y="1871"/>
                  </a:lnTo>
                  <a:lnTo>
                    <a:pt x="1376" y="1874"/>
                  </a:lnTo>
                  <a:lnTo>
                    <a:pt x="1385" y="1878"/>
                  </a:lnTo>
                  <a:lnTo>
                    <a:pt x="1395" y="1879"/>
                  </a:lnTo>
                  <a:lnTo>
                    <a:pt x="1405" y="1879"/>
                  </a:lnTo>
                  <a:lnTo>
                    <a:pt x="1405" y="1879"/>
                  </a:lnTo>
                  <a:lnTo>
                    <a:pt x="1412" y="1879"/>
                  </a:lnTo>
                  <a:lnTo>
                    <a:pt x="1418" y="1878"/>
                  </a:lnTo>
                  <a:lnTo>
                    <a:pt x="1425" y="1877"/>
                  </a:lnTo>
                  <a:lnTo>
                    <a:pt x="1432" y="1874"/>
                  </a:lnTo>
                  <a:lnTo>
                    <a:pt x="1438" y="1871"/>
                  </a:lnTo>
                  <a:lnTo>
                    <a:pt x="1444" y="1867"/>
                  </a:lnTo>
                  <a:lnTo>
                    <a:pt x="1449" y="1863"/>
                  </a:lnTo>
                  <a:lnTo>
                    <a:pt x="1455" y="1858"/>
                  </a:lnTo>
                  <a:lnTo>
                    <a:pt x="1455" y="1863"/>
                  </a:lnTo>
                  <a:lnTo>
                    <a:pt x="1455" y="1863"/>
                  </a:lnTo>
                  <a:lnTo>
                    <a:pt x="1455" y="1872"/>
                  </a:lnTo>
                  <a:lnTo>
                    <a:pt x="1454" y="1882"/>
                  </a:lnTo>
                  <a:lnTo>
                    <a:pt x="1452" y="1892"/>
                  </a:lnTo>
                  <a:lnTo>
                    <a:pt x="1449" y="1897"/>
                  </a:lnTo>
                  <a:lnTo>
                    <a:pt x="1446" y="1901"/>
                  </a:lnTo>
                  <a:lnTo>
                    <a:pt x="1443" y="1906"/>
                  </a:lnTo>
                  <a:lnTo>
                    <a:pt x="1438" y="1910"/>
                  </a:lnTo>
                  <a:lnTo>
                    <a:pt x="1432" y="1913"/>
                  </a:lnTo>
                  <a:lnTo>
                    <a:pt x="1425" y="1916"/>
                  </a:lnTo>
                  <a:lnTo>
                    <a:pt x="1417" y="1919"/>
                  </a:lnTo>
                  <a:lnTo>
                    <a:pt x="1407" y="1920"/>
                  </a:lnTo>
                  <a:lnTo>
                    <a:pt x="1396" y="1922"/>
                  </a:lnTo>
                  <a:lnTo>
                    <a:pt x="1384" y="1922"/>
                  </a:lnTo>
                  <a:lnTo>
                    <a:pt x="1382" y="1922"/>
                  </a:lnTo>
                  <a:lnTo>
                    <a:pt x="1401" y="1966"/>
                  </a:lnTo>
                  <a:lnTo>
                    <a:pt x="1402" y="1966"/>
                  </a:lnTo>
                  <a:lnTo>
                    <a:pt x="1402" y="1966"/>
                  </a:lnTo>
                  <a:lnTo>
                    <a:pt x="1415" y="1966"/>
                  </a:lnTo>
                  <a:lnTo>
                    <a:pt x="1427" y="1963"/>
                  </a:lnTo>
                  <a:lnTo>
                    <a:pt x="1439" y="1961"/>
                  </a:lnTo>
                  <a:lnTo>
                    <a:pt x="1449" y="1958"/>
                  </a:lnTo>
                  <a:lnTo>
                    <a:pt x="1459" y="1954"/>
                  </a:lnTo>
                  <a:lnTo>
                    <a:pt x="1468" y="1950"/>
                  </a:lnTo>
                  <a:lnTo>
                    <a:pt x="1476" y="1943"/>
                  </a:lnTo>
                  <a:lnTo>
                    <a:pt x="1484" y="1938"/>
                  </a:lnTo>
                  <a:lnTo>
                    <a:pt x="1491" y="1930"/>
                  </a:lnTo>
                  <a:lnTo>
                    <a:pt x="1495" y="1921"/>
                  </a:lnTo>
                  <a:lnTo>
                    <a:pt x="1501" y="1912"/>
                  </a:lnTo>
                  <a:lnTo>
                    <a:pt x="1504" y="1902"/>
                  </a:lnTo>
                  <a:lnTo>
                    <a:pt x="1507" y="1891"/>
                  </a:lnTo>
                  <a:lnTo>
                    <a:pt x="1509" y="1880"/>
                  </a:lnTo>
                  <a:lnTo>
                    <a:pt x="1511" y="1868"/>
                  </a:lnTo>
                  <a:lnTo>
                    <a:pt x="1511" y="1853"/>
                  </a:lnTo>
                  <a:lnTo>
                    <a:pt x="1511" y="1651"/>
                  </a:lnTo>
                  <a:lnTo>
                    <a:pt x="1455" y="1651"/>
                  </a:lnTo>
                  <a:lnTo>
                    <a:pt x="1455" y="1666"/>
                  </a:lnTo>
                  <a:close/>
                  <a:moveTo>
                    <a:pt x="1455" y="1719"/>
                  </a:moveTo>
                  <a:lnTo>
                    <a:pt x="1455" y="1807"/>
                  </a:lnTo>
                  <a:lnTo>
                    <a:pt x="1455" y="1807"/>
                  </a:lnTo>
                  <a:lnTo>
                    <a:pt x="1448" y="1814"/>
                  </a:lnTo>
                  <a:lnTo>
                    <a:pt x="1439" y="1822"/>
                  </a:lnTo>
                  <a:lnTo>
                    <a:pt x="1435" y="1824"/>
                  </a:lnTo>
                  <a:lnTo>
                    <a:pt x="1429" y="1827"/>
                  </a:lnTo>
                  <a:lnTo>
                    <a:pt x="1423" y="1828"/>
                  </a:lnTo>
                  <a:lnTo>
                    <a:pt x="1416" y="1829"/>
                  </a:lnTo>
                  <a:lnTo>
                    <a:pt x="1416" y="1829"/>
                  </a:lnTo>
                  <a:lnTo>
                    <a:pt x="1408" y="1828"/>
                  </a:lnTo>
                  <a:lnTo>
                    <a:pt x="1402" y="1825"/>
                  </a:lnTo>
                  <a:lnTo>
                    <a:pt x="1394" y="1821"/>
                  </a:lnTo>
                  <a:lnTo>
                    <a:pt x="1388" y="1815"/>
                  </a:lnTo>
                  <a:lnTo>
                    <a:pt x="1383" y="1807"/>
                  </a:lnTo>
                  <a:lnTo>
                    <a:pt x="1378" y="1794"/>
                  </a:lnTo>
                  <a:lnTo>
                    <a:pt x="1375" y="1779"/>
                  </a:lnTo>
                  <a:lnTo>
                    <a:pt x="1374" y="1759"/>
                  </a:lnTo>
                  <a:lnTo>
                    <a:pt x="1374" y="1759"/>
                  </a:lnTo>
                  <a:lnTo>
                    <a:pt x="1375" y="1741"/>
                  </a:lnTo>
                  <a:lnTo>
                    <a:pt x="1378" y="1728"/>
                  </a:lnTo>
                  <a:lnTo>
                    <a:pt x="1383" y="1717"/>
                  </a:lnTo>
                  <a:lnTo>
                    <a:pt x="1388" y="1709"/>
                  </a:lnTo>
                  <a:lnTo>
                    <a:pt x="1394" y="1702"/>
                  </a:lnTo>
                  <a:lnTo>
                    <a:pt x="1402" y="1699"/>
                  </a:lnTo>
                  <a:lnTo>
                    <a:pt x="1408" y="1696"/>
                  </a:lnTo>
                  <a:lnTo>
                    <a:pt x="1416" y="1696"/>
                  </a:lnTo>
                  <a:lnTo>
                    <a:pt x="1416" y="1696"/>
                  </a:lnTo>
                  <a:lnTo>
                    <a:pt x="1423" y="1696"/>
                  </a:lnTo>
                  <a:lnTo>
                    <a:pt x="1429" y="1699"/>
                  </a:lnTo>
                  <a:lnTo>
                    <a:pt x="1436" y="1701"/>
                  </a:lnTo>
                  <a:lnTo>
                    <a:pt x="1441" y="1703"/>
                  </a:lnTo>
                  <a:lnTo>
                    <a:pt x="1445" y="1708"/>
                  </a:lnTo>
                  <a:lnTo>
                    <a:pt x="1449" y="1711"/>
                  </a:lnTo>
                  <a:lnTo>
                    <a:pt x="1455" y="1719"/>
                  </a:lnTo>
                  <a:lnTo>
                    <a:pt x="1455" y="1719"/>
                  </a:lnTo>
                  <a:close/>
                  <a:moveTo>
                    <a:pt x="1683" y="1705"/>
                  </a:moveTo>
                  <a:lnTo>
                    <a:pt x="1683" y="1705"/>
                  </a:lnTo>
                  <a:lnTo>
                    <a:pt x="1696" y="1699"/>
                  </a:lnTo>
                  <a:lnTo>
                    <a:pt x="1709" y="1694"/>
                  </a:lnTo>
                  <a:lnTo>
                    <a:pt x="1724" y="1691"/>
                  </a:lnTo>
                  <a:lnTo>
                    <a:pt x="1740" y="1690"/>
                  </a:lnTo>
                  <a:lnTo>
                    <a:pt x="1740" y="1690"/>
                  </a:lnTo>
                  <a:lnTo>
                    <a:pt x="1750" y="1691"/>
                  </a:lnTo>
                  <a:lnTo>
                    <a:pt x="1757" y="1692"/>
                  </a:lnTo>
                  <a:lnTo>
                    <a:pt x="1764" y="1694"/>
                  </a:lnTo>
                  <a:lnTo>
                    <a:pt x="1770" y="1699"/>
                  </a:lnTo>
                  <a:lnTo>
                    <a:pt x="1774" y="1703"/>
                  </a:lnTo>
                  <a:lnTo>
                    <a:pt x="1777" y="1709"/>
                  </a:lnTo>
                  <a:lnTo>
                    <a:pt x="1780" y="1714"/>
                  </a:lnTo>
                  <a:lnTo>
                    <a:pt x="1780" y="1722"/>
                  </a:lnTo>
                  <a:lnTo>
                    <a:pt x="1780" y="1738"/>
                  </a:lnTo>
                  <a:lnTo>
                    <a:pt x="1780" y="1738"/>
                  </a:lnTo>
                  <a:lnTo>
                    <a:pt x="1770" y="1733"/>
                  </a:lnTo>
                  <a:lnTo>
                    <a:pt x="1757" y="1730"/>
                  </a:lnTo>
                  <a:lnTo>
                    <a:pt x="1745" y="1728"/>
                  </a:lnTo>
                  <a:lnTo>
                    <a:pt x="1732" y="1727"/>
                  </a:lnTo>
                  <a:lnTo>
                    <a:pt x="1732" y="1727"/>
                  </a:lnTo>
                  <a:lnTo>
                    <a:pt x="1716" y="1728"/>
                  </a:lnTo>
                  <a:lnTo>
                    <a:pt x="1701" y="1731"/>
                  </a:lnTo>
                  <a:lnTo>
                    <a:pt x="1686" y="1735"/>
                  </a:lnTo>
                  <a:lnTo>
                    <a:pt x="1678" y="1739"/>
                  </a:lnTo>
                  <a:lnTo>
                    <a:pt x="1672" y="1743"/>
                  </a:lnTo>
                  <a:lnTo>
                    <a:pt x="1666" y="1748"/>
                  </a:lnTo>
                  <a:lnTo>
                    <a:pt x="1661" y="1753"/>
                  </a:lnTo>
                  <a:lnTo>
                    <a:pt x="1655" y="1759"/>
                  </a:lnTo>
                  <a:lnTo>
                    <a:pt x="1651" y="1765"/>
                  </a:lnTo>
                  <a:lnTo>
                    <a:pt x="1647" y="1773"/>
                  </a:lnTo>
                  <a:lnTo>
                    <a:pt x="1645" y="1782"/>
                  </a:lnTo>
                  <a:lnTo>
                    <a:pt x="1644" y="1791"/>
                  </a:lnTo>
                  <a:lnTo>
                    <a:pt x="1643" y="1800"/>
                  </a:lnTo>
                  <a:lnTo>
                    <a:pt x="1643" y="1800"/>
                  </a:lnTo>
                  <a:lnTo>
                    <a:pt x="1644" y="1811"/>
                  </a:lnTo>
                  <a:lnTo>
                    <a:pt x="1645" y="1821"/>
                  </a:lnTo>
                  <a:lnTo>
                    <a:pt x="1647" y="1829"/>
                  </a:lnTo>
                  <a:lnTo>
                    <a:pt x="1651" y="1838"/>
                  </a:lnTo>
                  <a:lnTo>
                    <a:pt x="1654" y="1844"/>
                  </a:lnTo>
                  <a:lnTo>
                    <a:pt x="1659" y="1851"/>
                  </a:lnTo>
                  <a:lnTo>
                    <a:pt x="1664" y="1857"/>
                  </a:lnTo>
                  <a:lnTo>
                    <a:pt x="1671" y="1862"/>
                  </a:lnTo>
                  <a:lnTo>
                    <a:pt x="1676" y="1867"/>
                  </a:lnTo>
                  <a:lnTo>
                    <a:pt x="1683" y="1870"/>
                  </a:lnTo>
                  <a:lnTo>
                    <a:pt x="1697" y="1876"/>
                  </a:lnTo>
                  <a:lnTo>
                    <a:pt x="1712" y="1879"/>
                  </a:lnTo>
                  <a:lnTo>
                    <a:pt x="1726" y="1880"/>
                  </a:lnTo>
                  <a:lnTo>
                    <a:pt x="1726" y="1880"/>
                  </a:lnTo>
                  <a:lnTo>
                    <a:pt x="1738" y="1878"/>
                  </a:lnTo>
                  <a:lnTo>
                    <a:pt x="1746" y="1877"/>
                  </a:lnTo>
                  <a:lnTo>
                    <a:pt x="1753" y="1874"/>
                  </a:lnTo>
                  <a:lnTo>
                    <a:pt x="1761" y="1871"/>
                  </a:lnTo>
                  <a:lnTo>
                    <a:pt x="1767" y="1867"/>
                  </a:lnTo>
                  <a:lnTo>
                    <a:pt x="1774" y="1862"/>
                  </a:lnTo>
                  <a:lnTo>
                    <a:pt x="1780" y="1857"/>
                  </a:lnTo>
                  <a:lnTo>
                    <a:pt x="1780" y="1874"/>
                  </a:lnTo>
                  <a:lnTo>
                    <a:pt x="1835" y="1874"/>
                  </a:lnTo>
                  <a:lnTo>
                    <a:pt x="1835" y="1723"/>
                  </a:lnTo>
                  <a:lnTo>
                    <a:pt x="1835" y="1723"/>
                  </a:lnTo>
                  <a:lnTo>
                    <a:pt x="1835" y="1714"/>
                  </a:lnTo>
                  <a:lnTo>
                    <a:pt x="1834" y="1707"/>
                  </a:lnTo>
                  <a:lnTo>
                    <a:pt x="1832" y="1699"/>
                  </a:lnTo>
                  <a:lnTo>
                    <a:pt x="1830" y="1691"/>
                  </a:lnTo>
                  <a:lnTo>
                    <a:pt x="1825" y="1684"/>
                  </a:lnTo>
                  <a:lnTo>
                    <a:pt x="1822" y="1678"/>
                  </a:lnTo>
                  <a:lnTo>
                    <a:pt x="1816" y="1672"/>
                  </a:lnTo>
                  <a:lnTo>
                    <a:pt x="1811" y="1666"/>
                  </a:lnTo>
                  <a:lnTo>
                    <a:pt x="1805" y="1662"/>
                  </a:lnTo>
                  <a:lnTo>
                    <a:pt x="1798" y="1658"/>
                  </a:lnTo>
                  <a:lnTo>
                    <a:pt x="1791" y="1654"/>
                  </a:lnTo>
                  <a:lnTo>
                    <a:pt x="1783" y="1651"/>
                  </a:lnTo>
                  <a:lnTo>
                    <a:pt x="1774" y="1649"/>
                  </a:lnTo>
                  <a:lnTo>
                    <a:pt x="1765" y="1648"/>
                  </a:lnTo>
                  <a:lnTo>
                    <a:pt x="1755" y="1646"/>
                  </a:lnTo>
                  <a:lnTo>
                    <a:pt x="1745" y="1645"/>
                  </a:lnTo>
                  <a:lnTo>
                    <a:pt x="1745" y="1645"/>
                  </a:lnTo>
                  <a:lnTo>
                    <a:pt x="1733" y="1646"/>
                  </a:lnTo>
                  <a:lnTo>
                    <a:pt x="1723" y="1646"/>
                  </a:lnTo>
                  <a:lnTo>
                    <a:pt x="1712" y="1649"/>
                  </a:lnTo>
                  <a:lnTo>
                    <a:pt x="1701" y="1651"/>
                  </a:lnTo>
                  <a:lnTo>
                    <a:pt x="1691" y="1654"/>
                  </a:lnTo>
                  <a:lnTo>
                    <a:pt x="1681" y="1658"/>
                  </a:lnTo>
                  <a:lnTo>
                    <a:pt x="1671" y="1662"/>
                  </a:lnTo>
                  <a:lnTo>
                    <a:pt x="1661" y="1668"/>
                  </a:lnTo>
                  <a:lnTo>
                    <a:pt x="1683" y="1705"/>
                  </a:lnTo>
                  <a:close/>
                  <a:moveTo>
                    <a:pt x="1698" y="1800"/>
                  </a:moveTo>
                  <a:lnTo>
                    <a:pt x="1698" y="1800"/>
                  </a:lnTo>
                  <a:lnTo>
                    <a:pt x="1698" y="1793"/>
                  </a:lnTo>
                  <a:lnTo>
                    <a:pt x="1701" y="1787"/>
                  </a:lnTo>
                  <a:lnTo>
                    <a:pt x="1704" y="1781"/>
                  </a:lnTo>
                  <a:lnTo>
                    <a:pt x="1708" y="1777"/>
                  </a:lnTo>
                  <a:lnTo>
                    <a:pt x="1714" y="1773"/>
                  </a:lnTo>
                  <a:lnTo>
                    <a:pt x="1721" y="1771"/>
                  </a:lnTo>
                  <a:lnTo>
                    <a:pt x="1728" y="1769"/>
                  </a:lnTo>
                  <a:lnTo>
                    <a:pt x="1736" y="1769"/>
                  </a:lnTo>
                  <a:lnTo>
                    <a:pt x="1736" y="1769"/>
                  </a:lnTo>
                  <a:lnTo>
                    <a:pt x="1748" y="1769"/>
                  </a:lnTo>
                  <a:lnTo>
                    <a:pt x="1760" y="1771"/>
                  </a:lnTo>
                  <a:lnTo>
                    <a:pt x="1770" y="1774"/>
                  </a:lnTo>
                  <a:lnTo>
                    <a:pt x="1780" y="1780"/>
                  </a:lnTo>
                  <a:lnTo>
                    <a:pt x="1780" y="1810"/>
                  </a:lnTo>
                  <a:lnTo>
                    <a:pt x="1780" y="1810"/>
                  </a:lnTo>
                  <a:lnTo>
                    <a:pt x="1777" y="1814"/>
                  </a:lnTo>
                  <a:lnTo>
                    <a:pt x="1773" y="1819"/>
                  </a:lnTo>
                  <a:lnTo>
                    <a:pt x="1768" y="1823"/>
                  </a:lnTo>
                  <a:lnTo>
                    <a:pt x="1763" y="1827"/>
                  </a:lnTo>
                  <a:lnTo>
                    <a:pt x="1757" y="1830"/>
                  </a:lnTo>
                  <a:lnTo>
                    <a:pt x="1751" y="1832"/>
                  </a:lnTo>
                  <a:lnTo>
                    <a:pt x="1744" y="1833"/>
                  </a:lnTo>
                  <a:lnTo>
                    <a:pt x="1736" y="1834"/>
                  </a:lnTo>
                  <a:lnTo>
                    <a:pt x="1736" y="1834"/>
                  </a:lnTo>
                  <a:lnTo>
                    <a:pt x="1728" y="1833"/>
                  </a:lnTo>
                  <a:lnTo>
                    <a:pt x="1721" y="1831"/>
                  </a:lnTo>
                  <a:lnTo>
                    <a:pt x="1714" y="1829"/>
                  </a:lnTo>
                  <a:lnTo>
                    <a:pt x="1708" y="1824"/>
                  </a:lnTo>
                  <a:lnTo>
                    <a:pt x="1704" y="1820"/>
                  </a:lnTo>
                  <a:lnTo>
                    <a:pt x="1701" y="1814"/>
                  </a:lnTo>
                  <a:lnTo>
                    <a:pt x="1699" y="1808"/>
                  </a:lnTo>
                  <a:lnTo>
                    <a:pt x="1698" y="1800"/>
                  </a:lnTo>
                  <a:lnTo>
                    <a:pt x="1698" y="1800"/>
                  </a:lnTo>
                  <a:close/>
                  <a:moveTo>
                    <a:pt x="2350" y="1810"/>
                  </a:moveTo>
                  <a:lnTo>
                    <a:pt x="2350" y="1810"/>
                  </a:lnTo>
                  <a:lnTo>
                    <a:pt x="2342" y="1817"/>
                  </a:lnTo>
                  <a:lnTo>
                    <a:pt x="2332" y="1822"/>
                  </a:lnTo>
                  <a:lnTo>
                    <a:pt x="2326" y="1824"/>
                  </a:lnTo>
                  <a:lnTo>
                    <a:pt x="2320" y="1827"/>
                  </a:lnTo>
                  <a:lnTo>
                    <a:pt x="2313" y="1828"/>
                  </a:lnTo>
                  <a:lnTo>
                    <a:pt x="2306" y="1829"/>
                  </a:lnTo>
                  <a:lnTo>
                    <a:pt x="2306" y="1829"/>
                  </a:lnTo>
                  <a:lnTo>
                    <a:pt x="2301" y="1828"/>
                  </a:lnTo>
                  <a:lnTo>
                    <a:pt x="2294" y="1828"/>
                  </a:lnTo>
                  <a:lnTo>
                    <a:pt x="2286" y="1825"/>
                  </a:lnTo>
                  <a:lnTo>
                    <a:pt x="2277" y="1821"/>
                  </a:lnTo>
                  <a:lnTo>
                    <a:pt x="2270" y="1815"/>
                  </a:lnTo>
                  <a:lnTo>
                    <a:pt x="2266" y="1811"/>
                  </a:lnTo>
                  <a:lnTo>
                    <a:pt x="2263" y="1807"/>
                  </a:lnTo>
                  <a:lnTo>
                    <a:pt x="2261" y="1801"/>
                  </a:lnTo>
                  <a:lnTo>
                    <a:pt x="2259" y="1794"/>
                  </a:lnTo>
                  <a:lnTo>
                    <a:pt x="2257" y="1788"/>
                  </a:lnTo>
                  <a:lnTo>
                    <a:pt x="2256" y="1780"/>
                  </a:lnTo>
                  <a:lnTo>
                    <a:pt x="2393" y="1780"/>
                  </a:lnTo>
                  <a:lnTo>
                    <a:pt x="2393" y="1780"/>
                  </a:lnTo>
                  <a:lnTo>
                    <a:pt x="2394" y="1763"/>
                  </a:lnTo>
                  <a:lnTo>
                    <a:pt x="2394" y="1763"/>
                  </a:lnTo>
                  <a:lnTo>
                    <a:pt x="2394" y="1750"/>
                  </a:lnTo>
                  <a:lnTo>
                    <a:pt x="2392" y="1738"/>
                  </a:lnTo>
                  <a:lnTo>
                    <a:pt x="2391" y="1725"/>
                  </a:lnTo>
                  <a:lnTo>
                    <a:pt x="2388" y="1714"/>
                  </a:lnTo>
                  <a:lnTo>
                    <a:pt x="2384" y="1704"/>
                  </a:lnTo>
                  <a:lnTo>
                    <a:pt x="2380" y="1694"/>
                  </a:lnTo>
                  <a:lnTo>
                    <a:pt x="2374" y="1685"/>
                  </a:lnTo>
                  <a:lnTo>
                    <a:pt x="2369" y="1678"/>
                  </a:lnTo>
                  <a:lnTo>
                    <a:pt x="2362" y="1670"/>
                  </a:lnTo>
                  <a:lnTo>
                    <a:pt x="2355" y="1664"/>
                  </a:lnTo>
                  <a:lnTo>
                    <a:pt x="2348" y="1659"/>
                  </a:lnTo>
                  <a:lnTo>
                    <a:pt x="2339" y="1654"/>
                  </a:lnTo>
                  <a:lnTo>
                    <a:pt x="2330" y="1651"/>
                  </a:lnTo>
                  <a:lnTo>
                    <a:pt x="2321" y="1648"/>
                  </a:lnTo>
                  <a:lnTo>
                    <a:pt x="2311" y="1646"/>
                  </a:lnTo>
                  <a:lnTo>
                    <a:pt x="2300" y="1645"/>
                  </a:lnTo>
                  <a:lnTo>
                    <a:pt x="2300" y="1645"/>
                  </a:lnTo>
                  <a:lnTo>
                    <a:pt x="2290" y="1646"/>
                  </a:lnTo>
                  <a:lnTo>
                    <a:pt x="2280" y="1648"/>
                  </a:lnTo>
                  <a:lnTo>
                    <a:pt x="2270" y="1651"/>
                  </a:lnTo>
                  <a:lnTo>
                    <a:pt x="2260" y="1654"/>
                  </a:lnTo>
                  <a:lnTo>
                    <a:pt x="2251" y="1659"/>
                  </a:lnTo>
                  <a:lnTo>
                    <a:pt x="2243" y="1665"/>
                  </a:lnTo>
                  <a:lnTo>
                    <a:pt x="2235" y="1671"/>
                  </a:lnTo>
                  <a:lnTo>
                    <a:pt x="2229" y="1679"/>
                  </a:lnTo>
                  <a:lnTo>
                    <a:pt x="2222" y="1686"/>
                  </a:lnTo>
                  <a:lnTo>
                    <a:pt x="2216" y="1695"/>
                  </a:lnTo>
                  <a:lnTo>
                    <a:pt x="2212" y="1705"/>
                  </a:lnTo>
                  <a:lnTo>
                    <a:pt x="2207" y="1715"/>
                  </a:lnTo>
                  <a:lnTo>
                    <a:pt x="2204" y="1727"/>
                  </a:lnTo>
                  <a:lnTo>
                    <a:pt x="2202" y="1739"/>
                  </a:lnTo>
                  <a:lnTo>
                    <a:pt x="2201" y="1750"/>
                  </a:lnTo>
                  <a:lnTo>
                    <a:pt x="2200" y="1763"/>
                  </a:lnTo>
                  <a:lnTo>
                    <a:pt x="2200" y="1763"/>
                  </a:lnTo>
                  <a:lnTo>
                    <a:pt x="2201" y="1775"/>
                  </a:lnTo>
                  <a:lnTo>
                    <a:pt x="2202" y="1788"/>
                  </a:lnTo>
                  <a:lnTo>
                    <a:pt x="2204" y="1800"/>
                  </a:lnTo>
                  <a:lnTo>
                    <a:pt x="2207" y="1811"/>
                  </a:lnTo>
                  <a:lnTo>
                    <a:pt x="2212" y="1821"/>
                  </a:lnTo>
                  <a:lnTo>
                    <a:pt x="2216" y="1831"/>
                  </a:lnTo>
                  <a:lnTo>
                    <a:pt x="2222" y="1840"/>
                  </a:lnTo>
                  <a:lnTo>
                    <a:pt x="2229" y="1848"/>
                  </a:lnTo>
                  <a:lnTo>
                    <a:pt x="2236" y="1854"/>
                  </a:lnTo>
                  <a:lnTo>
                    <a:pt x="2244" y="1861"/>
                  </a:lnTo>
                  <a:lnTo>
                    <a:pt x="2253" y="1867"/>
                  </a:lnTo>
                  <a:lnTo>
                    <a:pt x="2262" y="1871"/>
                  </a:lnTo>
                  <a:lnTo>
                    <a:pt x="2272" y="1874"/>
                  </a:lnTo>
                  <a:lnTo>
                    <a:pt x="2283" y="1878"/>
                  </a:lnTo>
                  <a:lnTo>
                    <a:pt x="2294" y="1879"/>
                  </a:lnTo>
                  <a:lnTo>
                    <a:pt x="2306" y="1880"/>
                  </a:lnTo>
                  <a:lnTo>
                    <a:pt x="2306" y="1880"/>
                  </a:lnTo>
                  <a:lnTo>
                    <a:pt x="2317" y="1879"/>
                  </a:lnTo>
                  <a:lnTo>
                    <a:pt x="2327" y="1878"/>
                  </a:lnTo>
                  <a:lnTo>
                    <a:pt x="2339" y="1874"/>
                  </a:lnTo>
                  <a:lnTo>
                    <a:pt x="2349" y="1871"/>
                  </a:lnTo>
                  <a:lnTo>
                    <a:pt x="2359" y="1866"/>
                  </a:lnTo>
                  <a:lnTo>
                    <a:pt x="2368" y="1860"/>
                  </a:lnTo>
                  <a:lnTo>
                    <a:pt x="2376" y="1852"/>
                  </a:lnTo>
                  <a:lnTo>
                    <a:pt x="2385" y="1844"/>
                  </a:lnTo>
                  <a:lnTo>
                    <a:pt x="2350" y="1810"/>
                  </a:lnTo>
                  <a:close/>
                  <a:moveTo>
                    <a:pt x="2257" y="1739"/>
                  </a:moveTo>
                  <a:lnTo>
                    <a:pt x="2257" y="1739"/>
                  </a:lnTo>
                  <a:lnTo>
                    <a:pt x="2259" y="1729"/>
                  </a:lnTo>
                  <a:lnTo>
                    <a:pt x="2261" y="1720"/>
                  </a:lnTo>
                  <a:lnTo>
                    <a:pt x="2264" y="1712"/>
                  </a:lnTo>
                  <a:lnTo>
                    <a:pt x="2270" y="1705"/>
                  </a:lnTo>
                  <a:lnTo>
                    <a:pt x="2275" y="1700"/>
                  </a:lnTo>
                  <a:lnTo>
                    <a:pt x="2282" y="1696"/>
                  </a:lnTo>
                  <a:lnTo>
                    <a:pt x="2290" y="1693"/>
                  </a:lnTo>
                  <a:lnTo>
                    <a:pt x="2299" y="1693"/>
                  </a:lnTo>
                  <a:lnTo>
                    <a:pt x="2299" y="1693"/>
                  </a:lnTo>
                  <a:lnTo>
                    <a:pt x="2309" y="1694"/>
                  </a:lnTo>
                  <a:lnTo>
                    <a:pt x="2317" y="1696"/>
                  </a:lnTo>
                  <a:lnTo>
                    <a:pt x="2324" y="1701"/>
                  </a:lnTo>
                  <a:lnTo>
                    <a:pt x="2330" y="1708"/>
                  </a:lnTo>
                  <a:lnTo>
                    <a:pt x="2334" y="1714"/>
                  </a:lnTo>
                  <a:lnTo>
                    <a:pt x="2338" y="1722"/>
                  </a:lnTo>
                  <a:lnTo>
                    <a:pt x="2340" y="1731"/>
                  </a:lnTo>
                  <a:lnTo>
                    <a:pt x="2341" y="1739"/>
                  </a:lnTo>
                  <a:lnTo>
                    <a:pt x="2257" y="1739"/>
                  </a:lnTo>
                  <a:close/>
                  <a:moveTo>
                    <a:pt x="2884" y="1810"/>
                  </a:moveTo>
                  <a:lnTo>
                    <a:pt x="2884" y="1810"/>
                  </a:lnTo>
                  <a:lnTo>
                    <a:pt x="2875" y="1817"/>
                  </a:lnTo>
                  <a:lnTo>
                    <a:pt x="2867" y="1822"/>
                  </a:lnTo>
                  <a:lnTo>
                    <a:pt x="2860" y="1824"/>
                  </a:lnTo>
                  <a:lnTo>
                    <a:pt x="2854" y="1827"/>
                  </a:lnTo>
                  <a:lnTo>
                    <a:pt x="2848" y="1828"/>
                  </a:lnTo>
                  <a:lnTo>
                    <a:pt x="2840" y="1829"/>
                  </a:lnTo>
                  <a:lnTo>
                    <a:pt x="2840" y="1829"/>
                  </a:lnTo>
                  <a:lnTo>
                    <a:pt x="2834" y="1828"/>
                  </a:lnTo>
                  <a:lnTo>
                    <a:pt x="2828" y="1828"/>
                  </a:lnTo>
                  <a:lnTo>
                    <a:pt x="2820" y="1825"/>
                  </a:lnTo>
                  <a:lnTo>
                    <a:pt x="2812" y="1821"/>
                  </a:lnTo>
                  <a:lnTo>
                    <a:pt x="2804" y="1815"/>
                  </a:lnTo>
                  <a:lnTo>
                    <a:pt x="2801" y="1811"/>
                  </a:lnTo>
                  <a:lnTo>
                    <a:pt x="2798" y="1807"/>
                  </a:lnTo>
                  <a:lnTo>
                    <a:pt x="2795" y="1801"/>
                  </a:lnTo>
                  <a:lnTo>
                    <a:pt x="2793" y="1794"/>
                  </a:lnTo>
                  <a:lnTo>
                    <a:pt x="2791" y="1788"/>
                  </a:lnTo>
                  <a:lnTo>
                    <a:pt x="2790" y="1780"/>
                  </a:lnTo>
                  <a:lnTo>
                    <a:pt x="2928" y="1780"/>
                  </a:lnTo>
                  <a:lnTo>
                    <a:pt x="2928" y="1780"/>
                  </a:lnTo>
                  <a:lnTo>
                    <a:pt x="2929" y="1763"/>
                  </a:lnTo>
                  <a:lnTo>
                    <a:pt x="2929" y="1763"/>
                  </a:lnTo>
                  <a:lnTo>
                    <a:pt x="2928" y="1750"/>
                  </a:lnTo>
                  <a:lnTo>
                    <a:pt x="2927" y="1738"/>
                  </a:lnTo>
                  <a:lnTo>
                    <a:pt x="2924" y="1725"/>
                  </a:lnTo>
                  <a:lnTo>
                    <a:pt x="2922" y="1714"/>
                  </a:lnTo>
                  <a:lnTo>
                    <a:pt x="2918" y="1704"/>
                  </a:lnTo>
                  <a:lnTo>
                    <a:pt x="2913" y="1694"/>
                  </a:lnTo>
                  <a:lnTo>
                    <a:pt x="2909" y="1685"/>
                  </a:lnTo>
                  <a:lnTo>
                    <a:pt x="2903" y="1678"/>
                  </a:lnTo>
                  <a:lnTo>
                    <a:pt x="2897" y="1670"/>
                  </a:lnTo>
                  <a:lnTo>
                    <a:pt x="2889" y="1664"/>
                  </a:lnTo>
                  <a:lnTo>
                    <a:pt x="2881" y="1659"/>
                  </a:lnTo>
                  <a:lnTo>
                    <a:pt x="2873" y="1654"/>
                  </a:lnTo>
                  <a:lnTo>
                    <a:pt x="2864" y="1651"/>
                  </a:lnTo>
                  <a:lnTo>
                    <a:pt x="2854" y="1648"/>
                  </a:lnTo>
                  <a:lnTo>
                    <a:pt x="2844" y="1646"/>
                  </a:lnTo>
                  <a:lnTo>
                    <a:pt x="2834" y="1645"/>
                  </a:lnTo>
                  <a:lnTo>
                    <a:pt x="2834" y="1645"/>
                  </a:lnTo>
                  <a:lnTo>
                    <a:pt x="2823" y="1646"/>
                  </a:lnTo>
                  <a:lnTo>
                    <a:pt x="2813" y="1648"/>
                  </a:lnTo>
                  <a:lnTo>
                    <a:pt x="2803" y="1651"/>
                  </a:lnTo>
                  <a:lnTo>
                    <a:pt x="2794" y="1654"/>
                  </a:lnTo>
                  <a:lnTo>
                    <a:pt x="2785" y="1659"/>
                  </a:lnTo>
                  <a:lnTo>
                    <a:pt x="2777" y="1665"/>
                  </a:lnTo>
                  <a:lnTo>
                    <a:pt x="2770" y="1671"/>
                  </a:lnTo>
                  <a:lnTo>
                    <a:pt x="2762" y="1679"/>
                  </a:lnTo>
                  <a:lnTo>
                    <a:pt x="2755" y="1686"/>
                  </a:lnTo>
                  <a:lnTo>
                    <a:pt x="2750" y="1695"/>
                  </a:lnTo>
                  <a:lnTo>
                    <a:pt x="2745" y="1705"/>
                  </a:lnTo>
                  <a:lnTo>
                    <a:pt x="2741" y="1715"/>
                  </a:lnTo>
                  <a:lnTo>
                    <a:pt x="2739" y="1727"/>
                  </a:lnTo>
                  <a:lnTo>
                    <a:pt x="2735" y="1739"/>
                  </a:lnTo>
                  <a:lnTo>
                    <a:pt x="2734" y="1750"/>
                  </a:lnTo>
                  <a:lnTo>
                    <a:pt x="2734" y="1763"/>
                  </a:lnTo>
                  <a:lnTo>
                    <a:pt x="2734" y="1763"/>
                  </a:lnTo>
                  <a:lnTo>
                    <a:pt x="2734" y="1775"/>
                  </a:lnTo>
                  <a:lnTo>
                    <a:pt x="2735" y="1788"/>
                  </a:lnTo>
                  <a:lnTo>
                    <a:pt x="2738" y="1800"/>
                  </a:lnTo>
                  <a:lnTo>
                    <a:pt x="2741" y="1811"/>
                  </a:lnTo>
                  <a:lnTo>
                    <a:pt x="2745" y="1821"/>
                  </a:lnTo>
                  <a:lnTo>
                    <a:pt x="2751" y="1831"/>
                  </a:lnTo>
                  <a:lnTo>
                    <a:pt x="2757" y="1840"/>
                  </a:lnTo>
                  <a:lnTo>
                    <a:pt x="2763" y="1848"/>
                  </a:lnTo>
                  <a:lnTo>
                    <a:pt x="2770" y="1854"/>
                  </a:lnTo>
                  <a:lnTo>
                    <a:pt x="2778" y="1861"/>
                  </a:lnTo>
                  <a:lnTo>
                    <a:pt x="2787" y="1867"/>
                  </a:lnTo>
                  <a:lnTo>
                    <a:pt x="2797" y="1871"/>
                  </a:lnTo>
                  <a:lnTo>
                    <a:pt x="2807" y="1874"/>
                  </a:lnTo>
                  <a:lnTo>
                    <a:pt x="2817" y="1878"/>
                  </a:lnTo>
                  <a:lnTo>
                    <a:pt x="2829" y="1879"/>
                  </a:lnTo>
                  <a:lnTo>
                    <a:pt x="2840" y="1880"/>
                  </a:lnTo>
                  <a:lnTo>
                    <a:pt x="2840" y="1880"/>
                  </a:lnTo>
                  <a:lnTo>
                    <a:pt x="2851" y="1879"/>
                  </a:lnTo>
                  <a:lnTo>
                    <a:pt x="2862" y="1878"/>
                  </a:lnTo>
                  <a:lnTo>
                    <a:pt x="2872" y="1874"/>
                  </a:lnTo>
                  <a:lnTo>
                    <a:pt x="2882" y="1871"/>
                  </a:lnTo>
                  <a:lnTo>
                    <a:pt x="2892" y="1866"/>
                  </a:lnTo>
                  <a:lnTo>
                    <a:pt x="2902" y="1860"/>
                  </a:lnTo>
                  <a:lnTo>
                    <a:pt x="2911" y="1852"/>
                  </a:lnTo>
                  <a:lnTo>
                    <a:pt x="2919" y="1844"/>
                  </a:lnTo>
                  <a:lnTo>
                    <a:pt x="2884" y="1810"/>
                  </a:lnTo>
                  <a:close/>
                  <a:moveTo>
                    <a:pt x="2791" y="1739"/>
                  </a:moveTo>
                  <a:lnTo>
                    <a:pt x="2791" y="1739"/>
                  </a:lnTo>
                  <a:lnTo>
                    <a:pt x="2792" y="1729"/>
                  </a:lnTo>
                  <a:lnTo>
                    <a:pt x="2795" y="1720"/>
                  </a:lnTo>
                  <a:lnTo>
                    <a:pt x="2799" y="1712"/>
                  </a:lnTo>
                  <a:lnTo>
                    <a:pt x="2803" y="1705"/>
                  </a:lnTo>
                  <a:lnTo>
                    <a:pt x="2810" y="1700"/>
                  </a:lnTo>
                  <a:lnTo>
                    <a:pt x="2817" y="1696"/>
                  </a:lnTo>
                  <a:lnTo>
                    <a:pt x="2824" y="1693"/>
                  </a:lnTo>
                  <a:lnTo>
                    <a:pt x="2833" y="1693"/>
                  </a:lnTo>
                  <a:lnTo>
                    <a:pt x="2833" y="1693"/>
                  </a:lnTo>
                  <a:lnTo>
                    <a:pt x="2843" y="1694"/>
                  </a:lnTo>
                  <a:lnTo>
                    <a:pt x="2851" y="1696"/>
                  </a:lnTo>
                  <a:lnTo>
                    <a:pt x="2859" y="1701"/>
                  </a:lnTo>
                  <a:lnTo>
                    <a:pt x="2864" y="1708"/>
                  </a:lnTo>
                  <a:lnTo>
                    <a:pt x="2869" y="1714"/>
                  </a:lnTo>
                  <a:lnTo>
                    <a:pt x="2872" y="1722"/>
                  </a:lnTo>
                  <a:lnTo>
                    <a:pt x="2874" y="1731"/>
                  </a:lnTo>
                  <a:lnTo>
                    <a:pt x="2875" y="1739"/>
                  </a:lnTo>
                  <a:lnTo>
                    <a:pt x="2791" y="1739"/>
                  </a:lnTo>
                  <a:close/>
                  <a:moveTo>
                    <a:pt x="2658" y="1797"/>
                  </a:moveTo>
                  <a:lnTo>
                    <a:pt x="2658" y="1797"/>
                  </a:lnTo>
                  <a:lnTo>
                    <a:pt x="2658" y="1804"/>
                  </a:lnTo>
                  <a:lnTo>
                    <a:pt x="2659" y="1810"/>
                  </a:lnTo>
                  <a:lnTo>
                    <a:pt x="2661" y="1815"/>
                  </a:lnTo>
                  <a:lnTo>
                    <a:pt x="2663" y="1820"/>
                  </a:lnTo>
                  <a:lnTo>
                    <a:pt x="2667" y="1823"/>
                  </a:lnTo>
                  <a:lnTo>
                    <a:pt x="2671" y="1825"/>
                  </a:lnTo>
                  <a:lnTo>
                    <a:pt x="2675" y="1827"/>
                  </a:lnTo>
                  <a:lnTo>
                    <a:pt x="2682" y="1827"/>
                  </a:lnTo>
                  <a:lnTo>
                    <a:pt x="2682" y="1827"/>
                  </a:lnTo>
                  <a:lnTo>
                    <a:pt x="2690" y="1827"/>
                  </a:lnTo>
                  <a:lnTo>
                    <a:pt x="2699" y="1824"/>
                  </a:lnTo>
                  <a:lnTo>
                    <a:pt x="2708" y="1821"/>
                  </a:lnTo>
                  <a:lnTo>
                    <a:pt x="2715" y="1817"/>
                  </a:lnTo>
                  <a:lnTo>
                    <a:pt x="2709" y="1869"/>
                  </a:lnTo>
                  <a:lnTo>
                    <a:pt x="2709" y="1869"/>
                  </a:lnTo>
                  <a:lnTo>
                    <a:pt x="2699" y="1873"/>
                  </a:lnTo>
                  <a:lnTo>
                    <a:pt x="2687" y="1877"/>
                  </a:lnTo>
                  <a:lnTo>
                    <a:pt x="2674" y="1879"/>
                  </a:lnTo>
                  <a:lnTo>
                    <a:pt x="2662" y="1880"/>
                  </a:lnTo>
                  <a:lnTo>
                    <a:pt x="2662" y="1880"/>
                  </a:lnTo>
                  <a:lnTo>
                    <a:pt x="2654" y="1879"/>
                  </a:lnTo>
                  <a:lnTo>
                    <a:pt x="2647" y="1878"/>
                  </a:lnTo>
                  <a:lnTo>
                    <a:pt x="2640" y="1876"/>
                  </a:lnTo>
                  <a:lnTo>
                    <a:pt x="2634" y="1873"/>
                  </a:lnTo>
                  <a:lnTo>
                    <a:pt x="2629" y="1870"/>
                  </a:lnTo>
                  <a:lnTo>
                    <a:pt x="2623" y="1867"/>
                  </a:lnTo>
                  <a:lnTo>
                    <a:pt x="2620" y="1862"/>
                  </a:lnTo>
                  <a:lnTo>
                    <a:pt x="2615" y="1857"/>
                  </a:lnTo>
                  <a:lnTo>
                    <a:pt x="2610" y="1847"/>
                  </a:lnTo>
                  <a:lnTo>
                    <a:pt x="2605" y="1834"/>
                  </a:lnTo>
                  <a:lnTo>
                    <a:pt x="2603" y="1823"/>
                  </a:lnTo>
                  <a:lnTo>
                    <a:pt x="2602" y="1811"/>
                  </a:lnTo>
                  <a:lnTo>
                    <a:pt x="2602" y="1702"/>
                  </a:lnTo>
                  <a:lnTo>
                    <a:pt x="2568" y="1702"/>
                  </a:lnTo>
                  <a:lnTo>
                    <a:pt x="2568" y="1651"/>
                  </a:lnTo>
                  <a:lnTo>
                    <a:pt x="2602" y="1651"/>
                  </a:lnTo>
                  <a:lnTo>
                    <a:pt x="2602" y="1593"/>
                  </a:lnTo>
                  <a:lnTo>
                    <a:pt x="2658" y="1565"/>
                  </a:lnTo>
                  <a:lnTo>
                    <a:pt x="2658" y="1651"/>
                  </a:lnTo>
                  <a:lnTo>
                    <a:pt x="2708" y="1651"/>
                  </a:lnTo>
                  <a:lnTo>
                    <a:pt x="2708" y="1702"/>
                  </a:lnTo>
                  <a:lnTo>
                    <a:pt x="2658" y="1702"/>
                  </a:lnTo>
                  <a:lnTo>
                    <a:pt x="2658" y="1797"/>
                  </a:lnTo>
                  <a:close/>
                  <a:moveTo>
                    <a:pt x="2550" y="1869"/>
                  </a:moveTo>
                  <a:lnTo>
                    <a:pt x="2550" y="1869"/>
                  </a:lnTo>
                  <a:lnTo>
                    <a:pt x="2540" y="1873"/>
                  </a:lnTo>
                  <a:lnTo>
                    <a:pt x="2529" y="1877"/>
                  </a:lnTo>
                  <a:lnTo>
                    <a:pt x="2516" y="1879"/>
                  </a:lnTo>
                  <a:lnTo>
                    <a:pt x="2504" y="1880"/>
                  </a:lnTo>
                  <a:lnTo>
                    <a:pt x="2504" y="1880"/>
                  </a:lnTo>
                  <a:lnTo>
                    <a:pt x="2495" y="1879"/>
                  </a:lnTo>
                  <a:lnTo>
                    <a:pt x="2489" y="1878"/>
                  </a:lnTo>
                  <a:lnTo>
                    <a:pt x="2482" y="1876"/>
                  </a:lnTo>
                  <a:lnTo>
                    <a:pt x="2475" y="1873"/>
                  </a:lnTo>
                  <a:lnTo>
                    <a:pt x="2471" y="1870"/>
                  </a:lnTo>
                  <a:lnTo>
                    <a:pt x="2465" y="1867"/>
                  </a:lnTo>
                  <a:lnTo>
                    <a:pt x="2461" y="1862"/>
                  </a:lnTo>
                  <a:lnTo>
                    <a:pt x="2458" y="1857"/>
                  </a:lnTo>
                  <a:lnTo>
                    <a:pt x="2451" y="1847"/>
                  </a:lnTo>
                  <a:lnTo>
                    <a:pt x="2448" y="1834"/>
                  </a:lnTo>
                  <a:lnTo>
                    <a:pt x="2444" y="1823"/>
                  </a:lnTo>
                  <a:lnTo>
                    <a:pt x="2444" y="1811"/>
                  </a:lnTo>
                  <a:lnTo>
                    <a:pt x="2444" y="1702"/>
                  </a:lnTo>
                  <a:lnTo>
                    <a:pt x="2410" y="1702"/>
                  </a:lnTo>
                  <a:lnTo>
                    <a:pt x="2410" y="1651"/>
                  </a:lnTo>
                  <a:lnTo>
                    <a:pt x="2444" y="1651"/>
                  </a:lnTo>
                  <a:lnTo>
                    <a:pt x="2444" y="1593"/>
                  </a:lnTo>
                  <a:lnTo>
                    <a:pt x="2500" y="1565"/>
                  </a:lnTo>
                  <a:lnTo>
                    <a:pt x="2500" y="1651"/>
                  </a:lnTo>
                  <a:lnTo>
                    <a:pt x="2546" y="1651"/>
                  </a:lnTo>
                  <a:lnTo>
                    <a:pt x="2546" y="1702"/>
                  </a:lnTo>
                  <a:lnTo>
                    <a:pt x="2500" y="1702"/>
                  </a:lnTo>
                  <a:lnTo>
                    <a:pt x="2500" y="1797"/>
                  </a:lnTo>
                  <a:lnTo>
                    <a:pt x="2500" y="1797"/>
                  </a:lnTo>
                  <a:lnTo>
                    <a:pt x="2500" y="1804"/>
                  </a:lnTo>
                  <a:lnTo>
                    <a:pt x="2501" y="1810"/>
                  </a:lnTo>
                  <a:lnTo>
                    <a:pt x="2503" y="1815"/>
                  </a:lnTo>
                  <a:lnTo>
                    <a:pt x="2505" y="1820"/>
                  </a:lnTo>
                  <a:lnTo>
                    <a:pt x="2509" y="1823"/>
                  </a:lnTo>
                  <a:lnTo>
                    <a:pt x="2513" y="1825"/>
                  </a:lnTo>
                  <a:lnTo>
                    <a:pt x="2518" y="1827"/>
                  </a:lnTo>
                  <a:lnTo>
                    <a:pt x="2523" y="1827"/>
                  </a:lnTo>
                  <a:lnTo>
                    <a:pt x="2523" y="1827"/>
                  </a:lnTo>
                  <a:lnTo>
                    <a:pt x="2532" y="1827"/>
                  </a:lnTo>
                  <a:lnTo>
                    <a:pt x="2541" y="1824"/>
                  </a:lnTo>
                  <a:lnTo>
                    <a:pt x="2549" y="1821"/>
                  </a:lnTo>
                  <a:lnTo>
                    <a:pt x="2556" y="1817"/>
                  </a:lnTo>
                  <a:lnTo>
                    <a:pt x="2550" y="1869"/>
                  </a:lnTo>
                  <a:close/>
                  <a:moveTo>
                    <a:pt x="3096" y="1713"/>
                  </a:moveTo>
                  <a:lnTo>
                    <a:pt x="3096" y="1713"/>
                  </a:lnTo>
                  <a:lnTo>
                    <a:pt x="3088" y="1708"/>
                  </a:lnTo>
                  <a:lnTo>
                    <a:pt x="3079" y="1704"/>
                  </a:lnTo>
                  <a:lnTo>
                    <a:pt x="3069" y="1702"/>
                  </a:lnTo>
                  <a:lnTo>
                    <a:pt x="3059" y="1701"/>
                  </a:lnTo>
                  <a:lnTo>
                    <a:pt x="3059" y="1701"/>
                  </a:lnTo>
                  <a:lnTo>
                    <a:pt x="3050" y="1702"/>
                  </a:lnTo>
                  <a:lnTo>
                    <a:pt x="3041" y="1704"/>
                  </a:lnTo>
                  <a:lnTo>
                    <a:pt x="3034" y="1709"/>
                  </a:lnTo>
                  <a:lnTo>
                    <a:pt x="3029" y="1714"/>
                  </a:lnTo>
                  <a:lnTo>
                    <a:pt x="3024" y="1721"/>
                  </a:lnTo>
                  <a:lnTo>
                    <a:pt x="3022" y="1730"/>
                  </a:lnTo>
                  <a:lnTo>
                    <a:pt x="3020" y="1741"/>
                  </a:lnTo>
                  <a:lnTo>
                    <a:pt x="3019" y="1753"/>
                  </a:lnTo>
                  <a:lnTo>
                    <a:pt x="3019" y="1874"/>
                  </a:lnTo>
                  <a:lnTo>
                    <a:pt x="2964" y="1874"/>
                  </a:lnTo>
                  <a:lnTo>
                    <a:pt x="2964" y="1651"/>
                  </a:lnTo>
                  <a:lnTo>
                    <a:pt x="3019" y="1651"/>
                  </a:lnTo>
                  <a:lnTo>
                    <a:pt x="3019" y="1670"/>
                  </a:lnTo>
                  <a:lnTo>
                    <a:pt x="3019" y="1670"/>
                  </a:lnTo>
                  <a:lnTo>
                    <a:pt x="3024" y="1664"/>
                  </a:lnTo>
                  <a:lnTo>
                    <a:pt x="3030" y="1659"/>
                  </a:lnTo>
                  <a:lnTo>
                    <a:pt x="3036" y="1655"/>
                  </a:lnTo>
                  <a:lnTo>
                    <a:pt x="3042" y="1652"/>
                  </a:lnTo>
                  <a:lnTo>
                    <a:pt x="3048" y="1649"/>
                  </a:lnTo>
                  <a:lnTo>
                    <a:pt x="3054" y="1648"/>
                  </a:lnTo>
                  <a:lnTo>
                    <a:pt x="3061" y="1646"/>
                  </a:lnTo>
                  <a:lnTo>
                    <a:pt x="3069" y="1645"/>
                  </a:lnTo>
                  <a:lnTo>
                    <a:pt x="3069" y="1645"/>
                  </a:lnTo>
                  <a:lnTo>
                    <a:pt x="3080" y="1646"/>
                  </a:lnTo>
                  <a:lnTo>
                    <a:pt x="3091" y="1650"/>
                  </a:lnTo>
                  <a:lnTo>
                    <a:pt x="3101" y="1653"/>
                  </a:lnTo>
                  <a:lnTo>
                    <a:pt x="3110" y="1659"/>
                  </a:lnTo>
                  <a:lnTo>
                    <a:pt x="3096" y="1713"/>
                  </a:lnTo>
                  <a:close/>
                  <a:moveTo>
                    <a:pt x="597" y="1591"/>
                  </a:moveTo>
                  <a:lnTo>
                    <a:pt x="597" y="1619"/>
                  </a:lnTo>
                  <a:lnTo>
                    <a:pt x="541" y="1619"/>
                  </a:lnTo>
                  <a:lnTo>
                    <a:pt x="541" y="1563"/>
                  </a:lnTo>
                  <a:lnTo>
                    <a:pt x="597" y="1563"/>
                  </a:lnTo>
                  <a:lnTo>
                    <a:pt x="597" y="1591"/>
                  </a:lnTo>
                  <a:close/>
                  <a:moveTo>
                    <a:pt x="981" y="1651"/>
                  </a:moveTo>
                  <a:lnTo>
                    <a:pt x="1037" y="1651"/>
                  </a:lnTo>
                  <a:lnTo>
                    <a:pt x="1037" y="1751"/>
                  </a:lnTo>
                  <a:lnTo>
                    <a:pt x="1037" y="1874"/>
                  </a:lnTo>
                  <a:lnTo>
                    <a:pt x="981" y="1874"/>
                  </a:lnTo>
                  <a:lnTo>
                    <a:pt x="981" y="1651"/>
                  </a:lnTo>
                  <a:close/>
                  <a:moveTo>
                    <a:pt x="1037" y="1591"/>
                  </a:moveTo>
                  <a:lnTo>
                    <a:pt x="1037" y="1619"/>
                  </a:lnTo>
                  <a:lnTo>
                    <a:pt x="981" y="1619"/>
                  </a:lnTo>
                  <a:lnTo>
                    <a:pt x="981" y="1563"/>
                  </a:lnTo>
                  <a:lnTo>
                    <a:pt x="1037" y="1563"/>
                  </a:lnTo>
                  <a:lnTo>
                    <a:pt x="1037" y="1591"/>
                  </a:lnTo>
                  <a:close/>
                  <a:moveTo>
                    <a:pt x="2558" y="2058"/>
                  </a:moveTo>
                  <a:lnTo>
                    <a:pt x="2558" y="2058"/>
                  </a:lnTo>
                  <a:lnTo>
                    <a:pt x="2552" y="2053"/>
                  </a:lnTo>
                  <a:lnTo>
                    <a:pt x="2546" y="2049"/>
                  </a:lnTo>
                  <a:lnTo>
                    <a:pt x="2541" y="2046"/>
                  </a:lnTo>
                  <a:lnTo>
                    <a:pt x="2534" y="2042"/>
                  </a:lnTo>
                  <a:lnTo>
                    <a:pt x="2529" y="2040"/>
                  </a:lnTo>
                  <a:lnTo>
                    <a:pt x="2522" y="2039"/>
                  </a:lnTo>
                  <a:lnTo>
                    <a:pt x="2508" y="2037"/>
                  </a:lnTo>
                  <a:lnTo>
                    <a:pt x="2508" y="2037"/>
                  </a:lnTo>
                  <a:lnTo>
                    <a:pt x="2498" y="2038"/>
                  </a:lnTo>
                  <a:lnTo>
                    <a:pt x="2489" y="2039"/>
                  </a:lnTo>
                  <a:lnTo>
                    <a:pt x="2480" y="2042"/>
                  </a:lnTo>
                  <a:lnTo>
                    <a:pt x="2471" y="2046"/>
                  </a:lnTo>
                  <a:lnTo>
                    <a:pt x="2463" y="2050"/>
                  </a:lnTo>
                  <a:lnTo>
                    <a:pt x="2456" y="2055"/>
                  </a:lnTo>
                  <a:lnTo>
                    <a:pt x="2450" y="2061"/>
                  </a:lnTo>
                  <a:lnTo>
                    <a:pt x="2443" y="2068"/>
                  </a:lnTo>
                  <a:lnTo>
                    <a:pt x="2439" y="2076"/>
                  </a:lnTo>
                  <a:lnTo>
                    <a:pt x="2433" y="2085"/>
                  </a:lnTo>
                  <a:lnTo>
                    <a:pt x="2430" y="2093"/>
                  </a:lnTo>
                  <a:lnTo>
                    <a:pt x="2426" y="2105"/>
                  </a:lnTo>
                  <a:lnTo>
                    <a:pt x="2423" y="2115"/>
                  </a:lnTo>
                  <a:lnTo>
                    <a:pt x="2422" y="2127"/>
                  </a:lnTo>
                  <a:lnTo>
                    <a:pt x="2421" y="2139"/>
                  </a:lnTo>
                  <a:lnTo>
                    <a:pt x="2420" y="2152"/>
                  </a:lnTo>
                  <a:lnTo>
                    <a:pt x="2420" y="2152"/>
                  </a:lnTo>
                  <a:lnTo>
                    <a:pt x="2421" y="2166"/>
                  </a:lnTo>
                  <a:lnTo>
                    <a:pt x="2422" y="2178"/>
                  </a:lnTo>
                  <a:lnTo>
                    <a:pt x="2423" y="2190"/>
                  </a:lnTo>
                  <a:lnTo>
                    <a:pt x="2426" y="2202"/>
                  </a:lnTo>
                  <a:lnTo>
                    <a:pt x="2429" y="2212"/>
                  </a:lnTo>
                  <a:lnTo>
                    <a:pt x="2433" y="2222"/>
                  </a:lnTo>
                  <a:lnTo>
                    <a:pt x="2438" y="2231"/>
                  </a:lnTo>
                  <a:lnTo>
                    <a:pt x="2443" y="2239"/>
                  </a:lnTo>
                  <a:lnTo>
                    <a:pt x="2449" y="2247"/>
                  </a:lnTo>
                  <a:lnTo>
                    <a:pt x="2455" y="2252"/>
                  </a:lnTo>
                  <a:lnTo>
                    <a:pt x="2462" y="2258"/>
                  </a:lnTo>
                  <a:lnTo>
                    <a:pt x="2470" y="2262"/>
                  </a:lnTo>
                  <a:lnTo>
                    <a:pt x="2479" y="2267"/>
                  </a:lnTo>
                  <a:lnTo>
                    <a:pt x="2488" y="2269"/>
                  </a:lnTo>
                  <a:lnTo>
                    <a:pt x="2496" y="2270"/>
                  </a:lnTo>
                  <a:lnTo>
                    <a:pt x="2506" y="2271"/>
                  </a:lnTo>
                  <a:lnTo>
                    <a:pt x="2506" y="2271"/>
                  </a:lnTo>
                  <a:lnTo>
                    <a:pt x="2513" y="2270"/>
                  </a:lnTo>
                  <a:lnTo>
                    <a:pt x="2521" y="2269"/>
                  </a:lnTo>
                  <a:lnTo>
                    <a:pt x="2528" y="2268"/>
                  </a:lnTo>
                  <a:lnTo>
                    <a:pt x="2533" y="2266"/>
                  </a:lnTo>
                  <a:lnTo>
                    <a:pt x="2540" y="2262"/>
                  </a:lnTo>
                  <a:lnTo>
                    <a:pt x="2546" y="2259"/>
                  </a:lnTo>
                  <a:lnTo>
                    <a:pt x="2552" y="2255"/>
                  </a:lnTo>
                  <a:lnTo>
                    <a:pt x="2558" y="2249"/>
                  </a:lnTo>
                  <a:lnTo>
                    <a:pt x="2558" y="2266"/>
                  </a:lnTo>
                  <a:lnTo>
                    <a:pt x="2613" y="2266"/>
                  </a:lnTo>
                  <a:lnTo>
                    <a:pt x="2613" y="1949"/>
                  </a:lnTo>
                  <a:lnTo>
                    <a:pt x="2558" y="1977"/>
                  </a:lnTo>
                  <a:lnTo>
                    <a:pt x="2558" y="2058"/>
                  </a:lnTo>
                  <a:close/>
                  <a:moveTo>
                    <a:pt x="2519" y="2220"/>
                  </a:moveTo>
                  <a:lnTo>
                    <a:pt x="2519" y="2220"/>
                  </a:lnTo>
                  <a:lnTo>
                    <a:pt x="2511" y="2219"/>
                  </a:lnTo>
                  <a:lnTo>
                    <a:pt x="2504" y="2217"/>
                  </a:lnTo>
                  <a:lnTo>
                    <a:pt x="2496" y="2214"/>
                  </a:lnTo>
                  <a:lnTo>
                    <a:pt x="2490" y="2207"/>
                  </a:lnTo>
                  <a:lnTo>
                    <a:pt x="2484" y="2198"/>
                  </a:lnTo>
                  <a:lnTo>
                    <a:pt x="2480" y="2186"/>
                  </a:lnTo>
                  <a:lnTo>
                    <a:pt x="2478" y="2170"/>
                  </a:lnTo>
                  <a:lnTo>
                    <a:pt x="2476" y="2150"/>
                  </a:lnTo>
                  <a:lnTo>
                    <a:pt x="2476" y="2150"/>
                  </a:lnTo>
                  <a:lnTo>
                    <a:pt x="2478" y="2133"/>
                  </a:lnTo>
                  <a:lnTo>
                    <a:pt x="2480" y="2119"/>
                  </a:lnTo>
                  <a:lnTo>
                    <a:pt x="2484" y="2108"/>
                  </a:lnTo>
                  <a:lnTo>
                    <a:pt x="2490" y="2100"/>
                  </a:lnTo>
                  <a:lnTo>
                    <a:pt x="2496" y="2095"/>
                  </a:lnTo>
                  <a:lnTo>
                    <a:pt x="2503" y="2090"/>
                  </a:lnTo>
                  <a:lnTo>
                    <a:pt x="2511" y="2089"/>
                  </a:lnTo>
                  <a:lnTo>
                    <a:pt x="2518" y="2088"/>
                  </a:lnTo>
                  <a:lnTo>
                    <a:pt x="2518" y="2088"/>
                  </a:lnTo>
                  <a:lnTo>
                    <a:pt x="2525" y="2089"/>
                  </a:lnTo>
                  <a:lnTo>
                    <a:pt x="2532" y="2090"/>
                  </a:lnTo>
                  <a:lnTo>
                    <a:pt x="2538" y="2092"/>
                  </a:lnTo>
                  <a:lnTo>
                    <a:pt x="2543" y="2096"/>
                  </a:lnTo>
                  <a:lnTo>
                    <a:pt x="2548" y="2099"/>
                  </a:lnTo>
                  <a:lnTo>
                    <a:pt x="2552" y="2102"/>
                  </a:lnTo>
                  <a:lnTo>
                    <a:pt x="2558" y="2110"/>
                  </a:lnTo>
                  <a:lnTo>
                    <a:pt x="2558" y="2198"/>
                  </a:lnTo>
                  <a:lnTo>
                    <a:pt x="2558" y="2198"/>
                  </a:lnTo>
                  <a:lnTo>
                    <a:pt x="2551" y="2206"/>
                  </a:lnTo>
                  <a:lnTo>
                    <a:pt x="2543" y="2212"/>
                  </a:lnTo>
                  <a:lnTo>
                    <a:pt x="2538" y="2216"/>
                  </a:lnTo>
                  <a:lnTo>
                    <a:pt x="2532" y="2218"/>
                  </a:lnTo>
                  <a:lnTo>
                    <a:pt x="2525" y="2219"/>
                  </a:lnTo>
                  <a:lnTo>
                    <a:pt x="2519" y="2220"/>
                  </a:lnTo>
                  <a:lnTo>
                    <a:pt x="2519" y="2220"/>
                  </a:lnTo>
                  <a:close/>
                  <a:moveTo>
                    <a:pt x="677" y="2105"/>
                  </a:moveTo>
                  <a:lnTo>
                    <a:pt x="677" y="2105"/>
                  </a:lnTo>
                  <a:lnTo>
                    <a:pt x="669" y="2100"/>
                  </a:lnTo>
                  <a:lnTo>
                    <a:pt x="660" y="2096"/>
                  </a:lnTo>
                  <a:lnTo>
                    <a:pt x="650" y="2093"/>
                  </a:lnTo>
                  <a:lnTo>
                    <a:pt x="640" y="2092"/>
                  </a:lnTo>
                  <a:lnTo>
                    <a:pt x="640" y="2092"/>
                  </a:lnTo>
                  <a:lnTo>
                    <a:pt x="631" y="2093"/>
                  </a:lnTo>
                  <a:lnTo>
                    <a:pt x="622" y="2096"/>
                  </a:lnTo>
                  <a:lnTo>
                    <a:pt x="616" y="2100"/>
                  </a:lnTo>
                  <a:lnTo>
                    <a:pt x="610" y="2106"/>
                  </a:lnTo>
                  <a:lnTo>
                    <a:pt x="606" y="2112"/>
                  </a:lnTo>
                  <a:lnTo>
                    <a:pt x="604" y="2121"/>
                  </a:lnTo>
                  <a:lnTo>
                    <a:pt x="601" y="2132"/>
                  </a:lnTo>
                  <a:lnTo>
                    <a:pt x="600" y="2145"/>
                  </a:lnTo>
                  <a:lnTo>
                    <a:pt x="600" y="2266"/>
                  </a:lnTo>
                  <a:lnTo>
                    <a:pt x="546" y="2266"/>
                  </a:lnTo>
                  <a:lnTo>
                    <a:pt x="546" y="2042"/>
                  </a:lnTo>
                  <a:lnTo>
                    <a:pt x="600" y="2042"/>
                  </a:lnTo>
                  <a:lnTo>
                    <a:pt x="600" y="2061"/>
                  </a:lnTo>
                  <a:lnTo>
                    <a:pt x="600" y="2061"/>
                  </a:lnTo>
                  <a:lnTo>
                    <a:pt x="606" y="2056"/>
                  </a:lnTo>
                  <a:lnTo>
                    <a:pt x="611" y="2050"/>
                  </a:lnTo>
                  <a:lnTo>
                    <a:pt x="617" y="2047"/>
                  </a:lnTo>
                  <a:lnTo>
                    <a:pt x="624" y="2043"/>
                  </a:lnTo>
                  <a:lnTo>
                    <a:pt x="629" y="2040"/>
                  </a:lnTo>
                  <a:lnTo>
                    <a:pt x="636" y="2039"/>
                  </a:lnTo>
                  <a:lnTo>
                    <a:pt x="644" y="2038"/>
                  </a:lnTo>
                  <a:lnTo>
                    <a:pt x="650" y="2037"/>
                  </a:lnTo>
                  <a:lnTo>
                    <a:pt x="650" y="2037"/>
                  </a:lnTo>
                  <a:lnTo>
                    <a:pt x="661" y="2038"/>
                  </a:lnTo>
                  <a:lnTo>
                    <a:pt x="672" y="2041"/>
                  </a:lnTo>
                  <a:lnTo>
                    <a:pt x="684" y="2046"/>
                  </a:lnTo>
                  <a:lnTo>
                    <a:pt x="692" y="2051"/>
                  </a:lnTo>
                  <a:lnTo>
                    <a:pt x="677" y="2105"/>
                  </a:lnTo>
                  <a:close/>
                  <a:moveTo>
                    <a:pt x="242" y="2042"/>
                  </a:moveTo>
                  <a:lnTo>
                    <a:pt x="297" y="2042"/>
                  </a:lnTo>
                  <a:lnTo>
                    <a:pt x="233" y="2266"/>
                  </a:lnTo>
                  <a:lnTo>
                    <a:pt x="186" y="2266"/>
                  </a:lnTo>
                  <a:lnTo>
                    <a:pt x="161" y="2174"/>
                  </a:lnTo>
                  <a:lnTo>
                    <a:pt x="161" y="2174"/>
                  </a:lnTo>
                  <a:lnTo>
                    <a:pt x="149" y="2125"/>
                  </a:lnTo>
                  <a:lnTo>
                    <a:pt x="149" y="2125"/>
                  </a:lnTo>
                  <a:lnTo>
                    <a:pt x="143" y="2148"/>
                  </a:lnTo>
                  <a:lnTo>
                    <a:pt x="137" y="2175"/>
                  </a:lnTo>
                  <a:lnTo>
                    <a:pt x="111" y="2266"/>
                  </a:lnTo>
                  <a:lnTo>
                    <a:pt x="63" y="2266"/>
                  </a:lnTo>
                  <a:lnTo>
                    <a:pt x="63" y="2265"/>
                  </a:lnTo>
                  <a:lnTo>
                    <a:pt x="0" y="2042"/>
                  </a:lnTo>
                  <a:lnTo>
                    <a:pt x="58" y="2042"/>
                  </a:lnTo>
                  <a:lnTo>
                    <a:pt x="78" y="2126"/>
                  </a:lnTo>
                  <a:lnTo>
                    <a:pt x="78" y="2126"/>
                  </a:lnTo>
                  <a:lnTo>
                    <a:pt x="83" y="2152"/>
                  </a:lnTo>
                  <a:lnTo>
                    <a:pt x="89" y="2180"/>
                  </a:lnTo>
                  <a:lnTo>
                    <a:pt x="89" y="2180"/>
                  </a:lnTo>
                  <a:lnTo>
                    <a:pt x="96" y="2152"/>
                  </a:lnTo>
                  <a:lnTo>
                    <a:pt x="102" y="2125"/>
                  </a:lnTo>
                  <a:lnTo>
                    <a:pt x="126" y="2042"/>
                  </a:lnTo>
                  <a:lnTo>
                    <a:pt x="173" y="2042"/>
                  </a:lnTo>
                  <a:lnTo>
                    <a:pt x="197" y="2125"/>
                  </a:lnTo>
                  <a:lnTo>
                    <a:pt x="197" y="2125"/>
                  </a:lnTo>
                  <a:lnTo>
                    <a:pt x="203" y="2151"/>
                  </a:lnTo>
                  <a:lnTo>
                    <a:pt x="210" y="2181"/>
                  </a:lnTo>
                  <a:lnTo>
                    <a:pt x="210" y="2181"/>
                  </a:lnTo>
                  <a:lnTo>
                    <a:pt x="215" y="2156"/>
                  </a:lnTo>
                  <a:lnTo>
                    <a:pt x="221" y="2125"/>
                  </a:lnTo>
                  <a:lnTo>
                    <a:pt x="242" y="2042"/>
                  </a:lnTo>
                  <a:close/>
                  <a:moveTo>
                    <a:pt x="409" y="2037"/>
                  </a:moveTo>
                  <a:lnTo>
                    <a:pt x="409" y="2037"/>
                  </a:lnTo>
                  <a:lnTo>
                    <a:pt x="399" y="2038"/>
                  </a:lnTo>
                  <a:lnTo>
                    <a:pt x="388" y="2039"/>
                  </a:lnTo>
                  <a:lnTo>
                    <a:pt x="378" y="2042"/>
                  </a:lnTo>
                  <a:lnTo>
                    <a:pt x="369" y="2046"/>
                  </a:lnTo>
                  <a:lnTo>
                    <a:pt x="360" y="2050"/>
                  </a:lnTo>
                  <a:lnTo>
                    <a:pt x="351" y="2056"/>
                  </a:lnTo>
                  <a:lnTo>
                    <a:pt x="343" y="2062"/>
                  </a:lnTo>
                  <a:lnTo>
                    <a:pt x="337" y="2070"/>
                  </a:lnTo>
                  <a:lnTo>
                    <a:pt x="330" y="2078"/>
                  </a:lnTo>
                  <a:lnTo>
                    <a:pt x="325" y="2087"/>
                  </a:lnTo>
                  <a:lnTo>
                    <a:pt x="319" y="2097"/>
                  </a:lnTo>
                  <a:lnTo>
                    <a:pt x="316" y="2107"/>
                  </a:lnTo>
                  <a:lnTo>
                    <a:pt x="312" y="2118"/>
                  </a:lnTo>
                  <a:lnTo>
                    <a:pt x="310" y="2129"/>
                  </a:lnTo>
                  <a:lnTo>
                    <a:pt x="308" y="2141"/>
                  </a:lnTo>
                  <a:lnTo>
                    <a:pt x="308" y="2155"/>
                  </a:lnTo>
                  <a:lnTo>
                    <a:pt x="308" y="2155"/>
                  </a:lnTo>
                  <a:lnTo>
                    <a:pt x="308" y="2167"/>
                  </a:lnTo>
                  <a:lnTo>
                    <a:pt x="310" y="2179"/>
                  </a:lnTo>
                  <a:lnTo>
                    <a:pt x="312" y="2190"/>
                  </a:lnTo>
                  <a:lnTo>
                    <a:pt x="316" y="2201"/>
                  </a:lnTo>
                  <a:lnTo>
                    <a:pt x="319" y="2211"/>
                  </a:lnTo>
                  <a:lnTo>
                    <a:pt x="325" y="2221"/>
                  </a:lnTo>
                  <a:lnTo>
                    <a:pt x="330" y="2230"/>
                  </a:lnTo>
                  <a:lnTo>
                    <a:pt x="337" y="2238"/>
                  </a:lnTo>
                  <a:lnTo>
                    <a:pt x="343" y="2246"/>
                  </a:lnTo>
                  <a:lnTo>
                    <a:pt x="351" y="2252"/>
                  </a:lnTo>
                  <a:lnTo>
                    <a:pt x="360" y="2258"/>
                  </a:lnTo>
                  <a:lnTo>
                    <a:pt x="369" y="2262"/>
                  </a:lnTo>
                  <a:lnTo>
                    <a:pt x="378" y="2266"/>
                  </a:lnTo>
                  <a:lnTo>
                    <a:pt x="388" y="2269"/>
                  </a:lnTo>
                  <a:lnTo>
                    <a:pt x="399" y="2270"/>
                  </a:lnTo>
                  <a:lnTo>
                    <a:pt x="409" y="2271"/>
                  </a:lnTo>
                  <a:lnTo>
                    <a:pt x="409" y="2271"/>
                  </a:lnTo>
                  <a:lnTo>
                    <a:pt x="420" y="2270"/>
                  </a:lnTo>
                  <a:lnTo>
                    <a:pt x="431" y="2269"/>
                  </a:lnTo>
                  <a:lnTo>
                    <a:pt x="441" y="2266"/>
                  </a:lnTo>
                  <a:lnTo>
                    <a:pt x="450" y="2262"/>
                  </a:lnTo>
                  <a:lnTo>
                    <a:pt x="459" y="2258"/>
                  </a:lnTo>
                  <a:lnTo>
                    <a:pt x="468" y="2252"/>
                  </a:lnTo>
                  <a:lnTo>
                    <a:pt x="476" y="2246"/>
                  </a:lnTo>
                  <a:lnTo>
                    <a:pt x="482" y="2238"/>
                  </a:lnTo>
                  <a:lnTo>
                    <a:pt x="489" y="2230"/>
                  </a:lnTo>
                  <a:lnTo>
                    <a:pt x="495" y="2221"/>
                  </a:lnTo>
                  <a:lnTo>
                    <a:pt x="499" y="2211"/>
                  </a:lnTo>
                  <a:lnTo>
                    <a:pt x="504" y="2201"/>
                  </a:lnTo>
                  <a:lnTo>
                    <a:pt x="507" y="2190"/>
                  </a:lnTo>
                  <a:lnTo>
                    <a:pt x="509" y="2179"/>
                  </a:lnTo>
                  <a:lnTo>
                    <a:pt x="511" y="2167"/>
                  </a:lnTo>
                  <a:lnTo>
                    <a:pt x="511" y="2155"/>
                  </a:lnTo>
                  <a:lnTo>
                    <a:pt x="511" y="2155"/>
                  </a:lnTo>
                  <a:lnTo>
                    <a:pt x="511" y="2141"/>
                  </a:lnTo>
                  <a:lnTo>
                    <a:pt x="509" y="2129"/>
                  </a:lnTo>
                  <a:lnTo>
                    <a:pt x="507" y="2118"/>
                  </a:lnTo>
                  <a:lnTo>
                    <a:pt x="504" y="2107"/>
                  </a:lnTo>
                  <a:lnTo>
                    <a:pt x="499" y="2097"/>
                  </a:lnTo>
                  <a:lnTo>
                    <a:pt x="495" y="2087"/>
                  </a:lnTo>
                  <a:lnTo>
                    <a:pt x="489" y="2078"/>
                  </a:lnTo>
                  <a:lnTo>
                    <a:pt x="482" y="2070"/>
                  </a:lnTo>
                  <a:lnTo>
                    <a:pt x="476" y="2062"/>
                  </a:lnTo>
                  <a:lnTo>
                    <a:pt x="468" y="2056"/>
                  </a:lnTo>
                  <a:lnTo>
                    <a:pt x="459" y="2050"/>
                  </a:lnTo>
                  <a:lnTo>
                    <a:pt x="450" y="2046"/>
                  </a:lnTo>
                  <a:lnTo>
                    <a:pt x="441" y="2042"/>
                  </a:lnTo>
                  <a:lnTo>
                    <a:pt x="431" y="2039"/>
                  </a:lnTo>
                  <a:lnTo>
                    <a:pt x="420" y="2038"/>
                  </a:lnTo>
                  <a:lnTo>
                    <a:pt x="409" y="2037"/>
                  </a:lnTo>
                  <a:lnTo>
                    <a:pt x="409" y="2037"/>
                  </a:lnTo>
                  <a:close/>
                  <a:moveTo>
                    <a:pt x="409" y="2219"/>
                  </a:moveTo>
                  <a:lnTo>
                    <a:pt x="409" y="2219"/>
                  </a:lnTo>
                  <a:lnTo>
                    <a:pt x="399" y="2218"/>
                  </a:lnTo>
                  <a:lnTo>
                    <a:pt x="390" y="2215"/>
                  </a:lnTo>
                  <a:lnTo>
                    <a:pt x="383" y="2209"/>
                  </a:lnTo>
                  <a:lnTo>
                    <a:pt x="377" y="2201"/>
                  </a:lnTo>
                  <a:lnTo>
                    <a:pt x="371" y="2192"/>
                  </a:lnTo>
                  <a:lnTo>
                    <a:pt x="367" y="2181"/>
                  </a:lnTo>
                  <a:lnTo>
                    <a:pt x="365" y="2168"/>
                  </a:lnTo>
                  <a:lnTo>
                    <a:pt x="365" y="2155"/>
                  </a:lnTo>
                  <a:lnTo>
                    <a:pt x="365" y="2155"/>
                  </a:lnTo>
                  <a:lnTo>
                    <a:pt x="365" y="2140"/>
                  </a:lnTo>
                  <a:lnTo>
                    <a:pt x="367" y="2127"/>
                  </a:lnTo>
                  <a:lnTo>
                    <a:pt x="371" y="2117"/>
                  </a:lnTo>
                  <a:lnTo>
                    <a:pt x="377" y="2107"/>
                  </a:lnTo>
                  <a:lnTo>
                    <a:pt x="383" y="2099"/>
                  </a:lnTo>
                  <a:lnTo>
                    <a:pt x="390" y="2093"/>
                  </a:lnTo>
                  <a:lnTo>
                    <a:pt x="399" y="2090"/>
                  </a:lnTo>
                  <a:lnTo>
                    <a:pt x="409" y="2089"/>
                  </a:lnTo>
                  <a:lnTo>
                    <a:pt x="409" y="2089"/>
                  </a:lnTo>
                  <a:lnTo>
                    <a:pt x="419" y="2090"/>
                  </a:lnTo>
                  <a:lnTo>
                    <a:pt x="428" y="2093"/>
                  </a:lnTo>
                  <a:lnTo>
                    <a:pt x="436" y="2099"/>
                  </a:lnTo>
                  <a:lnTo>
                    <a:pt x="442" y="2107"/>
                  </a:lnTo>
                  <a:lnTo>
                    <a:pt x="448" y="2117"/>
                  </a:lnTo>
                  <a:lnTo>
                    <a:pt x="451" y="2127"/>
                  </a:lnTo>
                  <a:lnTo>
                    <a:pt x="453" y="2140"/>
                  </a:lnTo>
                  <a:lnTo>
                    <a:pt x="455" y="2155"/>
                  </a:lnTo>
                  <a:lnTo>
                    <a:pt x="455" y="2155"/>
                  </a:lnTo>
                  <a:lnTo>
                    <a:pt x="453" y="2168"/>
                  </a:lnTo>
                  <a:lnTo>
                    <a:pt x="451" y="2181"/>
                  </a:lnTo>
                  <a:lnTo>
                    <a:pt x="448" y="2192"/>
                  </a:lnTo>
                  <a:lnTo>
                    <a:pt x="442" y="2201"/>
                  </a:lnTo>
                  <a:lnTo>
                    <a:pt x="436" y="2209"/>
                  </a:lnTo>
                  <a:lnTo>
                    <a:pt x="428" y="2215"/>
                  </a:lnTo>
                  <a:lnTo>
                    <a:pt x="419" y="2218"/>
                  </a:lnTo>
                  <a:lnTo>
                    <a:pt x="409" y="2219"/>
                  </a:lnTo>
                  <a:lnTo>
                    <a:pt x="409" y="2219"/>
                  </a:lnTo>
                  <a:close/>
                  <a:moveTo>
                    <a:pt x="2285" y="2105"/>
                  </a:moveTo>
                  <a:lnTo>
                    <a:pt x="2285" y="2105"/>
                  </a:lnTo>
                  <a:lnTo>
                    <a:pt x="2276" y="2100"/>
                  </a:lnTo>
                  <a:lnTo>
                    <a:pt x="2267" y="2096"/>
                  </a:lnTo>
                  <a:lnTo>
                    <a:pt x="2257" y="2093"/>
                  </a:lnTo>
                  <a:lnTo>
                    <a:pt x="2249" y="2092"/>
                  </a:lnTo>
                  <a:lnTo>
                    <a:pt x="2249" y="2092"/>
                  </a:lnTo>
                  <a:lnTo>
                    <a:pt x="2239" y="2093"/>
                  </a:lnTo>
                  <a:lnTo>
                    <a:pt x="2231" y="2096"/>
                  </a:lnTo>
                  <a:lnTo>
                    <a:pt x="2224" y="2100"/>
                  </a:lnTo>
                  <a:lnTo>
                    <a:pt x="2219" y="2106"/>
                  </a:lnTo>
                  <a:lnTo>
                    <a:pt x="2214" y="2112"/>
                  </a:lnTo>
                  <a:lnTo>
                    <a:pt x="2211" y="2121"/>
                  </a:lnTo>
                  <a:lnTo>
                    <a:pt x="2209" y="2132"/>
                  </a:lnTo>
                  <a:lnTo>
                    <a:pt x="2209" y="2145"/>
                  </a:lnTo>
                  <a:lnTo>
                    <a:pt x="2209" y="2266"/>
                  </a:lnTo>
                  <a:lnTo>
                    <a:pt x="2153" y="2266"/>
                  </a:lnTo>
                  <a:lnTo>
                    <a:pt x="2153" y="2042"/>
                  </a:lnTo>
                  <a:lnTo>
                    <a:pt x="2209" y="2042"/>
                  </a:lnTo>
                  <a:lnTo>
                    <a:pt x="2209" y="2061"/>
                  </a:lnTo>
                  <a:lnTo>
                    <a:pt x="2209" y="2061"/>
                  </a:lnTo>
                  <a:lnTo>
                    <a:pt x="2213" y="2056"/>
                  </a:lnTo>
                  <a:lnTo>
                    <a:pt x="2219" y="2050"/>
                  </a:lnTo>
                  <a:lnTo>
                    <a:pt x="2224" y="2047"/>
                  </a:lnTo>
                  <a:lnTo>
                    <a:pt x="2231" y="2043"/>
                  </a:lnTo>
                  <a:lnTo>
                    <a:pt x="2237" y="2040"/>
                  </a:lnTo>
                  <a:lnTo>
                    <a:pt x="2244" y="2039"/>
                  </a:lnTo>
                  <a:lnTo>
                    <a:pt x="2251" y="2038"/>
                  </a:lnTo>
                  <a:lnTo>
                    <a:pt x="2257" y="2037"/>
                  </a:lnTo>
                  <a:lnTo>
                    <a:pt x="2257" y="2037"/>
                  </a:lnTo>
                  <a:lnTo>
                    <a:pt x="2269" y="2038"/>
                  </a:lnTo>
                  <a:lnTo>
                    <a:pt x="2280" y="2041"/>
                  </a:lnTo>
                  <a:lnTo>
                    <a:pt x="2291" y="2046"/>
                  </a:lnTo>
                  <a:lnTo>
                    <a:pt x="2300" y="2051"/>
                  </a:lnTo>
                  <a:lnTo>
                    <a:pt x="2285" y="2105"/>
                  </a:lnTo>
                  <a:close/>
                  <a:moveTo>
                    <a:pt x="1850" y="2042"/>
                  </a:moveTo>
                  <a:lnTo>
                    <a:pt x="1904" y="2042"/>
                  </a:lnTo>
                  <a:lnTo>
                    <a:pt x="1841" y="2266"/>
                  </a:lnTo>
                  <a:lnTo>
                    <a:pt x="1793" y="2266"/>
                  </a:lnTo>
                  <a:lnTo>
                    <a:pt x="1768" y="2174"/>
                  </a:lnTo>
                  <a:lnTo>
                    <a:pt x="1768" y="2174"/>
                  </a:lnTo>
                  <a:lnTo>
                    <a:pt x="1756" y="2125"/>
                  </a:lnTo>
                  <a:lnTo>
                    <a:pt x="1756" y="2125"/>
                  </a:lnTo>
                  <a:lnTo>
                    <a:pt x="1751" y="2148"/>
                  </a:lnTo>
                  <a:lnTo>
                    <a:pt x="1744" y="2175"/>
                  </a:lnTo>
                  <a:lnTo>
                    <a:pt x="1720" y="2266"/>
                  </a:lnTo>
                  <a:lnTo>
                    <a:pt x="1672" y="2266"/>
                  </a:lnTo>
                  <a:lnTo>
                    <a:pt x="1671" y="2265"/>
                  </a:lnTo>
                  <a:lnTo>
                    <a:pt x="1608" y="2042"/>
                  </a:lnTo>
                  <a:lnTo>
                    <a:pt x="1665" y="2042"/>
                  </a:lnTo>
                  <a:lnTo>
                    <a:pt x="1686" y="2126"/>
                  </a:lnTo>
                  <a:lnTo>
                    <a:pt x="1686" y="2126"/>
                  </a:lnTo>
                  <a:lnTo>
                    <a:pt x="1692" y="2152"/>
                  </a:lnTo>
                  <a:lnTo>
                    <a:pt x="1697" y="2180"/>
                  </a:lnTo>
                  <a:lnTo>
                    <a:pt x="1697" y="2180"/>
                  </a:lnTo>
                  <a:lnTo>
                    <a:pt x="1703" y="2152"/>
                  </a:lnTo>
                  <a:lnTo>
                    <a:pt x="1711" y="2125"/>
                  </a:lnTo>
                  <a:lnTo>
                    <a:pt x="1734" y="2042"/>
                  </a:lnTo>
                  <a:lnTo>
                    <a:pt x="1781" y="2042"/>
                  </a:lnTo>
                  <a:lnTo>
                    <a:pt x="1804" y="2125"/>
                  </a:lnTo>
                  <a:lnTo>
                    <a:pt x="1804" y="2125"/>
                  </a:lnTo>
                  <a:lnTo>
                    <a:pt x="1811" y="2151"/>
                  </a:lnTo>
                  <a:lnTo>
                    <a:pt x="1817" y="2181"/>
                  </a:lnTo>
                  <a:lnTo>
                    <a:pt x="1817" y="2181"/>
                  </a:lnTo>
                  <a:lnTo>
                    <a:pt x="1823" y="2156"/>
                  </a:lnTo>
                  <a:lnTo>
                    <a:pt x="1830" y="2125"/>
                  </a:lnTo>
                  <a:lnTo>
                    <a:pt x="1850" y="2042"/>
                  </a:lnTo>
                  <a:close/>
                  <a:moveTo>
                    <a:pt x="2016" y="2037"/>
                  </a:moveTo>
                  <a:lnTo>
                    <a:pt x="2016" y="2037"/>
                  </a:lnTo>
                  <a:lnTo>
                    <a:pt x="2006" y="2038"/>
                  </a:lnTo>
                  <a:lnTo>
                    <a:pt x="1995" y="2039"/>
                  </a:lnTo>
                  <a:lnTo>
                    <a:pt x="1985" y="2042"/>
                  </a:lnTo>
                  <a:lnTo>
                    <a:pt x="1976" y="2046"/>
                  </a:lnTo>
                  <a:lnTo>
                    <a:pt x="1967" y="2050"/>
                  </a:lnTo>
                  <a:lnTo>
                    <a:pt x="1958" y="2057"/>
                  </a:lnTo>
                  <a:lnTo>
                    <a:pt x="1951" y="2062"/>
                  </a:lnTo>
                  <a:lnTo>
                    <a:pt x="1944" y="2070"/>
                  </a:lnTo>
                  <a:lnTo>
                    <a:pt x="1937" y="2078"/>
                  </a:lnTo>
                  <a:lnTo>
                    <a:pt x="1932" y="2087"/>
                  </a:lnTo>
                  <a:lnTo>
                    <a:pt x="1926" y="2097"/>
                  </a:lnTo>
                  <a:lnTo>
                    <a:pt x="1923" y="2107"/>
                  </a:lnTo>
                  <a:lnTo>
                    <a:pt x="1920" y="2118"/>
                  </a:lnTo>
                  <a:lnTo>
                    <a:pt x="1916" y="2130"/>
                  </a:lnTo>
                  <a:lnTo>
                    <a:pt x="1915" y="2141"/>
                  </a:lnTo>
                  <a:lnTo>
                    <a:pt x="1915" y="2155"/>
                  </a:lnTo>
                  <a:lnTo>
                    <a:pt x="1915" y="2155"/>
                  </a:lnTo>
                  <a:lnTo>
                    <a:pt x="1915" y="2167"/>
                  </a:lnTo>
                  <a:lnTo>
                    <a:pt x="1916" y="2179"/>
                  </a:lnTo>
                  <a:lnTo>
                    <a:pt x="1920" y="2190"/>
                  </a:lnTo>
                  <a:lnTo>
                    <a:pt x="1923" y="2201"/>
                  </a:lnTo>
                  <a:lnTo>
                    <a:pt x="1926" y="2211"/>
                  </a:lnTo>
                  <a:lnTo>
                    <a:pt x="1932" y="2221"/>
                  </a:lnTo>
                  <a:lnTo>
                    <a:pt x="1937" y="2230"/>
                  </a:lnTo>
                  <a:lnTo>
                    <a:pt x="1944" y="2238"/>
                  </a:lnTo>
                  <a:lnTo>
                    <a:pt x="1951" y="2246"/>
                  </a:lnTo>
                  <a:lnTo>
                    <a:pt x="1958" y="2252"/>
                  </a:lnTo>
                  <a:lnTo>
                    <a:pt x="1967" y="2258"/>
                  </a:lnTo>
                  <a:lnTo>
                    <a:pt x="1976" y="2262"/>
                  </a:lnTo>
                  <a:lnTo>
                    <a:pt x="1985" y="2266"/>
                  </a:lnTo>
                  <a:lnTo>
                    <a:pt x="1995" y="2269"/>
                  </a:lnTo>
                  <a:lnTo>
                    <a:pt x="2006" y="2270"/>
                  </a:lnTo>
                  <a:lnTo>
                    <a:pt x="2016" y="2271"/>
                  </a:lnTo>
                  <a:lnTo>
                    <a:pt x="2016" y="2271"/>
                  </a:lnTo>
                  <a:lnTo>
                    <a:pt x="2027" y="2270"/>
                  </a:lnTo>
                  <a:lnTo>
                    <a:pt x="2039" y="2269"/>
                  </a:lnTo>
                  <a:lnTo>
                    <a:pt x="2049" y="2266"/>
                  </a:lnTo>
                  <a:lnTo>
                    <a:pt x="2057" y="2262"/>
                  </a:lnTo>
                  <a:lnTo>
                    <a:pt x="2066" y="2258"/>
                  </a:lnTo>
                  <a:lnTo>
                    <a:pt x="2075" y="2252"/>
                  </a:lnTo>
                  <a:lnTo>
                    <a:pt x="2083" y="2246"/>
                  </a:lnTo>
                  <a:lnTo>
                    <a:pt x="2090" y="2238"/>
                  </a:lnTo>
                  <a:lnTo>
                    <a:pt x="2096" y="2230"/>
                  </a:lnTo>
                  <a:lnTo>
                    <a:pt x="2102" y="2221"/>
                  </a:lnTo>
                  <a:lnTo>
                    <a:pt x="2106" y="2211"/>
                  </a:lnTo>
                  <a:lnTo>
                    <a:pt x="2111" y="2201"/>
                  </a:lnTo>
                  <a:lnTo>
                    <a:pt x="2114" y="2190"/>
                  </a:lnTo>
                  <a:lnTo>
                    <a:pt x="2116" y="2179"/>
                  </a:lnTo>
                  <a:lnTo>
                    <a:pt x="2119" y="2167"/>
                  </a:lnTo>
                  <a:lnTo>
                    <a:pt x="2119" y="2155"/>
                  </a:lnTo>
                  <a:lnTo>
                    <a:pt x="2119" y="2155"/>
                  </a:lnTo>
                  <a:lnTo>
                    <a:pt x="2119" y="2141"/>
                  </a:lnTo>
                  <a:lnTo>
                    <a:pt x="2116" y="2130"/>
                  </a:lnTo>
                  <a:lnTo>
                    <a:pt x="2114" y="2118"/>
                  </a:lnTo>
                  <a:lnTo>
                    <a:pt x="2111" y="2107"/>
                  </a:lnTo>
                  <a:lnTo>
                    <a:pt x="2106" y="2097"/>
                  </a:lnTo>
                  <a:lnTo>
                    <a:pt x="2102" y="2087"/>
                  </a:lnTo>
                  <a:lnTo>
                    <a:pt x="2096" y="2078"/>
                  </a:lnTo>
                  <a:lnTo>
                    <a:pt x="2090" y="2070"/>
                  </a:lnTo>
                  <a:lnTo>
                    <a:pt x="2083" y="2062"/>
                  </a:lnTo>
                  <a:lnTo>
                    <a:pt x="2075" y="2057"/>
                  </a:lnTo>
                  <a:lnTo>
                    <a:pt x="2066" y="2050"/>
                  </a:lnTo>
                  <a:lnTo>
                    <a:pt x="2057" y="2046"/>
                  </a:lnTo>
                  <a:lnTo>
                    <a:pt x="2049" y="2042"/>
                  </a:lnTo>
                  <a:lnTo>
                    <a:pt x="2039" y="2039"/>
                  </a:lnTo>
                  <a:lnTo>
                    <a:pt x="2027" y="2038"/>
                  </a:lnTo>
                  <a:lnTo>
                    <a:pt x="2016" y="2037"/>
                  </a:lnTo>
                  <a:lnTo>
                    <a:pt x="2016" y="2037"/>
                  </a:lnTo>
                  <a:close/>
                  <a:moveTo>
                    <a:pt x="2016" y="2219"/>
                  </a:moveTo>
                  <a:lnTo>
                    <a:pt x="2016" y="2219"/>
                  </a:lnTo>
                  <a:lnTo>
                    <a:pt x="2006" y="2218"/>
                  </a:lnTo>
                  <a:lnTo>
                    <a:pt x="1998" y="2215"/>
                  </a:lnTo>
                  <a:lnTo>
                    <a:pt x="1991" y="2209"/>
                  </a:lnTo>
                  <a:lnTo>
                    <a:pt x="1984" y="2201"/>
                  </a:lnTo>
                  <a:lnTo>
                    <a:pt x="1978" y="2192"/>
                  </a:lnTo>
                  <a:lnTo>
                    <a:pt x="1974" y="2181"/>
                  </a:lnTo>
                  <a:lnTo>
                    <a:pt x="1972" y="2168"/>
                  </a:lnTo>
                  <a:lnTo>
                    <a:pt x="1972" y="2155"/>
                  </a:lnTo>
                  <a:lnTo>
                    <a:pt x="1972" y="2155"/>
                  </a:lnTo>
                  <a:lnTo>
                    <a:pt x="1972" y="2140"/>
                  </a:lnTo>
                  <a:lnTo>
                    <a:pt x="1974" y="2128"/>
                  </a:lnTo>
                  <a:lnTo>
                    <a:pt x="1978" y="2117"/>
                  </a:lnTo>
                  <a:lnTo>
                    <a:pt x="1984" y="2107"/>
                  </a:lnTo>
                  <a:lnTo>
                    <a:pt x="1991" y="2099"/>
                  </a:lnTo>
                  <a:lnTo>
                    <a:pt x="1998" y="2093"/>
                  </a:lnTo>
                  <a:lnTo>
                    <a:pt x="2006" y="2090"/>
                  </a:lnTo>
                  <a:lnTo>
                    <a:pt x="2016" y="2089"/>
                  </a:lnTo>
                  <a:lnTo>
                    <a:pt x="2016" y="2089"/>
                  </a:lnTo>
                  <a:lnTo>
                    <a:pt x="2026" y="2090"/>
                  </a:lnTo>
                  <a:lnTo>
                    <a:pt x="2035" y="2093"/>
                  </a:lnTo>
                  <a:lnTo>
                    <a:pt x="2043" y="2099"/>
                  </a:lnTo>
                  <a:lnTo>
                    <a:pt x="2050" y="2107"/>
                  </a:lnTo>
                  <a:lnTo>
                    <a:pt x="2055" y="2117"/>
                  </a:lnTo>
                  <a:lnTo>
                    <a:pt x="2059" y="2128"/>
                  </a:lnTo>
                  <a:lnTo>
                    <a:pt x="2061" y="2140"/>
                  </a:lnTo>
                  <a:lnTo>
                    <a:pt x="2062" y="2155"/>
                  </a:lnTo>
                  <a:lnTo>
                    <a:pt x="2062" y="2155"/>
                  </a:lnTo>
                  <a:lnTo>
                    <a:pt x="2061" y="2168"/>
                  </a:lnTo>
                  <a:lnTo>
                    <a:pt x="2059" y="2181"/>
                  </a:lnTo>
                  <a:lnTo>
                    <a:pt x="2055" y="2192"/>
                  </a:lnTo>
                  <a:lnTo>
                    <a:pt x="2050" y="2201"/>
                  </a:lnTo>
                  <a:lnTo>
                    <a:pt x="2043" y="2209"/>
                  </a:lnTo>
                  <a:lnTo>
                    <a:pt x="2035" y="2215"/>
                  </a:lnTo>
                  <a:lnTo>
                    <a:pt x="2026" y="2218"/>
                  </a:lnTo>
                  <a:lnTo>
                    <a:pt x="2016" y="2219"/>
                  </a:lnTo>
                  <a:lnTo>
                    <a:pt x="2016" y="2219"/>
                  </a:lnTo>
                  <a:close/>
                  <a:moveTo>
                    <a:pt x="843" y="2116"/>
                  </a:moveTo>
                  <a:lnTo>
                    <a:pt x="910" y="2266"/>
                  </a:lnTo>
                  <a:lnTo>
                    <a:pt x="849" y="2266"/>
                  </a:lnTo>
                  <a:lnTo>
                    <a:pt x="803" y="2162"/>
                  </a:lnTo>
                  <a:lnTo>
                    <a:pt x="772" y="2199"/>
                  </a:lnTo>
                  <a:lnTo>
                    <a:pt x="772" y="2266"/>
                  </a:lnTo>
                  <a:lnTo>
                    <a:pt x="718" y="2266"/>
                  </a:lnTo>
                  <a:lnTo>
                    <a:pt x="718" y="1977"/>
                  </a:lnTo>
                  <a:lnTo>
                    <a:pt x="772" y="1949"/>
                  </a:lnTo>
                  <a:lnTo>
                    <a:pt x="772" y="2128"/>
                  </a:lnTo>
                  <a:lnTo>
                    <a:pt x="772" y="2128"/>
                  </a:lnTo>
                  <a:lnTo>
                    <a:pt x="794" y="2099"/>
                  </a:lnTo>
                  <a:lnTo>
                    <a:pt x="838" y="2042"/>
                  </a:lnTo>
                  <a:lnTo>
                    <a:pt x="903" y="2042"/>
                  </a:lnTo>
                  <a:lnTo>
                    <a:pt x="843" y="2116"/>
                  </a:lnTo>
                  <a:close/>
                  <a:moveTo>
                    <a:pt x="1105" y="2266"/>
                  </a:moveTo>
                  <a:lnTo>
                    <a:pt x="1049" y="2266"/>
                  </a:lnTo>
                  <a:lnTo>
                    <a:pt x="1049" y="2042"/>
                  </a:lnTo>
                  <a:lnTo>
                    <a:pt x="1105" y="2042"/>
                  </a:lnTo>
                  <a:lnTo>
                    <a:pt x="1105" y="2061"/>
                  </a:lnTo>
                  <a:lnTo>
                    <a:pt x="1105" y="2061"/>
                  </a:lnTo>
                  <a:lnTo>
                    <a:pt x="1110" y="2056"/>
                  </a:lnTo>
                  <a:lnTo>
                    <a:pt x="1116" y="2051"/>
                  </a:lnTo>
                  <a:lnTo>
                    <a:pt x="1123" y="2047"/>
                  </a:lnTo>
                  <a:lnTo>
                    <a:pt x="1129" y="2043"/>
                  </a:lnTo>
                  <a:lnTo>
                    <a:pt x="1137" y="2041"/>
                  </a:lnTo>
                  <a:lnTo>
                    <a:pt x="1145" y="2039"/>
                  </a:lnTo>
                  <a:lnTo>
                    <a:pt x="1153" y="2038"/>
                  </a:lnTo>
                  <a:lnTo>
                    <a:pt x="1162" y="2037"/>
                  </a:lnTo>
                  <a:lnTo>
                    <a:pt x="1162" y="2037"/>
                  </a:lnTo>
                  <a:lnTo>
                    <a:pt x="1172" y="2038"/>
                  </a:lnTo>
                  <a:lnTo>
                    <a:pt x="1180" y="2039"/>
                  </a:lnTo>
                  <a:lnTo>
                    <a:pt x="1188" y="2041"/>
                  </a:lnTo>
                  <a:lnTo>
                    <a:pt x="1197" y="2043"/>
                  </a:lnTo>
                  <a:lnTo>
                    <a:pt x="1204" y="2048"/>
                  </a:lnTo>
                  <a:lnTo>
                    <a:pt x="1210" y="2052"/>
                  </a:lnTo>
                  <a:lnTo>
                    <a:pt x="1217" y="2057"/>
                  </a:lnTo>
                  <a:lnTo>
                    <a:pt x="1223" y="2063"/>
                  </a:lnTo>
                  <a:lnTo>
                    <a:pt x="1227" y="2070"/>
                  </a:lnTo>
                  <a:lnTo>
                    <a:pt x="1232" y="2078"/>
                  </a:lnTo>
                  <a:lnTo>
                    <a:pt x="1235" y="2086"/>
                  </a:lnTo>
                  <a:lnTo>
                    <a:pt x="1238" y="2096"/>
                  </a:lnTo>
                  <a:lnTo>
                    <a:pt x="1240" y="2106"/>
                  </a:lnTo>
                  <a:lnTo>
                    <a:pt x="1242" y="2116"/>
                  </a:lnTo>
                  <a:lnTo>
                    <a:pt x="1243" y="2127"/>
                  </a:lnTo>
                  <a:lnTo>
                    <a:pt x="1244" y="2139"/>
                  </a:lnTo>
                  <a:lnTo>
                    <a:pt x="1244" y="2266"/>
                  </a:lnTo>
                  <a:lnTo>
                    <a:pt x="1188" y="2266"/>
                  </a:lnTo>
                  <a:lnTo>
                    <a:pt x="1188" y="2142"/>
                  </a:lnTo>
                  <a:lnTo>
                    <a:pt x="1188" y="2142"/>
                  </a:lnTo>
                  <a:lnTo>
                    <a:pt x="1187" y="2130"/>
                  </a:lnTo>
                  <a:lnTo>
                    <a:pt x="1186" y="2118"/>
                  </a:lnTo>
                  <a:lnTo>
                    <a:pt x="1183" y="2109"/>
                  </a:lnTo>
                  <a:lnTo>
                    <a:pt x="1178" y="2101"/>
                  </a:lnTo>
                  <a:lnTo>
                    <a:pt x="1173" y="2096"/>
                  </a:lnTo>
                  <a:lnTo>
                    <a:pt x="1166" y="2091"/>
                  </a:lnTo>
                  <a:lnTo>
                    <a:pt x="1157" y="2089"/>
                  </a:lnTo>
                  <a:lnTo>
                    <a:pt x="1147" y="2088"/>
                  </a:lnTo>
                  <a:lnTo>
                    <a:pt x="1147" y="2088"/>
                  </a:lnTo>
                  <a:lnTo>
                    <a:pt x="1138" y="2089"/>
                  </a:lnTo>
                  <a:lnTo>
                    <a:pt x="1129" y="2091"/>
                  </a:lnTo>
                  <a:lnTo>
                    <a:pt x="1122" y="2096"/>
                  </a:lnTo>
                  <a:lnTo>
                    <a:pt x="1116" y="2102"/>
                  </a:lnTo>
                  <a:lnTo>
                    <a:pt x="1112" y="2109"/>
                  </a:lnTo>
                  <a:lnTo>
                    <a:pt x="1108" y="2119"/>
                  </a:lnTo>
                  <a:lnTo>
                    <a:pt x="1106" y="2130"/>
                  </a:lnTo>
                  <a:lnTo>
                    <a:pt x="1105" y="2142"/>
                  </a:lnTo>
                  <a:lnTo>
                    <a:pt x="1105" y="2266"/>
                  </a:lnTo>
                  <a:close/>
                  <a:moveTo>
                    <a:pt x="1418" y="2058"/>
                  </a:moveTo>
                  <a:lnTo>
                    <a:pt x="1418" y="2058"/>
                  </a:lnTo>
                  <a:lnTo>
                    <a:pt x="1413" y="2053"/>
                  </a:lnTo>
                  <a:lnTo>
                    <a:pt x="1407" y="2049"/>
                  </a:lnTo>
                  <a:lnTo>
                    <a:pt x="1402" y="2046"/>
                  </a:lnTo>
                  <a:lnTo>
                    <a:pt x="1395" y="2042"/>
                  </a:lnTo>
                  <a:lnTo>
                    <a:pt x="1388" y="2040"/>
                  </a:lnTo>
                  <a:lnTo>
                    <a:pt x="1382" y="2039"/>
                  </a:lnTo>
                  <a:lnTo>
                    <a:pt x="1375" y="2038"/>
                  </a:lnTo>
                  <a:lnTo>
                    <a:pt x="1368" y="2037"/>
                  </a:lnTo>
                  <a:lnTo>
                    <a:pt x="1368" y="2037"/>
                  </a:lnTo>
                  <a:lnTo>
                    <a:pt x="1358" y="2038"/>
                  </a:lnTo>
                  <a:lnTo>
                    <a:pt x="1349" y="2039"/>
                  </a:lnTo>
                  <a:lnTo>
                    <a:pt x="1340" y="2041"/>
                  </a:lnTo>
                  <a:lnTo>
                    <a:pt x="1332" y="2046"/>
                  </a:lnTo>
                  <a:lnTo>
                    <a:pt x="1324" y="2049"/>
                  </a:lnTo>
                  <a:lnTo>
                    <a:pt x="1317" y="2055"/>
                  </a:lnTo>
                  <a:lnTo>
                    <a:pt x="1310" y="2061"/>
                  </a:lnTo>
                  <a:lnTo>
                    <a:pt x="1304" y="2068"/>
                  </a:lnTo>
                  <a:lnTo>
                    <a:pt x="1298" y="2076"/>
                  </a:lnTo>
                  <a:lnTo>
                    <a:pt x="1294" y="2085"/>
                  </a:lnTo>
                  <a:lnTo>
                    <a:pt x="1289" y="2093"/>
                  </a:lnTo>
                  <a:lnTo>
                    <a:pt x="1286" y="2105"/>
                  </a:lnTo>
                  <a:lnTo>
                    <a:pt x="1284" y="2115"/>
                  </a:lnTo>
                  <a:lnTo>
                    <a:pt x="1282" y="2127"/>
                  </a:lnTo>
                  <a:lnTo>
                    <a:pt x="1280" y="2139"/>
                  </a:lnTo>
                  <a:lnTo>
                    <a:pt x="1280" y="2151"/>
                  </a:lnTo>
                  <a:lnTo>
                    <a:pt x="1280" y="2151"/>
                  </a:lnTo>
                  <a:lnTo>
                    <a:pt x="1280" y="2166"/>
                  </a:lnTo>
                  <a:lnTo>
                    <a:pt x="1282" y="2178"/>
                  </a:lnTo>
                  <a:lnTo>
                    <a:pt x="1284" y="2190"/>
                  </a:lnTo>
                  <a:lnTo>
                    <a:pt x="1286" y="2202"/>
                  </a:lnTo>
                  <a:lnTo>
                    <a:pt x="1289" y="2212"/>
                  </a:lnTo>
                  <a:lnTo>
                    <a:pt x="1294" y="2222"/>
                  </a:lnTo>
                  <a:lnTo>
                    <a:pt x="1298" y="2231"/>
                  </a:lnTo>
                  <a:lnTo>
                    <a:pt x="1304" y="2239"/>
                  </a:lnTo>
                  <a:lnTo>
                    <a:pt x="1309" y="2247"/>
                  </a:lnTo>
                  <a:lnTo>
                    <a:pt x="1316" y="2252"/>
                  </a:lnTo>
                  <a:lnTo>
                    <a:pt x="1323" y="2258"/>
                  </a:lnTo>
                  <a:lnTo>
                    <a:pt x="1330" y="2262"/>
                  </a:lnTo>
                  <a:lnTo>
                    <a:pt x="1339" y="2266"/>
                  </a:lnTo>
                  <a:lnTo>
                    <a:pt x="1348" y="2269"/>
                  </a:lnTo>
                  <a:lnTo>
                    <a:pt x="1357" y="2270"/>
                  </a:lnTo>
                  <a:lnTo>
                    <a:pt x="1367" y="2271"/>
                  </a:lnTo>
                  <a:lnTo>
                    <a:pt x="1367" y="2271"/>
                  </a:lnTo>
                  <a:lnTo>
                    <a:pt x="1374" y="2270"/>
                  </a:lnTo>
                  <a:lnTo>
                    <a:pt x="1382" y="2269"/>
                  </a:lnTo>
                  <a:lnTo>
                    <a:pt x="1388" y="2268"/>
                  </a:lnTo>
                  <a:lnTo>
                    <a:pt x="1395" y="2266"/>
                  </a:lnTo>
                  <a:lnTo>
                    <a:pt x="1401" y="2262"/>
                  </a:lnTo>
                  <a:lnTo>
                    <a:pt x="1407" y="2259"/>
                  </a:lnTo>
                  <a:lnTo>
                    <a:pt x="1413" y="2255"/>
                  </a:lnTo>
                  <a:lnTo>
                    <a:pt x="1418" y="2249"/>
                  </a:lnTo>
                  <a:lnTo>
                    <a:pt x="1418" y="2255"/>
                  </a:lnTo>
                  <a:lnTo>
                    <a:pt x="1418" y="2255"/>
                  </a:lnTo>
                  <a:lnTo>
                    <a:pt x="1418" y="2264"/>
                  </a:lnTo>
                  <a:lnTo>
                    <a:pt x="1417" y="2274"/>
                  </a:lnTo>
                  <a:lnTo>
                    <a:pt x="1414" y="2284"/>
                  </a:lnTo>
                  <a:lnTo>
                    <a:pt x="1412" y="2288"/>
                  </a:lnTo>
                  <a:lnTo>
                    <a:pt x="1409" y="2293"/>
                  </a:lnTo>
                  <a:lnTo>
                    <a:pt x="1405" y="2297"/>
                  </a:lnTo>
                  <a:lnTo>
                    <a:pt x="1401" y="2301"/>
                  </a:lnTo>
                  <a:lnTo>
                    <a:pt x="1395" y="2305"/>
                  </a:lnTo>
                  <a:lnTo>
                    <a:pt x="1388" y="2308"/>
                  </a:lnTo>
                  <a:lnTo>
                    <a:pt x="1379" y="2310"/>
                  </a:lnTo>
                  <a:lnTo>
                    <a:pt x="1370" y="2313"/>
                  </a:lnTo>
                  <a:lnTo>
                    <a:pt x="1359" y="2314"/>
                  </a:lnTo>
                  <a:lnTo>
                    <a:pt x="1346" y="2314"/>
                  </a:lnTo>
                  <a:lnTo>
                    <a:pt x="1344" y="2314"/>
                  </a:lnTo>
                  <a:lnTo>
                    <a:pt x="1364" y="2357"/>
                  </a:lnTo>
                  <a:lnTo>
                    <a:pt x="1365" y="2357"/>
                  </a:lnTo>
                  <a:lnTo>
                    <a:pt x="1365" y="2357"/>
                  </a:lnTo>
                  <a:lnTo>
                    <a:pt x="1378" y="2357"/>
                  </a:lnTo>
                  <a:lnTo>
                    <a:pt x="1390" y="2356"/>
                  </a:lnTo>
                  <a:lnTo>
                    <a:pt x="1402" y="2353"/>
                  </a:lnTo>
                  <a:lnTo>
                    <a:pt x="1413" y="2350"/>
                  </a:lnTo>
                  <a:lnTo>
                    <a:pt x="1423" y="2346"/>
                  </a:lnTo>
                  <a:lnTo>
                    <a:pt x="1432" y="2341"/>
                  </a:lnTo>
                  <a:lnTo>
                    <a:pt x="1439" y="2336"/>
                  </a:lnTo>
                  <a:lnTo>
                    <a:pt x="1446" y="2329"/>
                  </a:lnTo>
                  <a:lnTo>
                    <a:pt x="1453" y="2321"/>
                  </a:lnTo>
                  <a:lnTo>
                    <a:pt x="1458" y="2314"/>
                  </a:lnTo>
                  <a:lnTo>
                    <a:pt x="1463" y="2304"/>
                  </a:lnTo>
                  <a:lnTo>
                    <a:pt x="1466" y="2294"/>
                  </a:lnTo>
                  <a:lnTo>
                    <a:pt x="1469" y="2284"/>
                  </a:lnTo>
                  <a:lnTo>
                    <a:pt x="1472" y="2271"/>
                  </a:lnTo>
                  <a:lnTo>
                    <a:pt x="1473" y="2259"/>
                  </a:lnTo>
                  <a:lnTo>
                    <a:pt x="1473" y="2246"/>
                  </a:lnTo>
                  <a:lnTo>
                    <a:pt x="1473" y="2042"/>
                  </a:lnTo>
                  <a:lnTo>
                    <a:pt x="1418" y="2042"/>
                  </a:lnTo>
                  <a:lnTo>
                    <a:pt x="1418" y="2058"/>
                  </a:lnTo>
                  <a:close/>
                  <a:moveTo>
                    <a:pt x="1418" y="2110"/>
                  </a:moveTo>
                  <a:lnTo>
                    <a:pt x="1418" y="2198"/>
                  </a:lnTo>
                  <a:lnTo>
                    <a:pt x="1418" y="2198"/>
                  </a:lnTo>
                  <a:lnTo>
                    <a:pt x="1411" y="2206"/>
                  </a:lnTo>
                  <a:lnTo>
                    <a:pt x="1403" y="2214"/>
                  </a:lnTo>
                  <a:lnTo>
                    <a:pt x="1397" y="2216"/>
                  </a:lnTo>
                  <a:lnTo>
                    <a:pt x="1392" y="2218"/>
                  </a:lnTo>
                  <a:lnTo>
                    <a:pt x="1386" y="2219"/>
                  </a:lnTo>
                  <a:lnTo>
                    <a:pt x="1378" y="2220"/>
                  </a:lnTo>
                  <a:lnTo>
                    <a:pt x="1378" y="2220"/>
                  </a:lnTo>
                  <a:lnTo>
                    <a:pt x="1372" y="2219"/>
                  </a:lnTo>
                  <a:lnTo>
                    <a:pt x="1364" y="2217"/>
                  </a:lnTo>
                  <a:lnTo>
                    <a:pt x="1357" y="2214"/>
                  </a:lnTo>
                  <a:lnTo>
                    <a:pt x="1350" y="2207"/>
                  </a:lnTo>
                  <a:lnTo>
                    <a:pt x="1345" y="2198"/>
                  </a:lnTo>
                  <a:lnTo>
                    <a:pt x="1340" y="2186"/>
                  </a:lnTo>
                  <a:lnTo>
                    <a:pt x="1338" y="2170"/>
                  </a:lnTo>
                  <a:lnTo>
                    <a:pt x="1337" y="2150"/>
                  </a:lnTo>
                  <a:lnTo>
                    <a:pt x="1337" y="2150"/>
                  </a:lnTo>
                  <a:lnTo>
                    <a:pt x="1338" y="2133"/>
                  </a:lnTo>
                  <a:lnTo>
                    <a:pt x="1340" y="2119"/>
                  </a:lnTo>
                  <a:lnTo>
                    <a:pt x="1345" y="2108"/>
                  </a:lnTo>
                  <a:lnTo>
                    <a:pt x="1350" y="2100"/>
                  </a:lnTo>
                  <a:lnTo>
                    <a:pt x="1357" y="2095"/>
                  </a:lnTo>
                  <a:lnTo>
                    <a:pt x="1364" y="2090"/>
                  </a:lnTo>
                  <a:lnTo>
                    <a:pt x="1372" y="2089"/>
                  </a:lnTo>
                  <a:lnTo>
                    <a:pt x="1378" y="2088"/>
                  </a:lnTo>
                  <a:lnTo>
                    <a:pt x="1378" y="2088"/>
                  </a:lnTo>
                  <a:lnTo>
                    <a:pt x="1386" y="2089"/>
                  </a:lnTo>
                  <a:lnTo>
                    <a:pt x="1393" y="2090"/>
                  </a:lnTo>
                  <a:lnTo>
                    <a:pt x="1398" y="2092"/>
                  </a:lnTo>
                  <a:lnTo>
                    <a:pt x="1404" y="2096"/>
                  </a:lnTo>
                  <a:lnTo>
                    <a:pt x="1408" y="2099"/>
                  </a:lnTo>
                  <a:lnTo>
                    <a:pt x="1412" y="2102"/>
                  </a:lnTo>
                  <a:lnTo>
                    <a:pt x="1418" y="2110"/>
                  </a:lnTo>
                  <a:lnTo>
                    <a:pt x="1418" y="2110"/>
                  </a:lnTo>
                  <a:close/>
                  <a:moveTo>
                    <a:pt x="945" y="2042"/>
                  </a:moveTo>
                  <a:lnTo>
                    <a:pt x="1000" y="2042"/>
                  </a:lnTo>
                  <a:lnTo>
                    <a:pt x="1000" y="2139"/>
                  </a:lnTo>
                  <a:lnTo>
                    <a:pt x="1000" y="2266"/>
                  </a:lnTo>
                  <a:lnTo>
                    <a:pt x="945" y="2266"/>
                  </a:lnTo>
                  <a:lnTo>
                    <a:pt x="945" y="2042"/>
                  </a:lnTo>
                  <a:close/>
                  <a:moveTo>
                    <a:pt x="1000" y="1982"/>
                  </a:moveTo>
                  <a:lnTo>
                    <a:pt x="1000" y="2010"/>
                  </a:lnTo>
                  <a:lnTo>
                    <a:pt x="945" y="2010"/>
                  </a:lnTo>
                  <a:lnTo>
                    <a:pt x="945" y="1954"/>
                  </a:lnTo>
                  <a:lnTo>
                    <a:pt x="1000" y="1954"/>
                  </a:lnTo>
                  <a:lnTo>
                    <a:pt x="1000" y="1982"/>
                  </a:lnTo>
                  <a:close/>
                  <a:moveTo>
                    <a:pt x="2325" y="1977"/>
                  </a:moveTo>
                  <a:lnTo>
                    <a:pt x="2381" y="1949"/>
                  </a:lnTo>
                  <a:lnTo>
                    <a:pt x="2381" y="2144"/>
                  </a:lnTo>
                  <a:lnTo>
                    <a:pt x="2381" y="2266"/>
                  </a:lnTo>
                  <a:lnTo>
                    <a:pt x="2325" y="2266"/>
                  </a:lnTo>
                  <a:lnTo>
                    <a:pt x="2325" y="1977"/>
                  </a:lnTo>
                  <a:close/>
                  <a:moveTo>
                    <a:pt x="400" y="762"/>
                  </a:moveTo>
                  <a:lnTo>
                    <a:pt x="856" y="762"/>
                  </a:lnTo>
                  <a:lnTo>
                    <a:pt x="856" y="498"/>
                  </a:lnTo>
                  <a:lnTo>
                    <a:pt x="400" y="498"/>
                  </a:lnTo>
                  <a:lnTo>
                    <a:pt x="400" y="290"/>
                  </a:lnTo>
                  <a:lnTo>
                    <a:pt x="905" y="290"/>
                  </a:lnTo>
                  <a:lnTo>
                    <a:pt x="737" y="0"/>
                  </a:lnTo>
                  <a:lnTo>
                    <a:pt x="22" y="0"/>
                  </a:lnTo>
                  <a:lnTo>
                    <a:pt x="22" y="1261"/>
                  </a:lnTo>
                  <a:lnTo>
                    <a:pt x="1030" y="1261"/>
                  </a:lnTo>
                  <a:lnTo>
                    <a:pt x="1030" y="970"/>
                  </a:lnTo>
                  <a:lnTo>
                    <a:pt x="400" y="970"/>
                  </a:lnTo>
                  <a:lnTo>
                    <a:pt x="400" y="762"/>
                  </a:lnTo>
                  <a:close/>
                  <a:moveTo>
                    <a:pt x="1702" y="0"/>
                  </a:moveTo>
                  <a:lnTo>
                    <a:pt x="1487" y="411"/>
                  </a:lnTo>
                  <a:lnTo>
                    <a:pt x="1274" y="0"/>
                  </a:lnTo>
                  <a:lnTo>
                    <a:pt x="856" y="0"/>
                  </a:lnTo>
                  <a:lnTo>
                    <a:pt x="1296" y="762"/>
                  </a:lnTo>
                  <a:lnTo>
                    <a:pt x="1296" y="1261"/>
                  </a:lnTo>
                  <a:lnTo>
                    <a:pt x="1673" y="1261"/>
                  </a:lnTo>
                  <a:lnTo>
                    <a:pt x="1673" y="762"/>
                  </a:lnTo>
                  <a:lnTo>
                    <a:pt x="2114" y="0"/>
                  </a:lnTo>
                  <a:lnTo>
                    <a:pt x="1702" y="0"/>
                  </a:lnTo>
                  <a:close/>
                </a:path>
              </a:pathLst>
            </a:custGeom>
            <a:solidFill>
              <a:srgbClr val="2E2E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7200" dirty="0"/>
            </a:p>
          </p:txBody>
        </p:sp>
      </p:grpSp>
    </p:spTree>
    <p:extLst>
      <p:ext uri="{BB962C8B-B14F-4D97-AF65-F5344CB8AC3E}">
        <p14:creationId xmlns:p14="http://schemas.microsoft.com/office/powerpoint/2010/main" val="538306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2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pproved question w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Picture 118">
            <a:extLst>
              <a:ext uri="{FF2B5EF4-FFF2-40B4-BE49-F238E27FC236}">
                <a16:creationId xmlns:a16="http://schemas.microsoft.com/office/drawing/2014/main" id="{EAA736A0-D2E9-4CA1-BF9F-5E33CF39B83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8566" y="914400"/>
            <a:ext cx="12404989" cy="7861800"/>
          </a:xfrm>
          <a:prstGeom prst="rect">
            <a:avLst/>
          </a:prstGeom>
        </p:spPr>
      </p:pic>
      <p:grpSp>
        <p:nvGrpSpPr>
          <p:cNvPr id="79" name="Group 4">
            <a:extLst>
              <a:ext uri="{FF2B5EF4-FFF2-40B4-BE49-F238E27FC236}">
                <a16:creationId xmlns:a16="http://schemas.microsoft.com/office/drawing/2014/main" id="{A159D8C9-C19B-4DF7-9C5A-22EDB8A5FB96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0550594" y="10680700"/>
            <a:ext cx="2631762" cy="2314576"/>
            <a:chOff x="4857" y="3364"/>
            <a:chExt cx="622" cy="729"/>
          </a:xfrm>
        </p:grpSpPr>
        <p:sp>
          <p:nvSpPr>
            <p:cNvPr id="80" name="AutoShape 3">
              <a:extLst>
                <a:ext uri="{FF2B5EF4-FFF2-40B4-BE49-F238E27FC236}">
                  <a16:creationId xmlns:a16="http://schemas.microsoft.com/office/drawing/2014/main" id="{D95FB310-FD8D-4315-8C3A-8966DC1515AB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857" y="3364"/>
              <a:ext cx="622" cy="7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7200" dirty="0"/>
            </a:p>
          </p:txBody>
        </p:sp>
        <p:sp>
          <p:nvSpPr>
            <p:cNvPr id="81" name="Freeform 5">
              <a:extLst>
                <a:ext uri="{FF2B5EF4-FFF2-40B4-BE49-F238E27FC236}">
                  <a16:creationId xmlns:a16="http://schemas.microsoft.com/office/drawing/2014/main" id="{B0F72F2B-2B88-4D56-A5C3-5C83787BA01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857" y="3364"/>
              <a:ext cx="498" cy="182"/>
            </a:xfrm>
            <a:custGeom>
              <a:avLst/>
              <a:gdLst>
                <a:gd name="T0" fmla="*/ 2491 w 2491"/>
                <a:gd name="T1" fmla="*/ 0 h 910"/>
                <a:gd name="T2" fmla="*/ 0 w 2491"/>
                <a:gd name="T3" fmla="*/ 910 h 910"/>
                <a:gd name="T4" fmla="*/ 2491 w 2491"/>
                <a:gd name="T5" fmla="*/ 469 h 910"/>
                <a:gd name="T6" fmla="*/ 2491 w 2491"/>
                <a:gd name="T7" fmla="*/ 0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91" h="910">
                  <a:moveTo>
                    <a:pt x="2491" y="0"/>
                  </a:moveTo>
                  <a:lnTo>
                    <a:pt x="0" y="910"/>
                  </a:lnTo>
                  <a:lnTo>
                    <a:pt x="2491" y="469"/>
                  </a:lnTo>
                  <a:lnTo>
                    <a:pt x="2491" y="0"/>
                  </a:lnTo>
                  <a:close/>
                </a:path>
              </a:pathLst>
            </a:custGeom>
            <a:solidFill>
              <a:srgbClr val="FEE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7200" dirty="0"/>
            </a:p>
          </p:txBody>
        </p:sp>
        <p:sp>
          <p:nvSpPr>
            <p:cNvPr id="82" name="Freeform 6">
              <a:extLst>
                <a:ext uri="{FF2B5EF4-FFF2-40B4-BE49-F238E27FC236}">
                  <a16:creationId xmlns:a16="http://schemas.microsoft.com/office/drawing/2014/main" id="{900DB62A-8F2A-4742-9C40-2FC7AA18235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857" y="3622"/>
              <a:ext cx="622" cy="471"/>
            </a:xfrm>
            <a:custGeom>
              <a:avLst/>
              <a:gdLst>
                <a:gd name="T0" fmla="*/ 235 w 3110"/>
                <a:gd name="T1" fmla="*/ 1600 h 2357"/>
                <a:gd name="T2" fmla="*/ 255 w 3110"/>
                <a:gd name="T3" fmla="*/ 1809 h 2357"/>
                <a:gd name="T4" fmla="*/ 152 w 3110"/>
                <a:gd name="T5" fmla="*/ 1823 h 2357"/>
                <a:gd name="T6" fmla="*/ 353 w 3110"/>
                <a:gd name="T7" fmla="*/ 1774 h 2357"/>
                <a:gd name="T8" fmla="*/ 419 w 3110"/>
                <a:gd name="T9" fmla="*/ 1871 h 2357"/>
                <a:gd name="T10" fmla="*/ 1148 w 3110"/>
                <a:gd name="T11" fmla="*/ 1664 h 2357"/>
                <a:gd name="T12" fmla="*/ 1225 w 3110"/>
                <a:gd name="T13" fmla="*/ 1751 h 2357"/>
                <a:gd name="T14" fmla="*/ 701 w 3110"/>
                <a:gd name="T15" fmla="*/ 1558 h 2357"/>
                <a:gd name="T16" fmla="*/ 744 w 3110"/>
                <a:gd name="T17" fmla="*/ 1723 h 2357"/>
                <a:gd name="T18" fmla="*/ 866 w 3110"/>
                <a:gd name="T19" fmla="*/ 1868 h 2357"/>
                <a:gd name="T20" fmla="*/ 838 w 3110"/>
                <a:gd name="T21" fmla="*/ 1696 h 2357"/>
                <a:gd name="T22" fmla="*/ 2035 w 3110"/>
                <a:gd name="T23" fmla="*/ 1874 h 2357"/>
                <a:gd name="T24" fmla="*/ 2173 w 3110"/>
                <a:gd name="T25" fmla="*/ 1760 h 2357"/>
                <a:gd name="T26" fmla="*/ 2115 w 3110"/>
                <a:gd name="T27" fmla="*/ 1743 h 2357"/>
                <a:gd name="T28" fmla="*/ 2074 w 3110"/>
                <a:gd name="T29" fmla="*/ 1696 h 2357"/>
                <a:gd name="T30" fmla="*/ 1318 w 3110"/>
                <a:gd name="T31" fmla="*/ 1748 h 2357"/>
                <a:gd name="T32" fmla="*/ 1455 w 3110"/>
                <a:gd name="T33" fmla="*/ 1858 h 2357"/>
                <a:gd name="T34" fmla="*/ 1484 w 3110"/>
                <a:gd name="T35" fmla="*/ 1938 h 2357"/>
                <a:gd name="T36" fmla="*/ 1378 w 3110"/>
                <a:gd name="T37" fmla="*/ 1794 h 2357"/>
                <a:gd name="T38" fmla="*/ 1740 w 3110"/>
                <a:gd name="T39" fmla="*/ 1690 h 2357"/>
                <a:gd name="T40" fmla="*/ 1644 w 3110"/>
                <a:gd name="T41" fmla="*/ 1791 h 2357"/>
                <a:gd name="T42" fmla="*/ 1835 w 3110"/>
                <a:gd name="T43" fmla="*/ 1723 h 2357"/>
                <a:gd name="T44" fmla="*/ 1698 w 3110"/>
                <a:gd name="T45" fmla="*/ 1800 h 2357"/>
                <a:gd name="T46" fmla="*/ 1721 w 3110"/>
                <a:gd name="T47" fmla="*/ 1831 h 2357"/>
                <a:gd name="T48" fmla="*/ 2256 w 3110"/>
                <a:gd name="T49" fmla="*/ 1780 h 2357"/>
                <a:gd name="T50" fmla="*/ 2243 w 3110"/>
                <a:gd name="T51" fmla="*/ 1665 h 2357"/>
                <a:gd name="T52" fmla="*/ 2306 w 3110"/>
                <a:gd name="T53" fmla="*/ 1880 h 2357"/>
                <a:gd name="T54" fmla="*/ 2338 w 3110"/>
                <a:gd name="T55" fmla="*/ 1722 h 2357"/>
                <a:gd name="T56" fmla="*/ 2929 w 3110"/>
                <a:gd name="T57" fmla="*/ 1763 h 2357"/>
                <a:gd name="T58" fmla="*/ 2750 w 3110"/>
                <a:gd name="T59" fmla="*/ 1695 h 2357"/>
                <a:gd name="T60" fmla="*/ 2872 w 3110"/>
                <a:gd name="T61" fmla="*/ 1874 h 2357"/>
                <a:gd name="T62" fmla="*/ 2658 w 3110"/>
                <a:gd name="T63" fmla="*/ 1797 h 2357"/>
                <a:gd name="T64" fmla="*/ 2623 w 3110"/>
                <a:gd name="T65" fmla="*/ 1867 h 2357"/>
                <a:gd name="T66" fmla="*/ 2482 w 3110"/>
                <a:gd name="T67" fmla="*/ 1876 h 2357"/>
                <a:gd name="T68" fmla="*/ 2513 w 3110"/>
                <a:gd name="T69" fmla="*/ 1825 h 2357"/>
                <a:gd name="T70" fmla="*/ 3019 w 3110"/>
                <a:gd name="T71" fmla="*/ 1651 h 2357"/>
                <a:gd name="T72" fmla="*/ 981 w 3110"/>
                <a:gd name="T73" fmla="*/ 1874 h 2357"/>
                <a:gd name="T74" fmla="*/ 2433 w 3110"/>
                <a:gd name="T75" fmla="*/ 2085 h 2357"/>
                <a:gd name="T76" fmla="*/ 2528 w 3110"/>
                <a:gd name="T77" fmla="*/ 2268 h 2357"/>
                <a:gd name="T78" fmla="*/ 2503 w 3110"/>
                <a:gd name="T79" fmla="*/ 2090 h 2357"/>
                <a:gd name="T80" fmla="*/ 631 w 3110"/>
                <a:gd name="T81" fmla="*/ 2093 h 2357"/>
                <a:gd name="T82" fmla="*/ 677 w 3110"/>
                <a:gd name="T83" fmla="*/ 2105 h 2357"/>
                <a:gd name="T84" fmla="*/ 203 w 3110"/>
                <a:gd name="T85" fmla="*/ 2151 h 2357"/>
                <a:gd name="T86" fmla="*/ 312 w 3110"/>
                <a:gd name="T87" fmla="*/ 2190 h 2357"/>
                <a:gd name="T88" fmla="*/ 507 w 3110"/>
                <a:gd name="T89" fmla="*/ 2190 h 2357"/>
                <a:gd name="T90" fmla="*/ 377 w 3110"/>
                <a:gd name="T91" fmla="*/ 2201 h 2357"/>
                <a:gd name="T92" fmla="*/ 442 w 3110"/>
                <a:gd name="T93" fmla="*/ 2201 h 2357"/>
                <a:gd name="T94" fmla="*/ 2213 w 3110"/>
                <a:gd name="T95" fmla="*/ 2056 h 2357"/>
                <a:gd name="T96" fmla="*/ 1608 w 3110"/>
                <a:gd name="T97" fmla="*/ 2042 h 2357"/>
                <a:gd name="T98" fmla="*/ 1951 w 3110"/>
                <a:gd name="T99" fmla="*/ 2062 h 2357"/>
                <a:gd name="T100" fmla="*/ 2016 w 3110"/>
                <a:gd name="T101" fmla="*/ 2271 h 2357"/>
                <a:gd name="T102" fmla="*/ 2075 w 3110"/>
                <a:gd name="T103" fmla="*/ 2057 h 2357"/>
                <a:gd name="T104" fmla="*/ 2016 w 3110"/>
                <a:gd name="T105" fmla="*/ 2089 h 2357"/>
                <a:gd name="T106" fmla="*/ 772 w 3110"/>
                <a:gd name="T107" fmla="*/ 1949 h 2357"/>
                <a:gd name="T108" fmla="*/ 1210 w 3110"/>
                <a:gd name="T109" fmla="*/ 2052 h 2357"/>
                <a:gd name="T110" fmla="*/ 1116 w 3110"/>
                <a:gd name="T111" fmla="*/ 2102 h 2357"/>
                <a:gd name="T112" fmla="*/ 1289 w 3110"/>
                <a:gd name="T113" fmla="*/ 2093 h 2357"/>
                <a:gd name="T114" fmla="*/ 1395 w 3110"/>
                <a:gd name="T115" fmla="*/ 2266 h 2357"/>
                <a:gd name="T116" fmla="*/ 1413 w 3110"/>
                <a:gd name="T117" fmla="*/ 2350 h 2357"/>
                <a:gd name="T118" fmla="*/ 1364 w 3110"/>
                <a:gd name="T119" fmla="*/ 2217 h 2357"/>
                <a:gd name="T120" fmla="*/ 1000 w 3110"/>
                <a:gd name="T121" fmla="*/ 2139 h 2357"/>
                <a:gd name="T122" fmla="*/ 400 w 3110"/>
                <a:gd name="T123" fmla="*/ 970 h 2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110" h="2357">
                  <a:moveTo>
                    <a:pt x="259" y="1777"/>
                  </a:moveTo>
                  <a:lnTo>
                    <a:pt x="259" y="1777"/>
                  </a:lnTo>
                  <a:lnTo>
                    <a:pt x="259" y="1769"/>
                  </a:lnTo>
                  <a:lnTo>
                    <a:pt x="258" y="1762"/>
                  </a:lnTo>
                  <a:lnTo>
                    <a:pt x="255" y="1749"/>
                  </a:lnTo>
                  <a:lnTo>
                    <a:pt x="249" y="1738"/>
                  </a:lnTo>
                  <a:lnTo>
                    <a:pt x="242" y="1729"/>
                  </a:lnTo>
                  <a:lnTo>
                    <a:pt x="235" y="1722"/>
                  </a:lnTo>
                  <a:lnTo>
                    <a:pt x="227" y="1717"/>
                  </a:lnTo>
                  <a:lnTo>
                    <a:pt x="220" y="1712"/>
                  </a:lnTo>
                  <a:lnTo>
                    <a:pt x="213" y="1709"/>
                  </a:lnTo>
                  <a:lnTo>
                    <a:pt x="213" y="1709"/>
                  </a:lnTo>
                  <a:lnTo>
                    <a:pt x="221" y="1703"/>
                  </a:lnTo>
                  <a:lnTo>
                    <a:pt x="228" y="1698"/>
                  </a:lnTo>
                  <a:lnTo>
                    <a:pt x="233" y="1691"/>
                  </a:lnTo>
                  <a:lnTo>
                    <a:pt x="239" y="1683"/>
                  </a:lnTo>
                  <a:lnTo>
                    <a:pt x="243" y="1675"/>
                  </a:lnTo>
                  <a:lnTo>
                    <a:pt x="246" y="1666"/>
                  </a:lnTo>
                  <a:lnTo>
                    <a:pt x="248" y="1658"/>
                  </a:lnTo>
                  <a:lnTo>
                    <a:pt x="248" y="1648"/>
                  </a:lnTo>
                  <a:lnTo>
                    <a:pt x="248" y="1648"/>
                  </a:lnTo>
                  <a:lnTo>
                    <a:pt x="248" y="1639"/>
                  </a:lnTo>
                  <a:lnTo>
                    <a:pt x="247" y="1630"/>
                  </a:lnTo>
                  <a:lnTo>
                    <a:pt x="245" y="1622"/>
                  </a:lnTo>
                  <a:lnTo>
                    <a:pt x="242" y="1614"/>
                  </a:lnTo>
                  <a:lnTo>
                    <a:pt x="239" y="1606"/>
                  </a:lnTo>
                  <a:lnTo>
                    <a:pt x="235" y="1600"/>
                  </a:lnTo>
                  <a:lnTo>
                    <a:pt x="229" y="1594"/>
                  </a:lnTo>
                  <a:lnTo>
                    <a:pt x="223" y="1589"/>
                  </a:lnTo>
                  <a:lnTo>
                    <a:pt x="217" y="1584"/>
                  </a:lnTo>
                  <a:lnTo>
                    <a:pt x="210" y="1580"/>
                  </a:lnTo>
                  <a:lnTo>
                    <a:pt x="202" y="1576"/>
                  </a:lnTo>
                  <a:lnTo>
                    <a:pt x="193" y="1573"/>
                  </a:lnTo>
                  <a:lnTo>
                    <a:pt x="185" y="1571"/>
                  </a:lnTo>
                  <a:lnTo>
                    <a:pt x="175" y="1569"/>
                  </a:lnTo>
                  <a:lnTo>
                    <a:pt x="165" y="1569"/>
                  </a:lnTo>
                  <a:lnTo>
                    <a:pt x="153" y="1568"/>
                  </a:lnTo>
                  <a:lnTo>
                    <a:pt x="22" y="1568"/>
                  </a:lnTo>
                  <a:lnTo>
                    <a:pt x="22" y="1874"/>
                  </a:lnTo>
                  <a:lnTo>
                    <a:pt x="152" y="1874"/>
                  </a:lnTo>
                  <a:lnTo>
                    <a:pt x="152" y="1874"/>
                  </a:lnTo>
                  <a:lnTo>
                    <a:pt x="165" y="1874"/>
                  </a:lnTo>
                  <a:lnTo>
                    <a:pt x="176" y="1873"/>
                  </a:lnTo>
                  <a:lnTo>
                    <a:pt x="187" y="1871"/>
                  </a:lnTo>
                  <a:lnTo>
                    <a:pt x="197" y="1868"/>
                  </a:lnTo>
                  <a:lnTo>
                    <a:pt x="207" y="1864"/>
                  </a:lnTo>
                  <a:lnTo>
                    <a:pt x="216" y="1860"/>
                  </a:lnTo>
                  <a:lnTo>
                    <a:pt x="223" y="1854"/>
                  </a:lnTo>
                  <a:lnTo>
                    <a:pt x="230" y="1849"/>
                  </a:lnTo>
                  <a:lnTo>
                    <a:pt x="237" y="1842"/>
                  </a:lnTo>
                  <a:lnTo>
                    <a:pt x="242" y="1834"/>
                  </a:lnTo>
                  <a:lnTo>
                    <a:pt x="248" y="1827"/>
                  </a:lnTo>
                  <a:lnTo>
                    <a:pt x="251" y="1818"/>
                  </a:lnTo>
                  <a:lnTo>
                    <a:pt x="255" y="1809"/>
                  </a:lnTo>
                  <a:lnTo>
                    <a:pt x="257" y="1799"/>
                  </a:lnTo>
                  <a:lnTo>
                    <a:pt x="258" y="1788"/>
                  </a:lnTo>
                  <a:lnTo>
                    <a:pt x="259" y="1777"/>
                  </a:lnTo>
                  <a:lnTo>
                    <a:pt x="259" y="1777"/>
                  </a:lnTo>
                  <a:close/>
                  <a:moveTo>
                    <a:pt x="152" y="1823"/>
                  </a:moveTo>
                  <a:lnTo>
                    <a:pt x="79" y="1823"/>
                  </a:lnTo>
                  <a:lnTo>
                    <a:pt x="79" y="1735"/>
                  </a:lnTo>
                  <a:lnTo>
                    <a:pt x="152" y="1735"/>
                  </a:lnTo>
                  <a:lnTo>
                    <a:pt x="152" y="1735"/>
                  </a:lnTo>
                  <a:lnTo>
                    <a:pt x="163" y="1737"/>
                  </a:lnTo>
                  <a:lnTo>
                    <a:pt x="172" y="1738"/>
                  </a:lnTo>
                  <a:lnTo>
                    <a:pt x="180" y="1741"/>
                  </a:lnTo>
                  <a:lnTo>
                    <a:pt x="187" y="1747"/>
                  </a:lnTo>
                  <a:lnTo>
                    <a:pt x="192" y="1752"/>
                  </a:lnTo>
                  <a:lnTo>
                    <a:pt x="196" y="1760"/>
                  </a:lnTo>
                  <a:lnTo>
                    <a:pt x="198" y="1769"/>
                  </a:lnTo>
                  <a:lnTo>
                    <a:pt x="199" y="1779"/>
                  </a:lnTo>
                  <a:lnTo>
                    <a:pt x="199" y="1779"/>
                  </a:lnTo>
                  <a:lnTo>
                    <a:pt x="198" y="1789"/>
                  </a:lnTo>
                  <a:lnTo>
                    <a:pt x="196" y="1798"/>
                  </a:lnTo>
                  <a:lnTo>
                    <a:pt x="191" y="1805"/>
                  </a:lnTo>
                  <a:lnTo>
                    <a:pt x="187" y="1811"/>
                  </a:lnTo>
                  <a:lnTo>
                    <a:pt x="180" y="1817"/>
                  </a:lnTo>
                  <a:lnTo>
                    <a:pt x="172" y="1820"/>
                  </a:lnTo>
                  <a:lnTo>
                    <a:pt x="162" y="1822"/>
                  </a:lnTo>
                  <a:lnTo>
                    <a:pt x="152" y="1823"/>
                  </a:lnTo>
                  <a:lnTo>
                    <a:pt x="152" y="1823"/>
                  </a:lnTo>
                  <a:close/>
                  <a:moveTo>
                    <a:pt x="151" y="1685"/>
                  </a:moveTo>
                  <a:lnTo>
                    <a:pt x="79" y="1685"/>
                  </a:lnTo>
                  <a:lnTo>
                    <a:pt x="79" y="1620"/>
                  </a:lnTo>
                  <a:lnTo>
                    <a:pt x="149" y="1620"/>
                  </a:lnTo>
                  <a:lnTo>
                    <a:pt x="149" y="1620"/>
                  </a:lnTo>
                  <a:lnTo>
                    <a:pt x="158" y="1621"/>
                  </a:lnTo>
                  <a:lnTo>
                    <a:pt x="167" y="1622"/>
                  </a:lnTo>
                  <a:lnTo>
                    <a:pt x="173" y="1624"/>
                  </a:lnTo>
                  <a:lnTo>
                    <a:pt x="179" y="1628"/>
                  </a:lnTo>
                  <a:lnTo>
                    <a:pt x="183" y="1633"/>
                  </a:lnTo>
                  <a:lnTo>
                    <a:pt x="187" y="1639"/>
                  </a:lnTo>
                  <a:lnTo>
                    <a:pt x="188" y="1645"/>
                  </a:lnTo>
                  <a:lnTo>
                    <a:pt x="189" y="1653"/>
                  </a:lnTo>
                  <a:lnTo>
                    <a:pt x="189" y="1653"/>
                  </a:lnTo>
                  <a:lnTo>
                    <a:pt x="189" y="1659"/>
                  </a:lnTo>
                  <a:lnTo>
                    <a:pt x="188" y="1664"/>
                  </a:lnTo>
                  <a:lnTo>
                    <a:pt x="186" y="1670"/>
                  </a:lnTo>
                  <a:lnTo>
                    <a:pt x="182" y="1674"/>
                  </a:lnTo>
                  <a:lnTo>
                    <a:pt x="177" y="1679"/>
                  </a:lnTo>
                  <a:lnTo>
                    <a:pt x="170" y="1682"/>
                  </a:lnTo>
                  <a:lnTo>
                    <a:pt x="162" y="1684"/>
                  </a:lnTo>
                  <a:lnTo>
                    <a:pt x="151" y="1685"/>
                  </a:lnTo>
                  <a:lnTo>
                    <a:pt x="151" y="1685"/>
                  </a:lnTo>
                  <a:close/>
                  <a:moveTo>
                    <a:pt x="298" y="1778"/>
                  </a:moveTo>
                  <a:lnTo>
                    <a:pt x="298" y="1651"/>
                  </a:lnTo>
                  <a:lnTo>
                    <a:pt x="353" y="1651"/>
                  </a:lnTo>
                  <a:lnTo>
                    <a:pt x="353" y="1774"/>
                  </a:lnTo>
                  <a:lnTo>
                    <a:pt x="353" y="1774"/>
                  </a:lnTo>
                  <a:lnTo>
                    <a:pt x="353" y="1787"/>
                  </a:lnTo>
                  <a:lnTo>
                    <a:pt x="356" y="1799"/>
                  </a:lnTo>
                  <a:lnTo>
                    <a:pt x="359" y="1808"/>
                  </a:lnTo>
                  <a:lnTo>
                    <a:pt x="363" y="1815"/>
                  </a:lnTo>
                  <a:lnTo>
                    <a:pt x="369" y="1821"/>
                  </a:lnTo>
                  <a:lnTo>
                    <a:pt x="376" y="1825"/>
                  </a:lnTo>
                  <a:lnTo>
                    <a:pt x="385" y="1828"/>
                  </a:lnTo>
                  <a:lnTo>
                    <a:pt x="395" y="1829"/>
                  </a:lnTo>
                  <a:lnTo>
                    <a:pt x="395" y="1829"/>
                  </a:lnTo>
                  <a:lnTo>
                    <a:pt x="405" y="1828"/>
                  </a:lnTo>
                  <a:lnTo>
                    <a:pt x="412" y="1825"/>
                  </a:lnTo>
                  <a:lnTo>
                    <a:pt x="420" y="1821"/>
                  </a:lnTo>
                  <a:lnTo>
                    <a:pt x="426" y="1815"/>
                  </a:lnTo>
                  <a:lnTo>
                    <a:pt x="430" y="1808"/>
                  </a:lnTo>
                  <a:lnTo>
                    <a:pt x="433" y="1798"/>
                  </a:lnTo>
                  <a:lnTo>
                    <a:pt x="436" y="1787"/>
                  </a:lnTo>
                  <a:lnTo>
                    <a:pt x="436" y="1774"/>
                  </a:lnTo>
                  <a:lnTo>
                    <a:pt x="436" y="1651"/>
                  </a:lnTo>
                  <a:lnTo>
                    <a:pt x="491" y="1651"/>
                  </a:lnTo>
                  <a:lnTo>
                    <a:pt x="491" y="1874"/>
                  </a:lnTo>
                  <a:lnTo>
                    <a:pt x="436" y="1874"/>
                  </a:lnTo>
                  <a:lnTo>
                    <a:pt x="436" y="1857"/>
                  </a:lnTo>
                  <a:lnTo>
                    <a:pt x="436" y="1857"/>
                  </a:lnTo>
                  <a:lnTo>
                    <a:pt x="431" y="1862"/>
                  </a:lnTo>
                  <a:lnTo>
                    <a:pt x="425" y="1867"/>
                  </a:lnTo>
                  <a:lnTo>
                    <a:pt x="419" y="1871"/>
                  </a:lnTo>
                  <a:lnTo>
                    <a:pt x="412" y="1873"/>
                  </a:lnTo>
                  <a:lnTo>
                    <a:pt x="406" y="1877"/>
                  </a:lnTo>
                  <a:lnTo>
                    <a:pt x="398" y="1878"/>
                  </a:lnTo>
                  <a:lnTo>
                    <a:pt x="390" y="1879"/>
                  </a:lnTo>
                  <a:lnTo>
                    <a:pt x="382" y="1880"/>
                  </a:lnTo>
                  <a:lnTo>
                    <a:pt x="382" y="1880"/>
                  </a:lnTo>
                  <a:lnTo>
                    <a:pt x="369" y="1879"/>
                  </a:lnTo>
                  <a:lnTo>
                    <a:pt x="358" y="1877"/>
                  </a:lnTo>
                  <a:lnTo>
                    <a:pt x="348" y="1873"/>
                  </a:lnTo>
                  <a:lnTo>
                    <a:pt x="338" y="1869"/>
                  </a:lnTo>
                  <a:lnTo>
                    <a:pt x="330" y="1863"/>
                  </a:lnTo>
                  <a:lnTo>
                    <a:pt x="323" y="1858"/>
                  </a:lnTo>
                  <a:lnTo>
                    <a:pt x="318" y="1850"/>
                  </a:lnTo>
                  <a:lnTo>
                    <a:pt x="312" y="1842"/>
                  </a:lnTo>
                  <a:lnTo>
                    <a:pt x="309" y="1834"/>
                  </a:lnTo>
                  <a:lnTo>
                    <a:pt x="306" y="1827"/>
                  </a:lnTo>
                  <a:lnTo>
                    <a:pt x="301" y="1809"/>
                  </a:lnTo>
                  <a:lnTo>
                    <a:pt x="299" y="1792"/>
                  </a:lnTo>
                  <a:lnTo>
                    <a:pt x="298" y="1778"/>
                  </a:lnTo>
                  <a:lnTo>
                    <a:pt x="298" y="1778"/>
                  </a:lnTo>
                  <a:close/>
                  <a:moveTo>
                    <a:pt x="1143" y="1874"/>
                  </a:moveTo>
                  <a:lnTo>
                    <a:pt x="1087" y="1874"/>
                  </a:lnTo>
                  <a:lnTo>
                    <a:pt x="1087" y="1651"/>
                  </a:lnTo>
                  <a:lnTo>
                    <a:pt x="1143" y="1651"/>
                  </a:lnTo>
                  <a:lnTo>
                    <a:pt x="1143" y="1670"/>
                  </a:lnTo>
                  <a:lnTo>
                    <a:pt x="1143" y="1670"/>
                  </a:lnTo>
                  <a:lnTo>
                    <a:pt x="1148" y="1664"/>
                  </a:lnTo>
                  <a:lnTo>
                    <a:pt x="1154" y="1659"/>
                  </a:lnTo>
                  <a:lnTo>
                    <a:pt x="1160" y="1655"/>
                  </a:lnTo>
                  <a:lnTo>
                    <a:pt x="1167" y="1652"/>
                  </a:lnTo>
                  <a:lnTo>
                    <a:pt x="1175" y="1649"/>
                  </a:lnTo>
                  <a:lnTo>
                    <a:pt x="1182" y="1648"/>
                  </a:lnTo>
                  <a:lnTo>
                    <a:pt x="1190" y="1646"/>
                  </a:lnTo>
                  <a:lnTo>
                    <a:pt x="1198" y="1645"/>
                  </a:lnTo>
                  <a:lnTo>
                    <a:pt x="1198" y="1645"/>
                  </a:lnTo>
                  <a:lnTo>
                    <a:pt x="1208" y="1646"/>
                  </a:lnTo>
                  <a:lnTo>
                    <a:pt x="1217" y="1648"/>
                  </a:lnTo>
                  <a:lnTo>
                    <a:pt x="1226" y="1650"/>
                  </a:lnTo>
                  <a:lnTo>
                    <a:pt x="1234" y="1652"/>
                  </a:lnTo>
                  <a:lnTo>
                    <a:pt x="1242" y="1655"/>
                  </a:lnTo>
                  <a:lnTo>
                    <a:pt x="1248" y="1661"/>
                  </a:lnTo>
                  <a:lnTo>
                    <a:pt x="1254" y="1665"/>
                  </a:lnTo>
                  <a:lnTo>
                    <a:pt x="1259" y="1672"/>
                  </a:lnTo>
                  <a:lnTo>
                    <a:pt x="1265" y="1679"/>
                  </a:lnTo>
                  <a:lnTo>
                    <a:pt x="1268" y="1686"/>
                  </a:lnTo>
                  <a:lnTo>
                    <a:pt x="1273" y="1694"/>
                  </a:lnTo>
                  <a:lnTo>
                    <a:pt x="1275" y="1703"/>
                  </a:lnTo>
                  <a:lnTo>
                    <a:pt x="1277" y="1713"/>
                  </a:lnTo>
                  <a:lnTo>
                    <a:pt x="1279" y="1724"/>
                  </a:lnTo>
                  <a:lnTo>
                    <a:pt x="1280" y="1735"/>
                  </a:lnTo>
                  <a:lnTo>
                    <a:pt x="1280" y="1748"/>
                  </a:lnTo>
                  <a:lnTo>
                    <a:pt x="1280" y="1874"/>
                  </a:lnTo>
                  <a:lnTo>
                    <a:pt x="1225" y="1874"/>
                  </a:lnTo>
                  <a:lnTo>
                    <a:pt x="1225" y="1751"/>
                  </a:lnTo>
                  <a:lnTo>
                    <a:pt x="1225" y="1751"/>
                  </a:lnTo>
                  <a:lnTo>
                    <a:pt x="1225" y="1738"/>
                  </a:lnTo>
                  <a:lnTo>
                    <a:pt x="1223" y="1727"/>
                  </a:lnTo>
                  <a:lnTo>
                    <a:pt x="1219" y="1718"/>
                  </a:lnTo>
                  <a:lnTo>
                    <a:pt x="1215" y="1710"/>
                  </a:lnTo>
                  <a:lnTo>
                    <a:pt x="1209" y="1704"/>
                  </a:lnTo>
                  <a:lnTo>
                    <a:pt x="1203" y="1700"/>
                  </a:lnTo>
                  <a:lnTo>
                    <a:pt x="1195" y="1698"/>
                  </a:lnTo>
                  <a:lnTo>
                    <a:pt x="1185" y="1696"/>
                  </a:lnTo>
                  <a:lnTo>
                    <a:pt x="1185" y="1696"/>
                  </a:lnTo>
                  <a:lnTo>
                    <a:pt x="1175" y="1698"/>
                  </a:lnTo>
                  <a:lnTo>
                    <a:pt x="1166" y="1700"/>
                  </a:lnTo>
                  <a:lnTo>
                    <a:pt x="1159" y="1704"/>
                  </a:lnTo>
                  <a:lnTo>
                    <a:pt x="1154" y="1710"/>
                  </a:lnTo>
                  <a:lnTo>
                    <a:pt x="1148" y="1718"/>
                  </a:lnTo>
                  <a:lnTo>
                    <a:pt x="1145" y="1728"/>
                  </a:lnTo>
                  <a:lnTo>
                    <a:pt x="1143" y="1739"/>
                  </a:lnTo>
                  <a:lnTo>
                    <a:pt x="1143" y="1751"/>
                  </a:lnTo>
                  <a:lnTo>
                    <a:pt x="1143" y="1874"/>
                  </a:lnTo>
                  <a:close/>
                  <a:moveTo>
                    <a:pt x="597" y="1755"/>
                  </a:moveTo>
                  <a:lnTo>
                    <a:pt x="597" y="1874"/>
                  </a:lnTo>
                  <a:lnTo>
                    <a:pt x="541" y="1874"/>
                  </a:lnTo>
                  <a:lnTo>
                    <a:pt x="541" y="1651"/>
                  </a:lnTo>
                  <a:lnTo>
                    <a:pt x="597" y="1651"/>
                  </a:lnTo>
                  <a:lnTo>
                    <a:pt x="597" y="1755"/>
                  </a:lnTo>
                  <a:close/>
                  <a:moveTo>
                    <a:pt x="646" y="1585"/>
                  </a:moveTo>
                  <a:lnTo>
                    <a:pt x="701" y="1558"/>
                  </a:lnTo>
                  <a:lnTo>
                    <a:pt x="701" y="1760"/>
                  </a:lnTo>
                  <a:lnTo>
                    <a:pt x="701" y="1874"/>
                  </a:lnTo>
                  <a:lnTo>
                    <a:pt x="646" y="1874"/>
                  </a:lnTo>
                  <a:lnTo>
                    <a:pt x="646" y="1585"/>
                  </a:lnTo>
                  <a:close/>
                  <a:moveTo>
                    <a:pt x="877" y="1666"/>
                  </a:moveTo>
                  <a:lnTo>
                    <a:pt x="877" y="1666"/>
                  </a:lnTo>
                  <a:lnTo>
                    <a:pt x="873" y="1661"/>
                  </a:lnTo>
                  <a:lnTo>
                    <a:pt x="867" y="1658"/>
                  </a:lnTo>
                  <a:lnTo>
                    <a:pt x="860" y="1653"/>
                  </a:lnTo>
                  <a:lnTo>
                    <a:pt x="855" y="1651"/>
                  </a:lnTo>
                  <a:lnTo>
                    <a:pt x="848" y="1649"/>
                  </a:lnTo>
                  <a:lnTo>
                    <a:pt x="841" y="1646"/>
                  </a:lnTo>
                  <a:lnTo>
                    <a:pt x="828" y="1645"/>
                  </a:lnTo>
                  <a:lnTo>
                    <a:pt x="828" y="1645"/>
                  </a:lnTo>
                  <a:lnTo>
                    <a:pt x="818" y="1646"/>
                  </a:lnTo>
                  <a:lnTo>
                    <a:pt x="808" y="1648"/>
                  </a:lnTo>
                  <a:lnTo>
                    <a:pt x="799" y="1650"/>
                  </a:lnTo>
                  <a:lnTo>
                    <a:pt x="791" y="1653"/>
                  </a:lnTo>
                  <a:lnTo>
                    <a:pt x="784" y="1658"/>
                  </a:lnTo>
                  <a:lnTo>
                    <a:pt x="776" y="1663"/>
                  </a:lnTo>
                  <a:lnTo>
                    <a:pt x="769" y="1670"/>
                  </a:lnTo>
                  <a:lnTo>
                    <a:pt x="764" y="1676"/>
                  </a:lnTo>
                  <a:lnTo>
                    <a:pt x="758" y="1684"/>
                  </a:lnTo>
                  <a:lnTo>
                    <a:pt x="754" y="1693"/>
                  </a:lnTo>
                  <a:lnTo>
                    <a:pt x="749" y="1702"/>
                  </a:lnTo>
                  <a:lnTo>
                    <a:pt x="746" y="1712"/>
                  </a:lnTo>
                  <a:lnTo>
                    <a:pt x="744" y="1723"/>
                  </a:lnTo>
                  <a:lnTo>
                    <a:pt x="741" y="1735"/>
                  </a:lnTo>
                  <a:lnTo>
                    <a:pt x="740" y="1748"/>
                  </a:lnTo>
                  <a:lnTo>
                    <a:pt x="740" y="1760"/>
                  </a:lnTo>
                  <a:lnTo>
                    <a:pt x="740" y="1760"/>
                  </a:lnTo>
                  <a:lnTo>
                    <a:pt x="740" y="1774"/>
                  </a:lnTo>
                  <a:lnTo>
                    <a:pt x="741" y="1787"/>
                  </a:lnTo>
                  <a:lnTo>
                    <a:pt x="744" y="1799"/>
                  </a:lnTo>
                  <a:lnTo>
                    <a:pt x="746" y="1810"/>
                  </a:lnTo>
                  <a:lnTo>
                    <a:pt x="749" y="1821"/>
                  </a:lnTo>
                  <a:lnTo>
                    <a:pt x="752" y="1831"/>
                  </a:lnTo>
                  <a:lnTo>
                    <a:pt x="757" y="1840"/>
                  </a:lnTo>
                  <a:lnTo>
                    <a:pt x="762" y="1848"/>
                  </a:lnTo>
                  <a:lnTo>
                    <a:pt x="769" y="1856"/>
                  </a:lnTo>
                  <a:lnTo>
                    <a:pt x="775" y="1861"/>
                  </a:lnTo>
                  <a:lnTo>
                    <a:pt x="783" y="1867"/>
                  </a:lnTo>
                  <a:lnTo>
                    <a:pt x="790" y="1871"/>
                  </a:lnTo>
                  <a:lnTo>
                    <a:pt x="798" y="1874"/>
                  </a:lnTo>
                  <a:lnTo>
                    <a:pt x="807" y="1878"/>
                  </a:lnTo>
                  <a:lnTo>
                    <a:pt x="817" y="1879"/>
                  </a:lnTo>
                  <a:lnTo>
                    <a:pt x="827" y="1880"/>
                  </a:lnTo>
                  <a:lnTo>
                    <a:pt x="827" y="1880"/>
                  </a:lnTo>
                  <a:lnTo>
                    <a:pt x="834" y="1879"/>
                  </a:lnTo>
                  <a:lnTo>
                    <a:pt x="840" y="1878"/>
                  </a:lnTo>
                  <a:lnTo>
                    <a:pt x="847" y="1877"/>
                  </a:lnTo>
                  <a:lnTo>
                    <a:pt x="854" y="1874"/>
                  </a:lnTo>
                  <a:lnTo>
                    <a:pt x="859" y="1871"/>
                  </a:lnTo>
                  <a:lnTo>
                    <a:pt x="866" y="1868"/>
                  </a:lnTo>
                  <a:lnTo>
                    <a:pt x="871" y="1863"/>
                  </a:lnTo>
                  <a:lnTo>
                    <a:pt x="877" y="1858"/>
                  </a:lnTo>
                  <a:lnTo>
                    <a:pt x="877" y="1874"/>
                  </a:lnTo>
                  <a:lnTo>
                    <a:pt x="933" y="1874"/>
                  </a:lnTo>
                  <a:lnTo>
                    <a:pt x="933" y="1558"/>
                  </a:lnTo>
                  <a:lnTo>
                    <a:pt x="877" y="1585"/>
                  </a:lnTo>
                  <a:lnTo>
                    <a:pt x="877" y="1666"/>
                  </a:lnTo>
                  <a:close/>
                  <a:moveTo>
                    <a:pt x="838" y="1829"/>
                  </a:moveTo>
                  <a:lnTo>
                    <a:pt x="838" y="1829"/>
                  </a:lnTo>
                  <a:lnTo>
                    <a:pt x="831" y="1828"/>
                  </a:lnTo>
                  <a:lnTo>
                    <a:pt x="824" y="1825"/>
                  </a:lnTo>
                  <a:lnTo>
                    <a:pt x="817" y="1822"/>
                  </a:lnTo>
                  <a:lnTo>
                    <a:pt x="810" y="1815"/>
                  </a:lnTo>
                  <a:lnTo>
                    <a:pt x="805" y="1807"/>
                  </a:lnTo>
                  <a:lnTo>
                    <a:pt x="800" y="1794"/>
                  </a:lnTo>
                  <a:lnTo>
                    <a:pt x="797" y="1779"/>
                  </a:lnTo>
                  <a:lnTo>
                    <a:pt x="796" y="1759"/>
                  </a:lnTo>
                  <a:lnTo>
                    <a:pt x="796" y="1759"/>
                  </a:lnTo>
                  <a:lnTo>
                    <a:pt x="797" y="1741"/>
                  </a:lnTo>
                  <a:lnTo>
                    <a:pt x="800" y="1728"/>
                  </a:lnTo>
                  <a:lnTo>
                    <a:pt x="805" y="1717"/>
                  </a:lnTo>
                  <a:lnTo>
                    <a:pt x="810" y="1709"/>
                  </a:lnTo>
                  <a:lnTo>
                    <a:pt x="816" y="1702"/>
                  </a:lnTo>
                  <a:lnTo>
                    <a:pt x="824" y="1699"/>
                  </a:lnTo>
                  <a:lnTo>
                    <a:pt x="830" y="1696"/>
                  </a:lnTo>
                  <a:lnTo>
                    <a:pt x="838" y="1696"/>
                  </a:lnTo>
                  <a:lnTo>
                    <a:pt x="838" y="1696"/>
                  </a:lnTo>
                  <a:lnTo>
                    <a:pt x="845" y="1696"/>
                  </a:lnTo>
                  <a:lnTo>
                    <a:pt x="851" y="1699"/>
                  </a:lnTo>
                  <a:lnTo>
                    <a:pt x="858" y="1701"/>
                  </a:lnTo>
                  <a:lnTo>
                    <a:pt x="863" y="1704"/>
                  </a:lnTo>
                  <a:lnTo>
                    <a:pt x="867" y="1708"/>
                  </a:lnTo>
                  <a:lnTo>
                    <a:pt x="871" y="1711"/>
                  </a:lnTo>
                  <a:lnTo>
                    <a:pt x="877" y="1719"/>
                  </a:lnTo>
                  <a:lnTo>
                    <a:pt x="877" y="1807"/>
                  </a:lnTo>
                  <a:lnTo>
                    <a:pt x="877" y="1807"/>
                  </a:lnTo>
                  <a:lnTo>
                    <a:pt x="870" y="1814"/>
                  </a:lnTo>
                  <a:lnTo>
                    <a:pt x="863" y="1821"/>
                  </a:lnTo>
                  <a:lnTo>
                    <a:pt x="858" y="1824"/>
                  </a:lnTo>
                  <a:lnTo>
                    <a:pt x="851" y="1827"/>
                  </a:lnTo>
                  <a:lnTo>
                    <a:pt x="846" y="1828"/>
                  </a:lnTo>
                  <a:lnTo>
                    <a:pt x="838" y="1829"/>
                  </a:lnTo>
                  <a:lnTo>
                    <a:pt x="838" y="1829"/>
                  </a:lnTo>
                  <a:close/>
                  <a:moveTo>
                    <a:pt x="2084" y="1645"/>
                  </a:moveTo>
                  <a:lnTo>
                    <a:pt x="2084" y="1645"/>
                  </a:lnTo>
                  <a:lnTo>
                    <a:pt x="2079" y="1646"/>
                  </a:lnTo>
                  <a:lnTo>
                    <a:pt x="2072" y="1648"/>
                  </a:lnTo>
                  <a:lnTo>
                    <a:pt x="2059" y="1651"/>
                  </a:lnTo>
                  <a:lnTo>
                    <a:pt x="2046" y="1658"/>
                  </a:lnTo>
                  <a:lnTo>
                    <a:pt x="2035" y="1666"/>
                  </a:lnTo>
                  <a:lnTo>
                    <a:pt x="2035" y="1563"/>
                  </a:lnTo>
                  <a:lnTo>
                    <a:pt x="1980" y="1591"/>
                  </a:lnTo>
                  <a:lnTo>
                    <a:pt x="1980" y="1874"/>
                  </a:lnTo>
                  <a:lnTo>
                    <a:pt x="2035" y="1874"/>
                  </a:lnTo>
                  <a:lnTo>
                    <a:pt x="2035" y="1858"/>
                  </a:lnTo>
                  <a:lnTo>
                    <a:pt x="2035" y="1858"/>
                  </a:lnTo>
                  <a:lnTo>
                    <a:pt x="2040" y="1863"/>
                  </a:lnTo>
                  <a:lnTo>
                    <a:pt x="2046" y="1868"/>
                  </a:lnTo>
                  <a:lnTo>
                    <a:pt x="2052" y="1871"/>
                  </a:lnTo>
                  <a:lnTo>
                    <a:pt x="2059" y="1874"/>
                  </a:lnTo>
                  <a:lnTo>
                    <a:pt x="2064" y="1877"/>
                  </a:lnTo>
                  <a:lnTo>
                    <a:pt x="2072" y="1878"/>
                  </a:lnTo>
                  <a:lnTo>
                    <a:pt x="2079" y="1879"/>
                  </a:lnTo>
                  <a:lnTo>
                    <a:pt x="2085" y="1880"/>
                  </a:lnTo>
                  <a:lnTo>
                    <a:pt x="2085" y="1880"/>
                  </a:lnTo>
                  <a:lnTo>
                    <a:pt x="2095" y="1879"/>
                  </a:lnTo>
                  <a:lnTo>
                    <a:pt x="2105" y="1878"/>
                  </a:lnTo>
                  <a:lnTo>
                    <a:pt x="2114" y="1876"/>
                  </a:lnTo>
                  <a:lnTo>
                    <a:pt x="2123" y="1871"/>
                  </a:lnTo>
                  <a:lnTo>
                    <a:pt x="2131" y="1867"/>
                  </a:lnTo>
                  <a:lnTo>
                    <a:pt x="2137" y="1862"/>
                  </a:lnTo>
                  <a:lnTo>
                    <a:pt x="2144" y="1856"/>
                  </a:lnTo>
                  <a:lnTo>
                    <a:pt x="2150" y="1849"/>
                  </a:lnTo>
                  <a:lnTo>
                    <a:pt x="2155" y="1840"/>
                  </a:lnTo>
                  <a:lnTo>
                    <a:pt x="2160" y="1831"/>
                  </a:lnTo>
                  <a:lnTo>
                    <a:pt x="2163" y="1821"/>
                  </a:lnTo>
                  <a:lnTo>
                    <a:pt x="2166" y="1811"/>
                  </a:lnTo>
                  <a:lnTo>
                    <a:pt x="2170" y="1800"/>
                  </a:lnTo>
                  <a:lnTo>
                    <a:pt x="2171" y="1788"/>
                  </a:lnTo>
                  <a:lnTo>
                    <a:pt x="2172" y="1774"/>
                  </a:lnTo>
                  <a:lnTo>
                    <a:pt x="2173" y="1760"/>
                  </a:lnTo>
                  <a:lnTo>
                    <a:pt x="2173" y="1760"/>
                  </a:lnTo>
                  <a:lnTo>
                    <a:pt x="2172" y="1748"/>
                  </a:lnTo>
                  <a:lnTo>
                    <a:pt x="2171" y="1735"/>
                  </a:lnTo>
                  <a:lnTo>
                    <a:pt x="2169" y="1723"/>
                  </a:lnTo>
                  <a:lnTo>
                    <a:pt x="2166" y="1712"/>
                  </a:lnTo>
                  <a:lnTo>
                    <a:pt x="2163" y="1702"/>
                  </a:lnTo>
                  <a:lnTo>
                    <a:pt x="2159" y="1693"/>
                  </a:lnTo>
                  <a:lnTo>
                    <a:pt x="2154" y="1684"/>
                  </a:lnTo>
                  <a:lnTo>
                    <a:pt x="2149" y="1676"/>
                  </a:lnTo>
                  <a:lnTo>
                    <a:pt x="2143" y="1670"/>
                  </a:lnTo>
                  <a:lnTo>
                    <a:pt x="2136" y="1663"/>
                  </a:lnTo>
                  <a:lnTo>
                    <a:pt x="2129" y="1658"/>
                  </a:lnTo>
                  <a:lnTo>
                    <a:pt x="2121" y="1653"/>
                  </a:lnTo>
                  <a:lnTo>
                    <a:pt x="2113" y="1650"/>
                  </a:lnTo>
                  <a:lnTo>
                    <a:pt x="2104" y="1648"/>
                  </a:lnTo>
                  <a:lnTo>
                    <a:pt x="2094" y="1646"/>
                  </a:lnTo>
                  <a:lnTo>
                    <a:pt x="2084" y="1645"/>
                  </a:lnTo>
                  <a:lnTo>
                    <a:pt x="2084" y="1645"/>
                  </a:lnTo>
                  <a:close/>
                  <a:moveTo>
                    <a:pt x="2074" y="1696"/>
                  </a:moveTo>
                  <a:lnTo>
                    <a:pt x="2074" y="1696"/>
                  </a:lnTo>
                  <a:lnTo>
                    <a:pt x="2082" y="1698"/>
                  </a:lnTo>
                  <a:lnTo>
                    <a:pt x="2090" y="1700"/>
                  </a:lnTo>
                  <a:lnTo>
                    <a:pt x="2096" y="1704"/>
                  </a:lnTo>
                  <a:lnTo>
                    <a:pt x="2103" y="1711"/>
                  </a:lnTo>
                  <a:lnTo>
                    <a:pt x="2109" y="1719"/>
                  </a:lnTo>
                  <a:lnTo>
                    <a:pt x="2112" y="1730"/>
                  </a:lnTo>
                  <a:lnTo>
                    <a:pt x="2115" y="1743"/>
                  </a:lnTo>
                  <a:lnTo>
                    <a:pt x="2116" y="1759"/>
                  </a:lnTo>
                  <a:lnTo>
                    <a:pt x="2116" y="1759"/>
                  </a:lnTo>
                  <a:lnTo>
                    <a:pt x="2115" y="1775"/>
                  </a:lnTo>
                  <a:lnTo>
                    <a:pt x="2113" y="1790"/>
                  </a:lnTo>
                  <a:lnTo>
                    <a:pt x="2111" y="1801"/>
                  </a:lnTo>
                  <a:lnTo>
                    <a:pt x="2106" y="1811"/>
                  </a:lnTo>
                  <a:lnTo>
                    <a:pt x="2100" y="1819"/>
                  </a:lnTo>
                  <a:lnTo>
                    <a:pt x="2093" y="1824"/>
                  </a:lnTo>
                  <a:lnTo>
                    <a:pt x="2085" y="1828"/>
                  </a:lnTo>
                  <a:lnTo>
                    <a:pt x="2075" y="1829"/>
                  </a:lnTo>
                  <a:lnTo>
                    <a:pt x="2075" y="1829"/>
                  </a:lnTo>
                  <a:lnTo>
                    <a:pt x="2067" y="1828"/>
                  </a:lnTo>
                  <a:lnTo>
                    <a:pt x="2061" y="1827"/>
                  </a:lnTo>
                  <a:lnTo>
                    <a:pt x="2055" y="1823"/>
                  </a:lnTo>
                  <a:lnTo>
                    <a:pt x="2050" y="1821"/>
                  </a:lnTo>
                  <a:lnTo>
                    <a:pt x="2041" y="1813"/>
                  </a:lnTo>
                  <a:lnTo>
                    <a:pt x="2035" y="1808"/>
                  </a:lnTo>
                  <a:lnTo>
                    <a:pt x="2035" y="1719"/>
                  </a:lnTo>
                  <a:lnTo>
                    <a:pt x="2035" y="1719"/>
                  </a:lnTo>
                  <a:lnTo>
                    <a:pt x="2039" y="1714"/>
                  </a:lnTo>
                  <a:lnTo>
                    <a:pt x="2043" y="1710"/>
                  </a:lnTo>
                  <a:lnTo>
                    <a:pt x="2047" y="1705"/>
                  </a:lnTo>
                  <a:lnTo>
                    <a:pt x="2052" y="1702"/>
                  </a:lnTo>
                  <a:lnTo>
                    <a:pt x="2057" y="1700"/>
                  </a:lnTo>
                  <a:lnTo>
                    <a:pt x="2063" y="1698"/>
                  </a:lnTo>
                  <a:lnTo>
                    <a:pt x="2069" y="1696"/>
                  </a:lnTo>
                  <a:lnTo>
                    <a:pt x="2074" y="1696"/>
                  </a:lnTo>
                  <a:lnTo>
                    <a:pt x="2074" y="1696"/>
                  </a:lnTo>
                  <a:close/>
                  <a:moveTo>
                    <a:pt x="1455" y="1666"/>
                  </a:moveTo>
                  <a:lnTo>
                    <a:pt x="1455" y="1666"/>
                  </a:lnTo>
                  <a:lnTo>
                    <a:pt x="1451" y="1662"/>
                  </a:lnTo>
                  <a:lnTo>
                    <a:pt x="1445" y="1658"/>
                  </a:lnTo>
                  <a:lnTo>
                    <a:pt x="1438" y="1654"/>
                  </a:lnTo>
                  <a:lnTo>
                    <a:pt x="1433" y="1651"/>
                  </a:lnTo>
                  <a:lnTo>
                    <a:pt x="1426" y="1649"/>
                  </a:lnTo>
                  <a:lnTo>
                    <a:pt x="1419" y="1646"/>
                  </a:lnTo>
                  <a:lnTo>
                    <a:pt x="1413" y="1646"/>
                  </a:lnTo>
                  <a:lnTo>
                    <a:pt x="1406" y="1645"/>
                  </a:lnTo>
                  <a:lnTo>
                    <a:pt x="1406" y="1645"/>
                  </a:lnTo>
                  <a:lnTo>
                    <a:pt x="1396" y="1646"/>
                  </a:lnTo>
                  <a:lnTo>
                    <a:pt x="1386" y="1648"/>
                  </a:lnTo>
                  <a:lnTo>
                    <a:pt x="1377" y="1650"/>
                  </a:lnTo>
                  <a:lnTo>
                    <a:pt x="1369" y="1653"/>
                  </a:lnTo>
                  <a:lnTo>
                    <a:pt x="1362" y="1658"/>
                  </a:lnTo>
                  <a:lnTo>
                    <a:pt x="1354" y="1663"/>
                  </a:lnTo>
                  <a:lnTo>
                    <a:pt x="1347" y="1670"/>
                  </a:lnTo>
                  <a:lnTo>
                    <a:pt x="1342" y="1676"/>
                  </a:lnTo>
                  <a:lnTo>
                    <a:pt x="1336" y="1684"/>
                  </a:lnTo>
                  <a:lnTo>
                    <a:pt x="1332" y="1693"/>
                  </a:lnTo>
                  <a:lnTo>
                    <a:pt x="1327" y="1702"/>
                  </a:lnTo>
                  <a:lnTo>
                    <a:pt x="1324" y="1712"/>
                  </a:lnTo>
                  <a:lnTo>
                    <a:pt x="1322" y="1723"/>
                  </a:lnTo>
                  <a:lnTo>
                    <a:pt x="1319" y="1735"/>
                  </a:lnTo>
                  <a:lnTo>
                    <a:pt x="1318" y="1748"/>
                  </a:lnTo>
                  <a:lnTo>
                    <a:pt x="1318" y="1760"/>
                  </a:lnTo>
                  <a:lnTo>
                    <a:pt x="1318" y="1760"/>
                  </a:lnTo>
                  <a:lnTo>
                    <a:pt x="1318" y="1774"/>
                  </a:lnTo>
                  <a:lnTo>
                    <a:pt x="1319" y="1787"/>
                  </a:lnTo>
                  <a:lnTo>
                    <a:pt x="1322" y="1799"/>
                  </a:lnTo>
                  <a:lnTo>
                    <a:pt x="1324" y="1810"/>
                  </a:lnTo>
                  <a:lnTo>
                    <a:pt x="1327" y="1821"/>
                  </a:lnTo>
                  <a:lnTo>
                    <a:pt x="1330" y="1831"/>
                  </a:lnTo>
                  <a:lnTo>
                    <a:pt x="1336" y="1840"/>
                  </a:lnTo>
                  <a:lnTo>
                    <a:pt x="1340" y="1848"/>
                  </a:lnTo>
                  <a:lnTo>
                    <a:pt x="1347" y="1856"/>
                  </a:lnTo>
                  <a:lnTo>
                    <a:pt x="1353" y="1861"/>
                  </a:lnTo>
                  <a:lnTo>
                    <a:pt x="1360" y="1867"/>
                  </a:lnTo>
                  <a:lnTo>
                    <a:pt x="1368" y="1871"/>
                  </a:lnTo>
                  <a:lnTo>
                    <a:pt x="1376" y="1874"/>
                  </a:lnTo>
                  <a:lnTo>
                    <a:pt x="1385" y="1878"/>
                  </a:lnTo>
                  <a:lnTo>
                    <a:pt x="1395" y="1879"/>
                  </a:lnTo>
                  <a:lnTo>
                    <a:pt x="1405" y="1879"/>
                  </a:lnTo>
                  <a:lnTo>
                    <a:pt x="1405" y="1879"/>
                  </a:lnTo>
                  <a:lnTo>
                    <a:pt x="1412" y="1879"/>
                  </a:lnTo>
                  <a:lnTo>
                    <a:pt x="1418" y="1878"/>
                  </a:lnTo>
                  <a:lnTo>
                    <a:pt x="1425" y="1877"/>
                  </a:lnTo>
                  <a:lnTo>
                    <a:pt x="1432" y="1874"/>
                  </a:lnTo>
                  <a:lnTo>
                    <a:pt x="1438" y="1871"/>
                  </a:lnTo>
                  <a:lnTo>
                    <a:pt x="1444" y="1867"/>
                  </a:lnTo>
                  <a:lnTo>
                    <a:pt x="1449" y="1863"/>
                  </a:lnTo>
                  <a:lnTo>
                    <a:pt x="1455" y="1858"/>
                  </a:lnTo>
                  <a:lnTo>
                    <a:pt x="1455" y="1863"/>
                  </a:lnTo>
                  <a:lnTo>
                    <a:pt x="1455" y="1863"/>
                  </a:lnTo>
                  <a:lnTo>
                    <a:pt x="1455" y="1872"/>
                  </a:lnTo>
                  <a:lnTo>
                    <a:pt x="1454" y="1882"/>
                  </a:lnTo>
                  <a:lnTo>
                    <a:pt x="1452" y="1892"/>
                  </a:lnTo>
                  <a:lnTo>
                    <a:pt x="1449" y="1897"/>
                  </a:lnTo>
                  <a:lnTo>
                    <a:pt x="1446" y="1901"/>
                  </a:lnTo>
                  <a:lnTo>
                    <a:pt x="1443" y="1906"/>
                  </a:lnTo>
                  <a:lnTo>
                    <a:pt x="1438" y="1910"/>
                  </a:lnTo>
                  <a:lnTo>
                    <a:pt x="1432" y="1913"/>
                  </a:lnTo>
                  <a:lnTo>
                    <a:pt x="1425" y="1916"/>
                  </a:lnTo>
                  <a:lnTo>
                    <a:pt x="1417" y="1919"/>
                  </a:lnTo>
                  <a:lnTo>
                    <a:pt x="1407" y="1920"/>
                  </a:lnTo>
                  <a:lnTo>
                    <a:pt x="1396" y="1922"/>
                  </a:lnTo>
                  <a:lnTo>
                    <a:pt x="1384" y="1922"/>
                  </a:lnTo>
                  <a:lnTo>
                    <a:pt x="1382" y="1922"/>
                  </a:lnTo>
                  <a:lnTo>
                    <a:pt x="1401" y="1966"/>
                  </a:lnTo>
                  <a:lnTo>
                    <a:pt x="1402" y="1966"/>
                  </a:lnTo>
                  <a:lnTo>
                    <a:pt x="1402" y="1966"/>
                  </a:lnTo>
                  <a:lnTo>
                    <a:pt x="1415" y="1966"/>
                  </a:lnTo>
                  <a:lnTo>
                    <a:pt x="1427" y="1963"/>
                  </a:lnTo>
                  <a:lnTo>
                    <a:pt x="1439" y="1961"/>
                  </a:lnTo>
                  <a:lnTo>
                    <a:pt x="1449" y="1958"/>
                  </a:lnTo>
                  <a:lnTo>
                    <a:pt x="1459" y="1954"/>
                  </a:lnTo>
                  <a:lnTo>
                    <a:pt x="1468" y="1950"/>
                  </a:lnTo>
                  <a:lnTo>
                    <a:pt x="1476" y="1943"/>
                  </a:lnTo>
                  <a:lnTo>
                    <a:pt x="1484" y="1938"/>
                  </a:lnTo>
                  <a:lnTo>
                    <a:pt x="1491" y="1930"/>
                  </a:lnTo>
                  <a:lnTo>
                    <a:pt x="1495" y="1921"/>
                  </a:lnTo>
                  <a:lnTo>
                    <a:pt x="1501" y="1912"/>
                  </a:lnTo>
                  <a:lnTo>
                    <a:pt x="1504" y="1902"/>
                  </a:lnTo>
                  <a:lnTo>
                    <a:pt x="1507" y="1891"/>
                  </a:lnTo>
                  <a:lnTo>
                    <a:pt x="1509" y="1880"/>
                  </a:lnTo>
                  <a:lnTo>
                    <a:pt x="1511" y="1868"/>
                  </a:lnTo>
                  <a:lnTo>
                    <a:pt x="1511" y="1853"/>
                  </a:lnTo>
                  <a:lnTo>
                    <a:pt x="1511" y="1651"/>
                  </a:lnTo>
                  <a:lnTo>
                    <a:pt x="1455" y="1651"/>
                  </a:lnTo>
                  <a:lnTo>
                    <a:pt x="1455" y="1666"/>
                  </a:lnTo>
                  <a:close/>
                  <a:moveTo>
                    <a:pt x="1455" y="1719"/>
                  </a:moveTo>
                  <a:lnTo>
                    <a:pt x="1455" y="1807"/>
                  </a:lnTo>
                  <a:lnTo>
                    <a:pt x="1455" y="1807"/>
                  </a:lnTo>
                  <a:lnTo>
                    <a:pt x="1448" y="1814"/>
                  </a:lnTo>
                  <a:lnTo>
                    <a:pt x="1439" y="1822"/>
                  </a:lnTo>
                  <a:lnTo>
                    <a:pt x="1435" y="1824"/>
                  </a:lnTo>
                  <a:lnTo>
                    <a:pt x="1429" y="1827"/>
                  </a:lnTo>
                  <a:lnTo>
                    <a:pt x="1423" y="1828"/>
                  </a:lnTo>
                  <a:lnTo>
                    <a:pt x="1416" y="1829"/>
                  </a:lnTo>
                  <a:lnTo>
                    <a:pt x="1416" y="1829"/>
                  </a:lnTo>
                  <a:lnTo>
                    <a:pt x="1408" y="1828"/>
                  </a:lnTo>
                  <a:lnTo>
                    <a:pt x="1402" y="1825"/>
                  </a:lnTo>
                  <a:lnTo>
                    <a:pt x="1394" y="1821"/>
                  </a:lnTo>
                  <a:lnTo>
                    <a:pt x="1388" y="1815"/>
                  </a:lnTo>
                  <a:lnTo>
                    <a:pt x="1383" y="1807"/>
                  </a:lnTo>
                  <a:lnTo>
                    <a:pt x="1378" y="1794"/>
                  </a:lnTo>
                  <a:lnTo>
                    <a:pt x="1375" y="1779"/>
                  </a:lnTo>
                  <a:lnTo>
                    <a:pt x="1374" y="1759"/>
                  </a:lnTo>
                  <a:lnTo>
                    <a:pt x="1374" y="1759"/>
                  </a:lnTo>
                  <a:lnTo>
                    <a:pt x="1375" y="1741"/>
                  </a:lnTo>
                  <a:lnTo>
                    <a:pt x="1378" y="1728"/>
                  </a:lnTo>
                  <a:lnTo>
                    <a:pt x="1383" y="1717"/>
                  </a:lnTo>
                  <a:lnTo>
                    <a:pt x="1388" y="1709"/>
                  </a:lnTo>
                  <a:lnTo>
                    <a:pt x="1394" y="1702"/>
                  </a:lnTo>
                  <a:lnTo>
                    <a:pt x="1402" y="1699"/>
                  </a:lnTo>
                  <a:lnTo>
                    <a:pt x="1408" y="1696"/>
                  </a:lnTo>
                  <a:lnTo>
                    <a:pt x="1416" y="1696"/>
                  </a:lnTo>
                  <a:lnTo>
                    <a:pt x="1416" y="1696"/>
                  </a:lnTo>
                  <a:lnTo>
                    <a:pt x="1423" y="1696"/>
                  </a:lnTo>
                  <a:lnTo>
                    <a:pt x="1429" y="1699"/>
                  </a:lnTo>
                  <a:lnTo>
                    <a:pt x="1436" y="1701"/>
                  </a:lnTo>
                  <a:lnTo>
                    <a:pt x="1441" y="1703"/>
                  </a:lnTo>
                  <a:lnTo>
                    <a:pt x="1445" y="1708"/>
                  </a:lnTo>
                  <a:lnTo>
                    <a:pt x="1449" y="1711"/>
                  </a:lnTo>
                  <a:lnTo>
                    <a:pt x="1455" y="1719"/>
                  </a:lnTo>
                  <a:lnTo>
                    <a:pt x="1455" y="1719"/>
                  </a:lnTo>
                  <a:close/>
                  <a:moveTo>
                    <a:pt x="1683" y="1705"/>
                  </a:moveTo>
                  <a:lnTo>
                    <a:pt x="1683" y="1705"/>
                  </a:lnTo>
                  <a:lnTo>
                    <a:pt x="1696" y="1699"/>
                  </a:lnTo>
                  <a:lnTo>
                    <a:pt x="1709" y="1694"/>
                  </a:lnTo>
                  <a:lnTo>
                    <a:pt x="1724" y="1691"/>
                  </a:lnTo>
                  <a:lnTo>
                    <a:pt x="1740" y="1690"/>
                  </a:lnTo>
                  <a:lnTo>
                    <a:pt x="1740" y="1690"/>
                  </a:lnTo>
                  <a:lnTo>
                    <a:pt x="1750" y="1691"/>
                  </a:lnTo>
                  <a:lnTo>
                    <a:pt x="1757" y="1692"/>
                  </a:lnTo>
                  <a:lnTo>
                    <a:pt x="1764" y="1694"/>
                  </a:lnTo>
                  <a:lnTo>
                    <a:pt x="1770" y="1699"/>
                  </a:lnTo>
                  <a:lnTo>
                    <a:pt x="1774" y="1703"/>
                  </a:lnTo>
                  <a:lnTo>
                    <a:pt x="1777" y="1709"/>
                  </a:lnTo>
                  <a:lnTo>
                    <a:pt x="1780" y="1714"/>
                  </a:lnTo>
                  <a:lnTo>
                    <a:pt x="1780" y="1722"/>
                  </a:lnTo>
                  <a:lnTo>
                    <a:pt x="1780" y="1738"/>
                  </a:lnTo>
                  <a:lnTo>
                    <a:pt x="1780" y="1738"/>
                  </a:lnTo>
                  <a:lnTo>
                    <a:pt x="1770" y="1733"/>
                  </a:lnTo>
                  <a:lnTo>
                    <a:pt x="1757" y="1730"/>
                  </a:lnTo>
                  <a:lnTo>
                    <a:pt x="1745" y="1728"/>
                  </a:lnTo>
                  <a:lnTo>
                    <a:pt x="1732" y="1727"/>
                  </a:lnTo>
                  <a:lnTo>
                    <a:pt x="1732" y="1727"/>
                  </a:lnTo>
                  <a:lnTo>
                    <a:pt x="1716" y="1728"/>
                  </a:lnTo>
                  <a:lnTo>
                    <a:pt x="1701" y="1731"/>
                  </a:lnTo>
                  <a:lnTo>
                    <a:pt x="1686" y="1735"/>
                  </a:lnTo>
                  <a:lnTo>
                    <a:pt x="1678" y="1739"/>
                  </a:lnTo>
                  <a:lnTo>
                    <a:pt x="1672" y="1743"/>
                  </a:lnTo>
                  <a:lnTo>
                    <a:pt x="1666" y="1748"/>
                  </a:lnTo>
                  <a:lnTo>
                    <a:pt x="1661" y="1753"/>
                  </a:lnTo>
                  <a:lnTo>
                    <a:pt x="1655" y="1759"/>
                  </a:lnTo>
                  <a:lnTo>
                    <a:pt x="1651" y="1765"/>
                  </a:lnTo>
                  <a:lnTo>
                    <a:pt x="1647" y="1773"/>
                  </a:lnTo>
                  <a:lnTo>
                    <a:pt x="1645" y="1782"/>
                  </a:lnTo>
                  <a:lnTo>
                    <a:pt x="1644" y="1791"/>
                  </a:lnTo>
                  <a:lnTo>
                    <a:pt x="1643" y="1800"/>
                  </a:lnTo>
                  <a:lnTo>
                    <a:pt x="1643" y="1800"/>
                  </a:lnTo>
                  <a:lnTo>
                    <a:pt x="1644" y="1811"/>
                  </a:lnTo>
                  <a:lnTo>
                    <a:pt x="1645" y="1821"/>
                  </a:lnTo>
                  <a:lnTo>
                    <a:pt x="1647" y="1829"/>
                  </a:lnTo>
                  <a:lnTo>
                    <a:pt x="1651" y="1838"/>
                  </a:lnTo>
                  <a:lnTo>
                    <a:pt x="1654" y="1844"/>
                  </a:lnTo>
                  <a:lnTo>
                    <a:pt x="1659" y="1851"/>
                  </a:lnTo>
                  <a:lnTo>
                    <a:pt x="1664" y="1857"/>
                  </a:lnTo>
                  <a:lnTo>
                    <a:pt x="1671" y="1862"/>
                  </a:lnTo>
                  <a:lnTo>
                    <a:pt x="1676" y="1867"/>
                  </a:lnTo>
                  <a:lnTo>
                    <a:pt x="1683" y="1870"/>
                  </a:lnTo>
                  <a:lnTo>
                    <a:pt x="1697" y="1876"/>
                  </a:lnTo>
                  <a:lnTo>
                    <a:pt x="1712" y="1879"/>
                  </a:lnTo>
                  <a:lnTo>
                    <a:pt x="1726" y="1880"/>
                  </a:lnTo>
                  <a:lnTo>
                    <a:pt x="1726" y="1880"/>
                  </a:lnTo>
                  <a:lnTo>
                    <a:pt x="1738" y="1878"/>
                  </a:lnTo>
                  <a:lnTo>
                    <a:pt x="1746" y="1877"/>
                  </a:lnTo>
                  <a:lnTo>
                    <a:pt x="1753" y="1874"/>
                  </a:lnTo>
                  <a:lnTo>
                    <a:pt x="1761" y="1871"/>
                  </a:lnTo>
                  <a:lnTo>
                    <a:pt x="1767" y="1867"/>
                  </a:lnTo>
                  <a:lnTo>
                    <a:pt x="1774" y="1862"/>
                  </a:lnTo>
                  <a:lnTo>
                    <a:pt x="1780" y="1857"/>
                  </a:lnTo>
                  <a:lnTo>
                    <a:pt x="1780" y="1874"/>
                  </a:lnTo>
                  <a:lnTo>
                    <a:pt x="1835" y="1874"/>
                  </a:lnTo>
                  <a:lnTo>
                    <a:pt x="1835" y="1723"/>
                  </a:lnTo>
                  <a:lnTo>
                    <a:pt x="1835" y="1723"/>
                  </a:lnTo>
                  <a:lnTo>
                    <a:pt x="1835" y="1714"/>
                  </a:lnTo>
                  <a:lnTo>
                    <a:pt x="1834" y="1707"/>
                  </a:lnTo>
                  <a:lnTo>
                    <a:pt x="1832" y="1699"/>
                  </a:lnTo>
                  <a:lnTo>
                    <a:pt x="1830" y="1691"/>
                  </a:lnTo>
                  <a:lnTo>
                    <a:pt x="1825" y="1684"/>
                  </a:lnTo>
                  <a:lnTo>
                    <a:pt x="1822" y="1678"/>
                  </a:lnTo>
                  <a:lnTo>
                    <a:pt x="1816" y="1672"/>
                  </a:lnTo>
                  <a:lnTo>
                    <a:pt x="1811" y="1666"/>
                  </a:lnTo>
                  <a:lnTo>
                    <a:pt x="1805" y="1662"/>
                  </a:lnTo>
                  <a:lnTo>
                    <a:pt x="1798" y="1658"/>
                  </a:lnTo>
                  <a:lnTo>
                    <a:pt x="1791" y="1654"/>
                  </a:lnTo>
                  <a:lnTo>
                    <a:pt x="1783" y="1651"/>
                  </a:lnTo>
                  <a:lnTo>
                    <a:pt x="1774" y="1649"/>
                  </a:lnTo>
                  <a:lnTo>
                    <a:pt x="1765" y="1648"/>
                  </a:lnTo>
                  <a:lnTo>
                    <a:pt x="1755" y="1646"/>
                  </a:lnTo>
                  <a:lnTo>
                    <a:pt x="1745" y="1645"/>
                  </a:lnTo>
                  <a:lnTo>
                    <a:pt x="1745" y="1645"/>
                  </a:lnTo>
                  <a:lnTo>
                    <a:pt x="1733" y="1646"/>
                  </a:lnTo>
                  <a:lnTo>
                    <a:pt x="1723" y="1646"/>
                  </a:lnTo>
                  <a:lnTo>
                    <a:pt x="1712" y="1649"/>
                  </a:lnTo>
                  <a:lnTo>
                    <a:pt x="1701" y="1651"/>
                  </a:lnTo>
                  <a:lnTo>
                    <a:pt x="1691" y="1654"/>
                  </a:lnTo>
                  <a:lnTo>
                    <a:pt x="1681" y="1658"/>
                  </a:lnTo>
                  <a:lnTo>
                    <a:pt x="1671" y="1662"/>
                  </a:lnTo>
                  <a:lnTo>
                    <a:pt x="1661" y="1668"/>
                  </a:lnTo>
                  <a:lnTo>
                    <a:pt x="1683" y="1705"/>
                  </a:lnTo>
                  <a:close/>
                  <a:moveTo>
                    <a:pt x="1698" y="1800"/>
                  </a:moveTo>
                  <a:lnTo>
                    <a:pt x="1698" y="1800"/>
                  </a:lnTo>
                  <a:lnTo>
                    <a:pt x="1698" y="1793"/>
                  </a:lnTo>
                  <a:lnTo>
                    <a:pt x="1701" y="1787"/>
                  </a:lnTo>
                  <a:lnTo>
                    <a:pt x="1704" y="1781"/>
                  </a:lnTo>
                  <a:lnTo>
                    <a:pt x="1708" y="1777"/>
                  </a:lnTo>
                  <a:lnTo>
                    <a:pt x="1714" y="1773"/>
                  </a:lnTo>
                  <a:lnTo>
                    <a:pt x="1721" y="1771"/>
                  </a:lnTo>
                  <a:lnTo>
                    <a:pt x="1728" y="1769"/>
                  </a:lnTo>
                  <a:lnTo>
                    <a:pt x="1736" y="1769"/>
                  </a:lnTo>
                  <a:lnTo>
                    <a:pt x="1736" y="1769"/>
                  </a:lnTo>
                  <a:lnTo>
                    <a:pt x="1748" y="1769"/>
                  </a:lnTo>
                  <a:lnTo>
                    <a:pt x="1760" y="1771"/>
                  </a:lnTo>
                  <a:lnTo>
                    <a:pt x="1770" y="1774"/>
                  </a:lnTo>
                  <a:lnTo>
                    <a:pt x="1780" y="1780"/>
                  </a:lnTo>
                  <a:lnTo>
                    <a:pt x="1780" y="1810"/>
                  </a:lnTo>
                  <a:lnTo>
                    <a:pt x="1780" y="1810"/>
                  </a:lnTo>
                  <a:lnTo>
                    <a:pt x="1777" y="1814"/>
                  </a:lnTo>
                  <a:lnTo>
                    <a:pt x="1773" y="1819"/>
                  </a:lnTo>
                  <a:lnTo>
                    <a:pt x="1768" y="1823"/>
                  </a:lnTo>
                  <a:lnTo>
                    <a:pt x="1763" y="1827"/>
                  </a:lnTo>
                  <a:lnTo>
                    <a:pt x="1757" y="1830"/>
                  </a:lnTo>
                  <a:lnTo>
                    <a:pt x="1751" y="1832"/>
                  </a:lnTo>
                  <a:lnTo>
                    <a:pt x="1744" y="1833"/>
                  </a:lnTo>
                  <a:lnTo>
                    <a:pt x="1736" y="1834"/>
                  </a:lnTo>
                  <a:lnTo>
                    <a:pt x="1736" y="1834"/>
                  </a:lnTo>
                  <a:lnTo>
                    <a:pt x="1728" y="1833"/>
                  </a:lnTo>
                  <a:lnTo>
                    <a:pt x="1721" y="1831"/>
                  </a:lnTo>
                  <a:lnTo>
                    <a:pt x="1714" y="1829"/>
                  </a:lnTo>
                  <a:lnTo>
                    <a:pt x="1708" y="1824"/>
                  </a:lnTo>
                  <a:lnTo>
                    <a:pt x="1704" y="1820"/>
                  </a:lnTo>
                  <a:lnTo>
                    <a:pt x="1701" y="1814"/>
                  </a:lnTo>
                  <a:lnTo>
                    <a:pt x="1699" y="1808"/>
                  </a:lnTo>
                  <a:lnTo>
                    <a:pt x="1698" y="1800"/>
                  </a:lnTo>
                  <a:lnTo>
                    <a:pt x="1698" y="1800"/>
                  </a:lnTo>
                  <a:close/>
                  <a:moveTo>
                    <a:pt x="2350" y="1810"/>
                  </a:moveTo>
                  <a:lnTo>
                    <a:pt x="2350" y="1810"/>
                  </a:lnTo>
                  <a:lnTo>
                    <a:pt x="2342" y="1817"/>
                  </a:lnTo>
                  <a:lnTo>
                    <a:pt x="2332" y="1822"/>
                  </a:lnTo>
                  <a:lnTo>
                    <a:pt x="2326" y="1824"/>
                  </a:lnTo>
                  <a:lnTo>
                    <a:pt x="2320" y="1827"/>
                  </a:lnTo>
                  <a:lnTo>
                    <a:pt x="2313" y="1828"/>
                  </a:lnTo>
                  <a:lnTo>
                    <a:pt x="2306" y="1829"/>
                  </a:lnTo>
                  <a:lnTo>
                    <a:pt x="2306" y="1829"/>
                  </a:lnTo>
                  <a:lnTo>
                    <a:pt x="2301" y="1828"/>
                  </a:lnTo>
                  <a:lnTo>
                    <a:pt x="2294" y="1828"/>
                  </a:lnTo>
                  <a:lnTo>
                    <a:pt x="2286" y="1825"/>
                  </a:lnTo>
                  <a:lnTo>
                    <a:pt x="2277" y="1821"/>
                  </a:lnTo>
                  <a:lnTo>
                    <a:pt x="2270" y="1815"/>
                  </a:lnTo>
                  <a:lnTo>
                    <a:pt x="2266" y="1811"/>
                  </a:lnTo>
                  <a:lnTo>
                    <a:pt x="2263" y="1807"/>
                  </a:lnTo>
                  <a:lnTo>
                    <a:pt x="2261" y="1801"/>
                  </a:lnTo>
                  <a:lnTo>
                    <a:pt x="2259" y="1794"/>
                  </a:lnTo>
                  <a:lnTo>
                    <a:pt x="2257" y="1788"/>
                  </a:lnTo>
                  <a:lnTo>
                    <a:pt x="2256" y="1780"/>
                  </a:lnTo>
                  <a:lnTo>
                    <a:pt x="2393" y="1780"/>
                  </a:lnTo>
                  <a:lnTo>
                    <a:pt x="2393" y="1780"/>
                  </a:lnTo>
                  <a:lnTo>
                    <a:pt x="2394" y="1763"/>
                  </a:lnTo>
                  <a:lnTo>
                    <a:pt x="2394" y="1763"/>
                  </a:lnTo>
                  <a:lnTo>
                    <a:pt x="2394" y="1750"/>
                  </a:lnTo>
                  <a:lnTo>
                    <a:pt x="2392" y="1738"/>
                  </a:lnTo>
                  <a:lnTo>
                    <a:pt x="2391" y="1725"/>
                  </a:lnTo>
                  <a:lnTo>
                    <a:pt x="2388" y="1714"/>
                  </a:lnTo>
                  <a:lnTo>
                    <a:pt x="2384" y="1704"/>
                  </a:lnTo>
                  <a:lnTo>
                    <a:pt x="2380" y="1694"/>
                  </a:lnTo>
                  <a:lnTo>
                    <a:pt x="2374" y="1685"/>
                  </a:lnTo>
                  <a:lnTo>
                    <a:pt x="2369" y="1678"/>
                  </a:lnTo>
                  <a:lnTo>
                    <a:pt x="2362" y="1670"/>
                  </a:lnTo>
                  <a:lnTo>
                    <a:pt x="2355" y="1664"/>
                  </a:lnTo>
                  <a:lnTo>
                    <a:pt x="2348" y="1659"/>
                  </a:lnTo>
                  <a:lnTo>
                    <a:pt x="2339" y="1654"/>
                  </a:lnTo>
                  <a:lnTo>
                    <a:pt x="2330" y="1651"/>
                  </a:lnTo>
                  <a:lnTo>
                    <a:pt x="2321" y="1648"/>
                  </a:lnTo>
                  <a:lnTo>
                    <a:pt x="2311" y="1646"/>
                  </a:lnTo>
                  <a:lnTo>
                    <a:pt x="2300" y="1645"/>
                  </a:lnTo>
                  <a:lnTo>
                    <a:pt x="2300" y="1645"/>
                  </a:lnTo>
                  <a:lnTo>
                    <a:pt x="2290" y="1646"/>
                  </a:lnTo>
                  <a:lnTo>
                    <a:pt x="2280" y="1648"/>
                  </a:lnTo>
                  <a:lnTo>
                    <a:pt x="2270" y="1651"/>
                  </a:lnTo>
                  <a:lnTo>
                    <a:pt x="2260" y="1654"/>
                  </a:lnTo>
                  <a:lnTo>
                    <a:pt x="2251" y="1659"/>
                  </a:lnTo>
                  <a:lnTo>
                    <a:pt x="2243" y="1665"/>
                  </a:lnTo>
                  <a:lnTo>
                    <a:pt x="2235" y="1671"/>
                  </a:lnTo>
                  <a:lnTo>
                    <a:pt x="2229" y="1679"/>
                  </a:lnTo>
                  <a:lnTo>
                    <a:pt x="2222" y="1686"/>
                  </a:lnTo>
                  <a:lnTo>
                    <a:pt x="2216" y="1695"/>
                  </a:lnTo>
                  <a:lnTo>
                    <a:pt x="2212" y="1705"/>
                  </a:lnTo>
                  <a:lnTo>
                    <a:pt x="2207" y="1715"/>
                  </a:lnTo>
                  <a:lnTo>
                    <a:pt x="2204" y="1727"/>
                  </a:lnTo>
                  <a:lnTo>
                    <a:pt x="2202" y="1739"/>
                  </a:lnTo>
                  <a:lnTo>
                    <a:pt x="2201" y="1750"/>
                  </a:lnTo>
                  <a:lnTo>
                    <a:pt x="2200" y="1763"/>
                  </a:lnTo>
                  <a:lnTo>
                    <a:pt x="2200" y="1763"/>
                  </a:lnTo>
                  <a:lnTo>
                    <a:pt x="2201" y="1775"/>
                  </a:lnTo>
                  <a:lnTo>
                    <a:pt x="2202" y="1788"/>
                  </a:lnTo>
                  <a:lnTo>
                    <a:pt x="2204" y="1800"/>
                  </a:lnTo>
                  <a:lnTo>
                    <a:pt x="2207" y="1811"/>
                  </a:lnTo>
                  <a:lnTo>
                    <a:pt x="2212" y="1821"/>
                  </a:lnTo>
                  <a:lnTo>
                    <a:pt x="2216" y="1831"/>
                  </a:lnTo>
                  <a:lnTo>
                    <a:pt x="2222" y="1840"/>
                  </a:lnTo>
                  <a:lnTo>
                    <a:pt x="2229" y="1848"/>
                  </a:lnTo>
                  <a:lnTo>
                    <a:pt x="2236" y="1854"/>
                  </a:lnTo>
                  <a:lnTo>
                    <a:pt x="2244" y="1861"/>
                  </a:lnTo>
                  <a:lnTo>
                    <a:pt x="2253" y="1867"/>
                  </a:lnTo>
                  <a:lnTo>
                    <a:pt x="2262" y="1871"/>
                  </a:lnTo>
                  <a:lnTo>
                    <a:pt x="2272" y="1874"/>
                  </a:lnTo>
                  <a:lnTo>
                    <a:pt x="2283" y="1878"/>
                  </a:lnTo>
                  <a:lnTo>
                    <a:pt x="2294" y="1879"/>
                  </a:lnTo>
                  <a:lnTo>
                    <a:pt x="2306" y="1880"/>
                  </a:lnTo>
                  <a:lnTo>
                    <a:pt x="2306" y="1880"/>
                  </a:lnTo>
                  <a:lnTo>
                    <a:pt x="2317" y="1879"/>
                  </a:lnTo>
                  <a:lnTo>
                    <a:pt x="2327" y="1878"/>
                  </a:lnTo>
                  <a:lnTo>
                    <a:pt x="2339" y="1874"/>
                  </a:lnTo>
                  <a:lnTo>
                    <a:pt x="2349" y="1871"/>
                  </a:lnTo>
                  <a:lnTo>
                    <a:pt x="2359" y="1866"/>
                  </a:lnTo>
                  <a:lnTo>
                    <a:pt x="2368" y="1860"/>
                  </a:lnTo>
                  <a:lnTo>
                    <a:pt x="2376" y="1852"/>
                  </a:lnTo>
                  <a:lnTo>
                    <a:pt x="2385" y="1844"/>
                  </a:lnTo>
                  <a:lnTo>
                    <a:pt x="2350" y="1810"/>
                  </a:lnTo>
                  <a:close/>
                  <a:moveTo>
                    <a:pt x="2257" y="1739"/>
                  </a:moveTo>
                  <a:lnTo>
                    <a:pt x="2257" y="1739"/>
                  </a:lnTo>
                  <a:lnTo>
                    <a:pt x="2259" y="1729"/>
                  </a:lnTo>
                  <a:lnTo>
                    <a:pt x="2261" y="1720"/>
                  </a:lnTo>
                  <a:lnTo>
                    <a:pt x="2264" y="1712"/>
                  </a:lnTo>
                  <a:lnTo>
                    <a:pt x="2270" y="1705"/>
                  </a:lnTo>
                  <a:lnTo>
                    <a:pt x="2275" y="1700"/>
                  </a:lnTo>
                  <a:lnTo>
                    <a:pt x="2282" y="1696"/>
                  </a:lnTo>
                  <a:lnTo>
                    <a:pt x="2290" y="1693"/>
                  </a:lnTo>
                  <a:lnTo>
                    <a:pt x="2299" y="1693"/>
                  </a:lnTo>
                  <a:lnTo>
                    <a:pt x="2299" y="1693"/>
                  </a:lnTo>
                  <a:lnTo>
                    <a:pt x="2309" y="1694"/>
                  </a:lnTo>
                  <a:lnTo>
                    <a:pt x="2317" y="1696"/>
                  </a:lnTo>
                  <a:lnTo>
                    <a:pt x="2324" y="1701"/>
                  </a:lnTo>
                  <a:lnTo>
                    <a:pt x="2330" y="1708"/>
                  </a:lnTo>
                  <a:lnTo>
                    <a:pt x="2334" y="1714"/>
                  </a:lnTo>
                  <a:lnTo>
                    <a:pt x="2338" y="1722"/>
                  </a:lnTo>
                  <a:lnTo>
                    <a:pt x="2340" y="1731"/>
                  </a:lnTo>
                  <a:lnTo>
                    <a:pt x="2341" y="1739"/>
                  </a:lnTo>
                  <a:lnTo>
                    <a:pt x="2257" y="1739"/>
                  </a:lnTo>
                  <a:close/>
                  <a:moveTo>
                    <a:pt x="2884" y="1810"/>
                  </a:moveTo>
                  <a:lnTo>
                    <a:pt x="2884" y="1810"/>
                  </a:lnTo>
                  <a:lnTo>
                    <a:pt x="2875" y="1817"/>
                  </a:lnTo>
                  <a:lnTo>
                    <a:pt x="2867" y="1822"/>
                  </a:lnTo>
                  <a:lnTo>
                    <a:pt x="2860" y="1824"/>
                  </a:lnTo>
                  <a:lnTo>
                    <a:pt x="2854" y="1827"/>
                  </a:lnTo>
                  <a:lnTo>
                    <a:pt x="2848" y="1828"/>
                  </a:lnTo>
                  <a:lnTo>
                    <a:pt x="2840" y="1829"/>
                  </a:lnTo>
                  <a:lnTo>
                    <a:pt x="2840" y="1829"/>
                  </a:lnTo>
                  <a:lnTo>
                    <a:pt x="2834" y="1828"/>
                  </a:lnTo>
                  <a:lnTo>
                    <a:pt x="2828" y="1828"/>
                  </a:lnTo>
                  <a:lnTo>
                    <a:pt x="2820" y="1825"/>
                  </a:lnTo>
                  <a:lnTo>
                    <a:pt x="2812" y="1821"/>
                  </a:lnTo>
                  <a:lnTo>
                    <a:pt x="2804" y="1815"/>
                  </a:lnTo>
                  <a:lnTo>
                    <a:pt x="2801" y="1811"/>
                  </a:lnTo>
                  <a:lnTo>
                    <a:pt x="2798" y="1807"/>
                  </a:lnTo>
                  <a:lnTo>
                    <a:pt x="2795" y="1801"/>
                  </a:lnTo>
                  <a:lnTo>
                    <a:pt x="2793" y="1794"/>
                  </a:lnTo>
                  <a:lnTo>
                    <a:pt x="2791" y="1788"/>
                  </a:lnTo>
                  <a:lnTo>
                    <a:pt x="2790" y="1780"/>
                  </a:lnTo>
                  <a:lnTo>
                    <a:pt x="2928" y="1780"/>
                  </a:lnTo>
                  <a:lnTo>
                    <a:pt x="2928" y="1780"/>
                  </a:lnTo>
                  <a:lnTo>
                    <a:pt x="2929" y="1763"/>
                  </a:lnTo>
                  <a:lnTo>
                    <a:pt x="2929" y="1763"/>
                  </a:lnTo>
                  <a:lnTo>
                    <a:pt x="2928" y="1750"/>
                  </a:lnTo>
                  <a:lnTo>
                    <a:pt x="2927" y="1738"/>
                  </a:lnTo>
                  <a:lnTo>
                    <a:pt x="2924" y="1725"/>
                  </a:lnTo>
                  <a:lnTo>
                    <a:pt x="2922" y="1714"/>
                  </a:lnTo>
                  <a:lnTo>
                    <a:pt x="2918" y="1704"/>
                  </a:lnTo>
                  <a:lnTo>
                    <a:pt x="2913" y="1694"/>
                  </a:lnTo>
                  <a:lnTo>
                    <a:pt x="2909" y="1685"/>
                  </a:lnTo>
                  <a:lnTo>
                    <a:pt x="2903" y="1678"/>
                  </a:lnTo>
                  <a:lnTo>
                    <a:pt x="2897" y="1670"/>
                  </a:lnTo>
                  <a:lnTo>
                    <a:pt x="2889" y="1664"/>
                  </a:lnTo>
                  <a:lnTo>
                    <a:pt x="2881" y="1659"/>
                  </a:lnTo>
                  <a:lnTo>
                    <a:pt x="2873" y="1654"/>
                  </a:lnTo>
                  <a:lnTo>
                    <a:pt x="2864" y="1651"/>
                  </a:lnTo>
                  <a:lnTo>
                    <a:pt x="2854" y="1648"/>
                  </a:lnTo>
                  <a:lnTo>
                    <a:pt x="2844" y="1646"/>
                  </a:lnTo>
                  <a:lnTo>
                    <a:pt x="2834" y="1645"/>
                  </a:lnTo>
                  <a:lnTo>
                    <a:pt x="2834" y="1645"/>
                  </a:lnTo>
                  <a:lnTo>
                    <a:pt x="2823" y="1646"/>
                  </a:lnTo>
                  <a:lnTo>
                    <a:pt x="2813" y="1648"/>
                  </a:lnTo>
                  <a:lnTo>
                    <a:pt x="2803" y="1651"/>
                  </a:lnTo>
                  <a:lnTo>
                    <a:pt x="2794" y="1654"/>
                  </a:lnTo>
                  <a:lnTo>
                    <a:pt x="2785" y="1659"/>
                  </a:lnTo>
                  <a:lnTo>
                    <a:pt x="2777" y="1665"/>
                  </a:lnTo>
                  <a:lnTo>
                    <a:pt x="2770" y="1671"/>
                  </a:lnTo>
                  <a:lnTo>
                    <a:pt x="2762" y="1679"/>
                  </a:lnTo>
                  <a:lnTo>
                    <a:pt x="2755" y="1686"/>
                  </a:lnTo>
                  <a:lnTo>
                    <a:pt x="2750" y="1695"/>
                  </a:lnTo>
                  <a:lnTo>
                    <a:pt x="2745" y="1705"/>
                  </a:lnTo>
                  <a:lnTo>
                    <a:pt x="2741" y="1715"/>
                  </a:lnTo>
                  <a:lnTo>
                    <a:pt x="2739" y="1727"/>
                  </a:lnTo>
                  <a:lnTo>
                    <a:pt x="2735" y="1739"/>
                  </a:lnTo>
                  <a:lnTo>
                    <a:pt x="2734" y="1750"/>
                  </a:lnTo>
                  <a:lnTo>
                    <a:pt x="2734" y="1763"/>
                  </a:lnTo>
                  <a:lnTo>
                    <a:pt x="2734" y="1763"/>
                  </a:lnTo>
                  <a:lnTo>
                    <a:pt x="2734" y="1775"/>
                  </a:lnTo>
                  <a:lnTo>
                    <a:pt x="2735" y="1788"/>
                  </a:lnTo>
                  <a:lnTo>
                    <a:pt x="2738" y="1800"/>
                  </a:lnTo>
                  <a:lnTo>
                    <a:pt x="2741" y="1811"/>
                  </a:lnTo>
                  <a:lnTo>
                    <a:pt x="2745" y="1821"/>
                  </a:lnTo>
                  <a:lnTo>
                    <a:pt x="2751" y="1831"/>
                  </a:lnTo>
                  <a:lnTo>
                    <a:pt x="2757" y="1840"/>
                  </a:lnTo>
                  <a:lnTo>
                    <a:pt x="2763" y="1848"/>
                  </a:lnTo>
                  <a:lnTo>
                    <a:pt x="2770" y="1854"/>
                  </a:lnTo>
                  <a:lnTo>
                    <a:pt x="2778" y="1861"/>
                  </a:lnTo>
                  <a:lnTo>
                    <a:pt x="2787" y="1867"/>
                  </a:lnTo>
                  <a:lnTo>
                    <a:pt x="2797" y="1871"/>
                  </a:lnTo>
                  <a:lnTo>
                    <a:pt x="2807" y="1874"/>
                  </a:lnTo>
                  <a:lnTo>
                    <a:pt x="2817" y="1878"/>
                  </a:lnTo>
                  <a:lnTo>
                    <a:pt x="2829" y="1879"/>
                  </a:lnTo>
                  <a:lnTo>
                    <a:pt x="2840" y="1880"/>
                  </a:lnTo>
                  <a:lnTo>
                    <a:pt x="2840" y="1880"/>
                  </a:lnTo>
                  <a:lnTo>
                    <a:pt x="2851" y="1879"/>
                  </a:lnTo>
                  <a:lnTo>
                    <a:pt x="2862" y="1878"/>
                  </a:lnTo>
                  <a:lnTo>
                    <a:pt x="2872" y="1874"/>
                  </a:lnTo>
                  <a:lnTo>
                    <a:pt x="2882" y="1871"/>
                  </a:lnTo>
                  <a:lnTo>
                    <a:pt x="2892" y="1866"/>
                  </a:lnTo>
                  <a:lnTo>
                    <a:pt x="2902" y="1860"/>
                  </a:lnTo>
                  <a:lnTo>
                    <a:pt x="2911" y="1852"/>
                  </a:lnTo>
                  <a:lnTo>
                    <a:pt x="2919" y="1844"/>
                  </a:lnTo>
                  <a:lnTo>
                    <a:pt x="2884" y="1810"/>
                  </a:lnTo>
                  <a:close/>
                  <a:moveTo>
                    <a:pt x="2791" y="1739"/>
                  </a:moveTo>
                  <a:lnTo>
                    <a:pt x="2791" y="1739"/>
                  </a:lnTo>
                  <a:lnTo>
                    <a:pt x="2792" y="1729"/>
                  </a:lnTo>
                  <a:lnTo>
                    <a:pt x="2795" y="1720"/>
                  </a:lnTo>
                  <a:lnTo>
                    <a:pt x="2799" y="1712"/>
                  </a:lnTo>
                  <a:lnTo>
                    <a:pt x="2803" y="1705"/>
                  </a:lnTo>
                  <a:lnTo>
                    <a:pt x="2810" y="1700"/>
                  </a:lnTo>
                  <a:lnTo>
                    <a:pt x="2817" y="1696"/>
                  </a:lnTo>
                  <a:lnTo>
                    <a:pt x="2824" y="1693"/>
                  </a:lnTo>
                  <a:lnTo>
                    <a:pt x="2833" y="1693"/>
                  </a:lnTo>
                  <a:lnTo>
                    <a:pt x="2833" y="1693"/>
                  </a:lnTo>
                  <a:lnTo>
                    <a:pt x="2843" y="1694"/>
                  </a:lnTo>
                  <a:lnTo>
                    <a:pt x="2851" y="1696"/>
                  </a:lnTo>
                  <a:lnTo>
                    <a:pt x="2859" y="1701"/>
                  </a:lnTo>
                  <a:lnTo>
                    <a:pt x="2864" y="1708"/>
                  </a:lnTo>
                  <a:lnTo>
                    <a:pt x="2869" y="1714"/>
                  </a:lnTo>
                  <a:lnTo>
                    <a:pt x="2872" y="1722"/>
                  </a:lnTo>
                  <a:lnTo>
                    <a:pt x="2874" y="1731"/>
                  </a:lnTo>
                  <a:lnTo>
                    <a:pt x="2875" y="1739"/>
                  </a:lnTo>
                  <a:lnTo>
                    <a:pt x="2791" y="1739"/>
                  </a:lnTo>
                  <a:close/>
                  <a:moveTo>
                    <a:pt x="2658" y="1797"/>
                  </a:moveTo>
                  <a:lnTo>
                    <a:pt x="2658" y="1797"/>
                  </a:lnTo>
                  <a:lnTo>
                    <a:pt x="2658" y="1804"/>
                  </a:lnTo>
                  <a:lnTo>
                    <a:pt x="2659" y="1810"/>
                  </a:lnTo>
                  <a:lnTo>
                    <a:pt x="2661" y="1815"/>
                  </a:lnTo>
                  <a:lnTo>
                    <a:pt x="2663" y="1820"/>
                  </a:lnTo>
                  <a:lnTo>
                    <a:pt x="2667" y="1823"/>
                  </a:lnTo>
                  <a:lnTo>
                    <a:pt x="2671" y="1825"/>
                  </a:lnTo>
                  <a:lnTo>
                    <a:pt x="2675" y="1827"/>
                  </a:lnTo>
                  <a:lnTo>
                    <a:pt x="2682" y="1827"/>
                  </a:lnTo>
                  <a:lnTo>
                    <a:pt x="2682" y="1827"/>
                  </a:lnTo>
                  <a:lnTo>
                    <a:pt x="2690" y="1827"/>
                  </a:lnTo>
                  <a:lnTo>
                    <a:pt x="2699" y="1824"/>
                  </a:lnTo>
                  <a:lnTo>
                    <a:pt x="2708" y="1821"/>
                  </a:lnTo>
                  <a:lnTo>
                    <a:pt x="2715" y="1817"/>
                  </a:lnTo>
                  <a:lnTo>
                    <a:pt x="2709" y="1869"/>
                  </a:lnTo>
                  <a:lnTo>
                    <a:pt x="2709" y="1869"/>
                  </a:lnTo>
                  <a:lnTo>
                    <a:pt x="2699" y="1873"/>
                  </a:lnTo>
                  <a:lnTo>
                    <a:pt x="2687" y="1877"/>
                  </a:lnTo>
                  <a:lnTo>
                    <a:pt x="2674" y="1879"/>
                  </a:lnTo>
                  <a:lnTo>
                    <a:pt x="2662" y="1880"/>
                  </a:lnTo>
                  <a:lnTo>
                    <a:pt x="2662" y="1880"/>
                  </a:lnTo>
                  <a:lnTo>
                    <a:pt x="2654" y="1879"/>
                  </a:lnTo>
                  <a:lnTo>
                    <a:pt x="2647" y="1878"/>
                  </a:lnTo>
                  <a:lnTo>
                    <a:pt x="2640" y="1876"/>
                  </a:lnTo>
                  <a:lnTo>
                    <a:pt x="2634" y="1873"/>
                  </a:lnTo>
                  <a:lnTo>
                    <a:pt x="2629" y="1870"/>
                  </a:lnTo>
                  <a:lnTo>
                    <a:pt x="2623" y="1867"/>
                  </a:lnTo>
                  <a:lnTo>
                    <a:pt x="2620" y="1862"/>
                  </a:lnTo>
                  <a:lnTo>
                    <a:pt x="2615" y="1857"/>
                  </a:lnTo>
                  <a:lnTo>
                    <a:pt x="2610" y="1847"/>
                  </a:lnTo>
                  <a:lnTo>
                    <a:pt x="2605" y="1834"/>
                  </a:lnTo>
                  <a:lnTo>
                    <a:pt x="2603" y="1823"/>
                  </a:lnTo>
                  <a:lnTo>
                    <a:pt x="2602" y="1811"/>
                  </a:lnTo>
                  <a:lnTo>
                    <a:pt x="2602" y="1702"/>
                  </a:lnTo>
                  <a:lnTo>
                    <a:pt x="2568" y="1702"/>
                  </a:lnTo>
                  <a:lnTo>
                    <a:pt x="2568" y="1651"/>
                  </a:lnTo>
                  <a:lnTo>
                    <a:pt x="2602" y="1651"/>
                  </a:lnTo>
                  <a:lnTo>
                    <a:pt x="2602" y="1593"/>
                  </a:lnTo>
                  <a:lnTo>
                    <a:pt x="2658" y="1565"/>
                  </a:lnTo>
                  <a:lnTo>
                    <a:pt x="2658" y="1651"/>
                  </a:lnTo>
                  <a:lnTo>
                    <a:pt x="2708" y="1651"/>
                  </a:lnTo>
                  <a:lnTo>
                    <a:pt x="2708" y="1702"/>
                  </a:lnTo>
                  <a:lnTo>
                    <a:pt x="2658" y="1702"/>
                  </a:lnTo>
                  <a:lnTo>
                    <a:pt x="2658" y="1797"/>
                  </a:lnTo>
                  <a:close/>
                  <a:moveTo>
                    <a:pt x="2550" y="1869"/>
                  </a:moveTo>
                  <a:lnTo>
                    <a:pt x="2550" y="1869"/>
                  </a:lnTo>
                  <a:lnTo>
                    <a:pt x="2540" y="1873"/>
                  </a:lnTo>
                  <a:lnTo>
                    <a:pt x="2529" y="1877"/>
                  </a:lnTo>
                  <a:lnTo>
                    <a:pt x="2516" y="1879"/>
                  </a:lnTo>
                  <a:lnTo>
                    <a:pt x="2504" y="1880"/>
                  </a:lnTo>
                  <a:lnTo>
                    <a:pt x="2504" y="1880"/>
                  </a:lnTo>
                  <a:lnTo>
                    <a:pt x="2495" y="1879"/>
                  </a:lnTo>
                  <a:lnTo>
                    <a:pt x="2489" y="1878"/>
                  </a:lnTo>
                  <a:lnTo>
                    <a:pt x="2482" y="1876"/>
                  </a:lnTo>
                  <a:lnTo>
                    <a:pt x="2475" y="1873"/>
                  </a:lnTo>
                  <a:lnTo>
                    <a:pt x="2471" y="1870"/>
                  </a:lnTo>
                  <a:lnTo>
                    <a:pt x="2465" y="1867"/>
                  </a:lnTo>
                  <a:lnTo>
                    <a:pt x="2461" y="1862"/>
                  </a:lnTo>
                  <a:lnTo>
                    <a:pt x="2458" y="1857"/>
                  </a:lnTo>
                  <a:lnTo>
                    <a:pt x="2451" y="1847"/>
                  </a:lnTo>
                  <a:lnTo>
                    <a:pt x="2448" y="1834"/>
                  </a:lnTo>
                  <a:lnTo>
                    <a:pt x="2444" y="1823"/>
                  </a:lnTo>
                  <a:lnTo>
                    <a:pt x="2444" y="1811"/>
                  </a:lnTo>
                  <a:lnTo>
                    <a:pt x="2444" y="1702"/>
                  </a:lnTo>
                  <a:lnTo>
                    <a:pt x="2410" y="1702"/>
                  </a:lnTo>
                  <a:lnTo>
                    <a:pt x="2410" y="1651"/>
                  </a:lnTo>
                  <a:lnTo>
                    <a:pt x="2444" y="1651"/>
                  </a:lnTo>
                  <a:lnTo>
                    <a:pt x="2444" y="1593"/>
                  </a:lnTo>
                  <a:lnTo>
                    <a:pt x="2500" y="1565"/>
                  </a:lnTo>
                  <a:lnTo>
                    <a:pt x="2500" y="1651"/>
                  </a:lnTo>
                  <a:lnTo>
                    <a:pt x="2546" y="1651"/>
                  </a:lnTo>
                  <a:lnTo>
                    <a:pt x="2546" y="1702"/>
                  </a:lnTo>
                  <a:lnTo>
                    <a:pt x="2500" y="1702"/>
                  </a:lnTo>
                  <a:lnTo>
                    <a:pt x="2500" y="1797"/>
                  </a:lnTo>
                  <a:lnTo>
                    <a:pt x="2500" y="1797"/>
                  </a:lnTo>
                  <a:lnTo>
                    <a:pt x="2500" y="1804"/>
                  </a:lnTo>
                  <a:lnTo>
                    <a:pt x="2501" y="1810"/>
                  </a:lnTo>
                  <a:lnTo>
                    <a:pt x="2503" y="1815"/>
                  </a:lnTo>
                  <a:lnTo>
                    <a:pt x="2505" y="1820"/>
                  </a:lnTo>
                  <a:lnTo>
                    <a:pt x="2509" y="1823"/>
                  </a:lnTo>
                  <a:lnTo>
                    <a:pt x="2513" y="1825"/>
                  </a:lnTo>
                  <a:lnTo>
                    <a:pt x="2518" y="1827"/>
                  </a:lnTo>
                  <a:lnTo>
                    <a:pt x="2523" y="1827"/>
                  </a:lnTo>
                  <a:lnTo>
                    <a:pt x="2523" y="1827"/>
                  </a:lnTo>
                  <a:lnTo>
                    <a:pt x="2532" y="1827"/>
                  </a:lnTo>
                  <a:lnTo>
                    <a:pt x="2541" y="1824"/>
                  </a:lnTo>
                  <a:lnTo>
                    <a:pt x="2549" y="1821"/>
                  </a:lnTo>
                  <a:lnTo>
                    <a:pt x="2556" y="1817"/>
                  </a:lnTo>
                  <a:lnTo>
                    <a:pt x="2550" y="1869"/>
                  </a:lnTo>
                  <a:close/>
                  <a:moveTo>
                    <a:pt x="3096" y="1713"/>
                  </a:moveTo>
                  <a:lnTo>
                    <a:pt x="3096" y="1713"/>
                  </a:lnTo>
                  <a:lnTo>
                    <a:pt x="3088" y="1708"/>
                  </a:lnTo>
                  <a:lnTo>
                    <a:pt x="3079" y="1704"/>
                  </a:lnTo>
                  <a:lnTo>
                    <a:pt x="3069" y="1702"/>
                  </a:lnTo>
                  <a:lnTo>
                    <a:pt x="3059" y="1701"/>
                  </a:lnTo>
                  <a:lnTo>
                    <a:pt x="3059" y="1701"/>
                  </a:lnTo>
                  <a:lnTo>
                    <a:pt x="3050" y="1702"/>
                  </a:lnTo>
                  <a:lnTo>
                    <a:pt x="3041" y="1704"/>
                  </a:lnTo>
                  <a:lnTo>
                    <a:pt x="3034" y="1709"/>
                  </a:lnTo>
                  <a:lnTo>
                    <a:pt x="3029" y="1714"/>
                  </a:lnTo>
                  <a:lnTo>
                    <a:pt x="3024" y="1721"/>
                  </a:lnTo>
                  <a:lnTo>
                    <a:pt x="3022" y="1730"/>
                  </a:lnTo>
                  <a:lnTo>
                    <a:pt x="3020" y="1741"/>
                  </a:lnTo>
                  <a:lnTo>
                    <a:pt x="3019" y="1753"/>
                  </a:lnTo>
                  <a:lnTo>
                    <a:pt x="3019" y="1874"/>
                  </a:lnTo>
                  <a:lnTo>
                    <a:pt x="2964" y="1874"/>
                  </a:lnTo>
                  <a:lnTo>
                    <a:pt x="2964" y="1651"/>
                  </a:lnTo>
                  <a:lnTo>
                    <a:pt x="3019" y="1651"/>
                  </a:lnTo>
                  <a:lnTo>
                    <a:pt x="3019" y="1670"/>
                  </a:lnTo>
                  <a:lnTo>
                    <a:pt x="3019" y="1670"/>
                  </a:lnTo>
                  <a:lnTo>
                    <a:pt x="3024" y="1664"/>
                  </a:lnTo>
                  <a:lnTo>
                    <a:pt x="3030" y="1659"/>
                  </a:lnTo>
                  <a:lnTo>
                    <a:pt x="3036" y="1655"/>
                  </a:lnTo>
                  <a:lnTo>
                    <a:pt x="3042" y="1652"/>
                  </a:lnTo>
                  <a:lnTo>
                    <a:pt x="3048" y="1649"/>
                  </a:lnTo>
                  <a:lnTo>
                    <a:pt x="3054" y="1648"/>
                  </a:lnTo>
                  <a:lnTo>
                    <a:pt x="3061" y="1646"/>
                  </a:lnTo>
                  <a:lnTo>
                    <a:pt x="3069" y="1645"/>
                  </a:lnTo>
                  <a:lnTo>
                    <a:pt x="3069" y="1645"/>
                  </a:lnTo>
                  <a:lnTo>
                    <a:pt x="3080" y="1646"/>
                  </a:lnTo>
                  <a:lnTo>
                    <a:pt x="3091" y="1650"/>
                  </a:lnTo>
                  <a:lnTo>
                    <a:pt x="3101" y="1653"/>
                  </a:lnTo>
                  <a:lnTo>
                    <a:pt x="3110" y="1659"/>
                  </a:lnTo>
                  <a:lnTo>
                    <a:pt x="3096" y="1713"/>
                  </a:lnTo>
                  <a:close/>
                  <a:moveTo>
                    <a:pt x="597" y="1591"/>
                  </a:moveTo>
                  <a:lnTo>
                    <a:pt x="597" y="1619"/>
                  </a:lnTo>
                  <a:lnTo>
                    <a:pt x="541" y="1619"/>
                  </a:lnTo>
                  <a:lnTo>
                    <a:pt x="541" y="1563"/>
                  </a:lnTo>
                  <a:lnTo>
                    <a:pt x="597" y="1563"/>
                  </a:lnTo>
                  <a:lnTo>
                    <a:pt x="597" y="1591"/>
                  </a:lnTo>
                  <a:close/>
                  <a:moveTo>
                    <a:pt x="981" y="1651"/>
                  </a:moveTo>
                  <a:lnTo>
                    <a:pt x="1037" y="1651"/>
                  </a:lnTo>
                  <a:lnTo>
                    <a:pt x="1037" y="1751"/>
                  </a:lnTo>
                  <a:lnTo>
                    <a:pt x="1037" y="1874"/>
                  </a:lnTo>
                  <a:lnTo>
                    <a:pt x="981" y="1874"/>
                  </a:lnTo>
                  <a:lnTo>
                    <a:pt x="981" y="1651"/>
                  </a:lnTo>
                  <a:close/>
                  <a:moveTo>
                    <a:pt x="1037" y="1591"/>
                  </a:moveTo>
                  <a:lnTo>
                    <a:pt x="1037" y="1619"/>
                  </a:lnTo>
                  <a:lnTo>
                    <a:pt x="981" y="1619"/>
                  </a:lnTo>
                  <a:lnTo>
                    <a:pt x="981" y="1563"/>
                  </a:lnTo>
                  <a:lnTo>
                    <a:pt x="1037" y="1563"/>
                  </a:lnTo>
                  <a:lnTo>
                    <a:pt x="1037" y="1591"/>
                  </a:lnTo>
                  <a:close/>
                  <a:moveTo>
                    <a:pt x="2558" y="2058"/>
                  </a:moveTo>
                  <a:lnTo>
                    <a:pt x="2558" y="2058"/>
                  </a:lnTo>
                  <a:lnTo>
                    <a:pt x="2552" y="2053"/>
                  </a:lnTo>
                  <a:lnTo>
                    <a:pt x="2546" y="2049"/>
                  </a:lnTo>
                  <a:lnTo>
                    <a:pt x="2541" y="2046"/>
                  </a:lnTo>
                  <a:lnTo>
                    <a:pt x="2534" y="2042"/>
                  </a:lnTo>
                  <a:lnTo>
                    <a:pt x="2529" y="2040"/>
                  </a:lnTo>
                  <a:lnTo>
                    <a:pt x="2522" y="2039"/>
                  </a:lnTo>
                  <a:lnTo>
                    <a:pt x="2508" y="2037"/>
                  </a:lnTo>
                  <a:lnTo>
                    <a:pt x="2508" y="2037"/>
                  </a:lnTo>
                  <a:lnTo>
                    <a:pt x="2498" y="2038"/>
                  </a:lnTo>
                  <a:lnTo>
                    <a:pt x="2489" y="2039"/>
                  </a:lnTo>
                  <a:lnTo>
                    <a:pt x="2480" y="2042"/>
                  </a:lnTo>
                  <a:lnTo>
                    <a:pt x="2471" y="2046"/>
                  </a:lnTo>
                  <a:lnTo>
                    <a:pt x="2463" y="2050"/>
                  </a:lnTo>
                  <a:lnTo>
                    <a:pt x="2456" y="2055"/>
                  </a:lnTo>
                  <a:lnTo>
                    <a:pt x="2450" y="2061"/>
                  </a:lnTo>
                  <a:lnTo>
                    <a:pt x="2443" y="2068"/>
                  </a:lnTo>
                  <a:lnTo>
                    <a:pt x="2439" y="2076"/>
                  </a:lnTo>
                  <a:lnTo>
                    <a:pt x="2433" y="2085"/>
                  </a:lnTo>
                  <a:lnTo>
                    <a:pt x="2430" y="2093"/>
                  </a:lnTo>
                  <a:lnTo>
                    <a:pt x="2426" y="2105"/>
                  </a:lnTo>
                  <a:lnTo>
                    <a:pt x="2423" y="2115"/>
                  </a:lnTo>
                  <a:lnTo>
                    <a:pt x="2422" y="2127"/>
                  </a:lnTo>
                  <a:lnTo>
                    <a:pt x="2421" y="2139"/>
                  </a:lnTo>
                  <a:lnTo>
                    <a:pt x="2420" y="2152"/>
                  </a:lnTo>
                  <a:lnTo>
                    <a:pt x="2420" y="2152"/>
                  </a:lnTo>
                  <a:lnTo>
                    <a:pt x="2421" y="2166"/>
                  </a:lnTo>
                  <a:lnTo>
                    <a:pt x="2422" y="2178"/>
                  </a:lnTo>
                  <a:lnTo>
                    <a:pt x="2423" y="2190"/>
                  </a:lnTo>
                  <a:lnTo>
                    <a:pt x="2426" y="2202"/>
                  </a:lnTo>
                  <a:lnTo>
                    <a:pt x="2429" y="2212"/>
                  </a:lnTo>
                  <a:lnTo>
                    <a:pt x="2433" y="2222"/>
                  </a:lnTo>
                  <a:lnTo>
                    <a:pt x="2438" y="2231"/>
                  </a:lnTo>
                  <a:lnTo>
                    <a:pt x="2443" y="2239"/>
                  </a:lnTo>
                  <a:lnTo>
                    <a:pt x="2449" y="2247"/>
                  </a:lnTo>
                  <a:lnTo>
                    <a:pt x="2455" y="2252"/>
                  </a:lnTo>
                  <a:lnTo>
                    <a:pt x="2462" y="2258"/>
                  </a:lnTo>
                  <a:lnTo>
                    <a:pt x="2470" y="2262"/>
                  </a:lnTo>
                  <a:lnTo>
                    <a:pt x="2479" y="2267"/>
                  </a:lnTo>
                  <a:lnTo>
                    <a:pt x="2488" y="2269"/>
                  </a:lnTo>
                  <a:lnTo>
                    <a:pt x="2496" y="2270"/>
                  </a:lnTo>
                  <a:lnTo>
                    <a:pt x="2506" y="2271"/>
                  </a:lnTo>
                  <a:lnTo>
                    <a:pt x="2506" y="2271"/>
                  </a:lnTo>
                  <a:lnTo>
                    <a:pt x="2513" y="2270"/>
                  </a:lnTo>
                  <a:lnTo>
                    <a:pt x="2521" y="2269"/>
                  </a:lnTo>
                  <a:lnTo>
                    <a:pt x="2528" y="2268"/>
                  </a:lnTo>
                  <a:lnTo>
                    <a:pt x="2533" y="2266"/>
                  </a:lnTo>
                  <a:lnTo>
                    <a:pt x="2540" y="2262"/>
                  </a:lnTo>
                  <a:lnTo>
                    <a:pt x="2546" y="2259"/>
                  </a:lnTo>
                  <a:lnTo>
                    <a:pt x="2552" y="2255"/>
                  </a:lnTo>
                  <a:lnTo>
                    <a:pt x="2558" y="2249"/>
                  </a:lnTo>
                  <a:lnTo>
                    <a:pt x="2558" y="2266"/>
                  </a:lnTo>
                  <a:lnTo>
                    <a:pt x="2613" y="2266"/>
                  </a:lnTo>
                  <a:lnTo>
                    <a:pt x="2613" y="1949"/>
                  </a:lnTo>
                  <a:lnTo>
                    <a:pt x="2558" y="1977"/>
                  </a:lnTo>
                  <a:lnTo>
                    <a:pt x="2558" y="2058"/>
                  </a:lnTo>
                  <a:close/>
                  <a:moveTo>
                    <a:pt x="2519" y="2220"/>
                  </a:moveTo>
                  <a:lnTo>
                    <a:pt x="2519" y="2220"/>
                  </a:lnTo>
                  <a:lnTo>
                    <a:pt x="2511" y="2219"/>
                  </a:lnTo>
                  <a:lnTo>
                    <a:pt x="2504" y="2217"/>
                  </a:lnTo>
                  <a:lnTo>
                    <a:pt x="2496" y="2214"/>
                  </a:lnTo>
                  <a:lnTo>
                    <a:pt x="2490" y="2207"/>
                  </a:lnTo>
                  <a:lnTo>
                    <a:pt x="2484" y="2198"/>
                  </a:lnTo>
                  <a:lnTo>
                    <a:pt x="2480" y="2186"/>
                  </a:lnTo>
                  <a:lnTo>
                    <a:pt x="2478" y="2170"/>
                  </a:lnTo>
                  <a:lnTo>
                    <a:pt x="2476" y="2150"/>
                  </a:lnTo>
                  <a:lnTo>
                    <a:pt x="2476" y="2150"/>
                  </a:lnTo>
                  <a:lnTo>
                    <a:pt x="2478" y="2133"/>
                  </a:lnTo>
                  <a:lnTo>
                    <a:pt x="2480" y="2119"/>
                  </a:lnTo>
                  <a:lnTo>
                    <a:pt x="2484" y="2108"/>
                  </a:lnTo>
                  <a:lnTo>
                    <a:pt x="2490" y="2100"/>
                  </a:lnTo>
                  <a:lnTo>
                    <a:pt x="2496" y="2095"/>
                  </a:lnTo>
                  <a:lnTo>
                    <a:pt x="2503" y="2090"/>
                  </a:lnTo>
                  <a:lnTo>
                    <a:pt x="2511" y="2089"/>
                  </a:lnTo>
                  <a:lnTo>
                    <a:pt x="2518" y="2088"/>
                  </a:lnTo>
                  <a:lnTo>
                    <a:pt x="2518" y="2088"/>
                  </a:lnTo>
                  <a:lnTo>
                    <a:pt x="2525" y="2089"/>
                  </a:lnTo>
                  <a:lnTo>
                    <a:pt x="2532" y="2090"/>
                  </a:lnTo>
                  <a:lnTo>
                    <a:pt x="2538" y="2092"/>
                  </a:lnTo>
                  <a:lnTo>
                    <a:pt x="2543" y="2096"/>
                  </a:lnTo>
                  <a:lnTo>
                    <a:pt x="2548" y="2099"/>
                  </a:lnTo>
                  <a:lnTo>
                    <a:pt x="2552" y="2102"/>
                  </a:lnTo>
                  <a:lnTo>
                    <a:pt x="2558" y="2110"/>
                  </a:lnTo>
                  <a:lnTo>
                    <a:pt x="2558" y="2198"/>
                  </a:lnTo>
                  <a:lnTo>
                    <a:pt x="2558" y="2198"/>
                  </a:lnTo>
                  <a:lnTo>
                    <a:pt x="2551" y="2206"/>
                  </a:lnTo>
                  <a:lnTo>
                    <a:pt x="2543" y="2212"/>
                  </a:lnTo>
                  <a:lnTo>
                    <a:pt x="2538" y="2216"/>
                  </a:lnTo>
                  <a:lnTo>
                    <a:pt x="2532" y="2218"/>
                  </a:lnTo>
                  <a:lnTo>
                    <a:pt x="2525" y="2219"/>
                  </a:lnTo>
                  <a:lnTo>
                    <a:pt x="2519" y="2220"/>
                  </a:lnTo>
                  <a:lnTo>
                    <a:pt x="2519" y="2220"/>
                  </a:lnTo>
                  <a:close/>
                  <a:moveTo>
                    <a:pt x="677" y="2105"/>
                  </a:moveTo>
                  <a:lnTo>
                    <a:pt x="677" y="2105"/>
                  </a:lnTo>
                  <a:lnTo>
                    <a:pt x="669" y="2100"/>
                  </a:lnTo>
                  <a:lnTo>
                    <a:pt x="660" y="2096"/>
                  </a:lnTo>
                  <a:lnTo>
                    <a:pt x="650" y="2093"/>
                  </a:lnTo>
                  <a:lnTo>
                    <a:pt x="640" y="2092"/>
                  </a:lnTo>
                  <a:lnTo>
                    <a:pt x="640" y="2092"/>
                  </a:lnTo>
                  <a:lnTo>
                    <a:pt x="631" y="2093"/>
                  </a:lnTo>
                  <a:lnTo>
                    <a:pt x="622" y="2096"/>
                  </a:lnTo>
                  <a:lnTo>
                    <a:pt x="616" y="2100"/>
                  </a:lnTo>
                  <a:lnTo>
                    <a:pt x="610" y="2106"/>
                  </a:lnTo>
                  <a:lnTo>
                    <a:pt x="606" y="2112"/>
                  </a:lnTo>
                  <a:lnTo>
                    <a:pt x="604" y="2121"/>
                  </a:lnTo>
                  <a:lnTo>
                    <a:pt x="601" y="2132"/>
                  </a:lnTo>
                  <a:lnTo>
                    <a:pt x="600" y="2145"/>
                  </a:lnTo>
                  <a:lnTo>
                    <a:pt x="600" y="2266"/>
                  </a:lnTo>
                  <a:lnTo>
                    <a:pt x="546" y="2266"/>
                  </a:lnTo>
                  <a:lnTo>
                    <a:pt x="546" y="2042"/>
                  </a:lnTo>
                  <a:lnTo>
                    <a:pt x="600" y="2042"/>
                  </a:lnTo>
                  <a:lnTo>
                    <a:pt x="600" y="2061"/>
                  </a:lnTo>
                  <a:lnTo>
                    <a:pt x="600" y="2061"/>
                  </a:lnTo>
                  <a:lnTo>
                    <a:pt x="606" y="2056"/>
                  </a:lnTo>
                  <a:lnTo>
                    <a:pt x="611" y="2050"/>
                  </a:lnTo>
                  <a:lnTo>
                    <a:pt x="617" y="2047"/>
                  </a:lnTo>
                  <a:lnTo>
                    <a:pt x="624" y="2043"/>
                  </a:lnTo>
                  <a:lnTo>
                    <a:pt x="629" y="2040"/>
                  </a:lnTo>
                  <a:lnTo>
                    <a:pt x="636" y="2039"/>
                  </a:lnTo>
                  <a:lnTo>
                    <a:pt x="644" y="2038"/>
                  </a:lnTo>
                  <a:lnTo>
                    <a:pt x="650" y="2037"/>
                  </a:lnTo>
                  <a:lnTo>
                    <a:pt x="650" y="2037"/>
                  </a:lnTo>
                  <a:lnTo>
                    <a:pt x="661" y="2038"/>
                  </a:lnTo>
                  <a:lnTo>
                    <a:pt x="672" y="2041"/>
                  </a:lnTo>
                  <a:lnTo>
                    <a:pt x="684" y="2046"/>
                  </a:lnTo>
                  <a:lnTo>
                    <a:pt x="692" y="2051"/>
                  </a:lnTo>
                  <a:lnTo>
                    <a:pt x="677" y="2105"/>
                  </a:lnTo>
                  <a:close/>
                  <a:moveTo>
                    <a:pt x="242" y="2042"/>
                  </a:moveTo>
                  <a:lnTo>
                    <a:pt x="297" y="2042"/>
                  </a:lnTo>
                  <a:lnTo>
                    <a:pt x="233" y="2266"/>
                  </a:lnTo>
                  <a:lnTo>
                    <a:pt x="186" y="2266"/>
                  </a:lnTo>
                  <a:lnTo>
                    <a:pt x="161" y="2174"/>
                  </a:lnTo>
                  <a:lnTo>
                    <a:pt x="161" y="2174"/>
                  </a:lnTo>
                  <a:lnTo>
                    <a:pt x="149" y="2125"/>
                  </a:lnTo>
                  <a:lnTo>
                    <a:pt x="149" y="2125"/>
                  </a:lnTo>
                  <a:lnTo>
                    <a:pt x="143" y="2148"/>
                  </a:lnTo>
                  <a:lnTo>
                    <a:pt x="137" y="2175"/>
                  </a:lnTo>
                  <a:lnTo>
                    <a:pt x="111" y="2266"/>
                  </a:lnTo>
                  <a:lnTo>
                    <a:pt x="63" y="2266"/>
                  </a:lnTo>
                  <a:lnTo>
                    <a:pt x="63" y="2265"/>
                  </a:lnTo>
                  <a:lnTo>
                    <a:pt x="0" y="2042"/>
                  </a:lnTo>
                  <a:lnTo>
                    <a:pt x="58" y="2042"/>
                  </a:lnTo>
                  <a:lnTo>
                    <a:pt x="78" y="2126"/>
                  </a:lnTo>
                  <a:lnTo>
                    <a:pt x="78" y="2126"/>
                  </a:lnTo>
                  <a:lnTo>
                    <a:pt x="83" y="2152"/>
                  </a:lnTo>
                  <a:lnTo>
                    <a:pt x="89" y="2180"/>
                  </a:lnTo>
                  <a:lnTo>
                    <a:pt x="89" y="2180"/>
                  </a:lnTo>
                  <a:lnTo>
                    <a:pt x="96" y="2152"/>
                  </a:lnTo>
                  <a:lnTo>
                    <a:pt x="102" y="2125"/>
                  </a:lnTo>
                  <a:lnTo>
                    <a:pt x="126" y="2042"/>
                  </a:lnTo>
                  <a:lnTo>
                    <a:pt x="173" y="2042"/>
                  </a:lnTo>
                  <a:lnTo>
                    <a:pt x="197" y="2125"/>
                  </a:lnTo>
                  <a:lnTo>
                    <a:pt x="197" y="2125"/>
                  </a:lnTo>
                  <a:lnTo>
                    <a:pt x="203" y="2151"/>
                  </a:lnTo>
                  <a:lnTo>
                    <a:pt x="210" y="2181"/>
                  </a:lnTo>
                  <a:lnTo>
                    <a:pt x="210" y="2181"/>
                  </a:lnTo>
                  <a:lnTo>
                    <a:pt x="215" y="2156"/>
                  </a:lnTo>
                  <a:lnTo>
                    <a:pt x="221" y="2125"/>
                  </a:lnTo>
                  <a:lnTo>
                    <a:pt x="242" y="2042"/>
                  </a:lnTo>
                  <a:close/>
                  <a:moveTo>
                    <a:pt x="409" y="2037"/>
                  </a:moveTo>
                  <a:lnTo>
                    <a:pt x="409" y="2037"/>
                  </a:lnTo>
                  <a:lnTo>
                    <a:pt x="399" y="2038"/>
                  </a:lnTo>
                  <a:lnTo>
                    <a:pt x="388" y="2039"/>
                  </a:lnTo>
                  <a:lnTo>
                    <a:pt x="378" y="2042"/>
                  </a:lnTo>
                  <a:lnTo>
                    <a:pt x="369" y="2046"/>
                  </a:lnTo>
                  <a:lnTo>
                    <a:pt x="360" y="2050"/>
                  </a:lnTo>
                  <a:lnTo>
                    <a:pt x="351" y="2056"/>
                  </a:lnTo>
                  <a:lnTo>
                    <a:pt x="343" y="2062"/>
                  </a:lnTo>
                  <a:lnTo>
                    <a:pt x="337" y="2070"/>
                  </a:lnTo>
                  <a:lnTo>
                    <a:pt x="330" y="2078"/>
                  </a:lnTo>
                  <a:lnTo>
                    <a:pt x="325" y="2087"/>
                  </a:lnTo>
                  <a:lnTo>
                    <a:pt x="319" y="2097"/>
                  </a:lnTo>
                  <a:lnTo>
                    <a:pt x="316" y="2107"/>
                  </a:lnTo>
                  <a:lnTo>
                    <a:pt x="312" y="2118"/>
                  </a:lnTo>
                  <a:lnTo>
                    <a:pt x="310" y="2129"/>
                  </a:lnTo>
                  <a:lnTo>
                    <a:pt x="308" y="2141"/>
                  </a:lnTo>
                  <a:lnTo>
                    <a:pt x="308" y="2155"/>
                  </a:lnTo>
                  <a:lnTo>
                    <a:pt x="308" y="2155"/>
                  </a:lnTo>
                  <a:lnTo>
                    <a:pt x="308" y="2167"/>
                  </a:lnTo>
                  <a:lnTo>
                    <a:pt x="310" y="2179"/>
                  </a:lnTo>
                  <a:lnTo>
                    <a:pt x="312" y="2190"/>
                  </a:lnTo>
                  <a:lnTo>
                    <a:pt x="316" y="2201"/>
                  </a:lnTo>
                  <a:lnTo>
                    <a:pt x="319" y="2211"/>
                  </a:lnTo>
                  <a:lnTo>
                    <a:pt x="325" y="2221"/>
                  </a:lnTo>
                  <a:lnTo>
                    <a:pt x="330" y="2230"/>
                  </a:lnTo>
                  <a:lnTo>
                    <a:pt x="337" y="2238"/>
                  </a:lnTo>
                  <a:lnTo>
                    <a:pt x="343" y="2246"/>
                  </a:lnTo>
                  <a:lnTo>
                    <a:pt x="351" y="2252"/>
                  </a:lnTo>
                  <a:lnTo>
                    <a:pt x="360" y="2258"/>
                  </a:lnTo>
                  <a:lnTo>
                    <a:pt x="369" y="2262"/>
                  </a:lnTo>
                  <a:lnTo>
                    <a:pt x="378" y="2266"/>
                  </a:lnTo>
                  <a:lnTo>
                    <a:pt x="388" y="2269"/>
                  </a:lnTo>
                  <a:lnTo>
                    <a:pt x="399" y="2270"/>
                  </a:lnTo>
                  <a:lnTo>
                    <a:pt x="409" y="2271"/>
                  </a:lnTo>
                  <a:lnTo>
                    <a:pt x="409" y="2271"/>
                  </a:lnTo>
                  <a:lnTo>
                    <a:pt x="420" y="2270"/>
                  </a:lnTo>
                  <a:lnTo>
                    <a:pt x="431" y="2269"/>
                  </a:lnTo>
                  <a:lnTo>
                    <a:pt x="441" y="2266"/>
                  </a:lnTo>
                  <a:lnTo>
                    <a:pt x="450" y="2262"/>
                  </a:lnTo>
                  <a:lnTo>
                    <a:pt x="459" y="2258"/>
                  </a:lnTo>
                  <a:lnTo>
                    <a:pt x="468" y="2252"/>
                  </a:lnTo>
                  <a:lnTo>
                    <a:pt x="476" y="2246"/>
                  </a:lnTo>
                  <a:lnTo>
                    <a:pt x="482" y="2238"/>
                  </a:lnTo>
                  <a:lnTo>
                    <a:pt x="489" y="2230"/>
                  </a:lnTo>
                  <a:lnTo>
                    <a:pt x="495" y="2221"/>
                  </a:lnTo>
                  <a:lnTo>
                    <a:pt x="499" y="2211"/>
                  </a:lnTo>
                  <a:lnTo>
                    <a:pt x="504" y="2201"/>
                  </a:lnTo>
                  <a:lnTo>
                    <a:pt x="507" y="2190"/>
                  </a:lnTo>
                  <a:lnTo>
                    <a:pt x="509" y="2179"/>
                  </a:lnTo>
                  <a:lnTo>
                    <a:pt x="511" y="2167"/>
                  </a:lnTo>
                  <a:lnTo>
                    <a:pt x="511" y="2155"/>
                  </a:lnTo>
                  <a:lnTo>
                    <a:pt x="511" y="2155"/>
                  </a:lnTo>
                  <a:lnTo>
                    <a:pt x="511" y="2141"/>
                  </a:lnTo>
                  <a:lnTo>
                    <a:pt x="509" y="2129"/>
                  </a:lnTo>
                  <a:lnTo>
                    <a:pt x="507" y="2118"/>
                  </a:lnTo>
                  <a:lnTo>
                    <a:pt x="504" y="2107"/>
                  </a:lnTo>
                  <a:lnTo>
                    <a:pt x="499" y="2097"/>
                  </a:lnTo>
                  <a:lnTo>
                    <a:pt x="495" y="2087"/>
                  </a:lnTo>
                  <a:lnTo>
                    <a:pt x="489" y="2078"/>
                  </a:lnTo>
                  <a:lnTo>
                    <a:pt x="482" y="2070"/>
                  </a:lnTo>
                  <a:lnTo>
                    <a:pt x="476" y="2062"/>
                  </a:lnTo>
                  <a:lnTo>
                    <a:pt x="468" y="2056"/>
                  </a:lnTo>
                  <a:lnTo>
                    <a:pt x="459" y="2050"/>
                  </a:lnTo>
                  <a:lnTo>
                    <a:pt x="450" y="2046"/>
                  </a:lnTo>
                  <a:lnTo>
                    <a:pt x="441" y="2042"/>
                  </a:lnTo>
                  <a:lnTo>
                    <a:pt x="431" y="2039"/>
                  </a:lnTo>
                  <a:lnTo>
                    <a:pt x="420" y="2038"/>
                  </a:lnTo>
                  <a:lnTo>
                    <a:pt x="409" y="2037"/>
                  </a:lnTo>
                  <a:lnTo>
                    <a:pt x="409" y="2037"/>
                  </a:lnTo>
                  <a:close/>
                  <a:moveTo>
                    <a:pt x="409" y="2219"/>
                  </a:moveTo>
                  <a:lnTo>
                    <a:pt x="409" y="2219"/>
                  </a:lnTo>
                  <a:lnTo>
                    <a:pt x="399" y="2218"/>
                  </a:lnTo>
                  <a:lnTo>
                    <a:pt x="390" y="2215"/>
                  </a:lnTo>
                  <a:lnTo>
                    <a:pt x="383" y="2209"/>
                  </a:lnTo>
                  <a:lnTo>
                    <a:pt x="377" y="2201"/>
                  </a:lnTo>
                  <a:lnTo>
                    <a:pt x="371" y="2192"/>
                  </a:lnTo>
                  <a:lnTo>
                    <a:pt x="367" y="2181"/>
                  </a:lnTo>
                  <a:lnTo>
                    <a:pt x="365" y="2168"/>
                  </a:lnTo>
                  <a:lnTo>
                    <a:pt x="365" y="2155"/>
                  </a:lnTo>
                  <a:lnTo>
                    <a:pt x="365" y="2155"/>
                  </a:lnTo>
                  <a:lnTo>
                    <a:pt x="365" y="2140"/>
                  </a:lnTo>
                  <a:lnTo>
                    <a:pt x="367" y="2127"/>
                  </a:lnTo>
                  <a:lnTo>
                    <a:pt x="371" y="2117"/>
                  </a:lnTo>
                  <a:lnTo>
                    <a:pt x="377" y="2107"/>
                  </a:lnTo>
                  <a:lnTo>
                    <a:pt x="383" y="2099"/>
                  </a:lnTo>
                  <a:lnTo>
                    <a:pt x="390" y="2093"/>
                  </a:lnTo>
                  <a:lnTo>
                    <a:pt x="399" y="2090"/>
                  </a:lnTo>
                  <a:lnTo>
                    <a:pt x="409" y="2089"/>
                  </a:lnTo>
                  <a:lnTo>
                    <a:pt x="409" y="2089"/>
                  </a:lnTo>
                  <a:lnTo>
                    <a:pt x="419" y="2090"/>
                  </a:lnTo>
                  <a:lnTo>
                    <a:pt x="428" y="2093"/>
                  </a:lnTo>
                  <a:lnTo>
                    <a:pt x="436" y="2099"/>
                  </a:lnTo>
                  <a:lnTo>
                    <a:pt x="442" y="2107"/>
                  </a:lnTo>
                  <a:lnTo>
                    <a:pt x="448" y="2117"/>
                  </a:lnTo>
                  <a:lnTo>
                    <a:pt x="451" y="2127"/>
                  </a:lnTo>
                  <a:lnTo>
                    <a:pt x="453" y="2140"/>
                  </a:lnTo>
                  <a:lnTo>
                    <a:pt x="455" y="2155"/>
                  </a:lnTo>
                  <a:lnTo>
                    <a:pt x="455" y="2155"/>
                  </a:lnTo>
                  <a:lnTo>
                    <a:pt x="453" y="2168"/>
                  </a:lnTo>
                  <a:lnTo>
                    <a:pt x="451" y="2181"/>
                  </a:lnTo>
                  <a:lnTo>
                    <a:pt x="448" y="2192"/>
                  </a:lnTo>
                  <a:lnTo>
                    <a:pt x="442" y="2201"/>
                  </a:lnTo>
                  <a:lnTo>
                    <a:pt x="436" y="2209"/>
                  </a:lnTo>
                  <a:lnTo>
                    <a:pt x="428" y="2215"/>
                  </a:lnTo>
                  <a:lnTo>
                    <a:pt x="419" y="2218"/>
                  </a:lnTo>
                  <a:lnTo>
                    <a:pt x="409" y="2219"/>
                  </a:lnTo>
                  <a:lnTo>
                    <a:pt x="409" y="2219"/>
                  </a:lnTo>
                  <a:close/>
                  <a:moveTo>
                    <a:pt x="2285" y="2105"/>
                  </a:moveTo>
                  <a:lnTo>
                    <a:pt x="2285" y="2105"/>
                  </a:lnTo>
                  <a:lnTo>
                    <a:pt x="2276" y="2100"/>
                  </a:lnTo>
                  <a:lnTo>
                    <a:pt x="2267" y="2096"/>
                  </a:lnTo>
                  <a:lnTo>
                    <a:pt x="2257" y="2093"/>
                  </a:lnTo>
                  <a:lnTo>
                    <a:pt x="2249" y="2092"/>
                  </a:lnTo>
                  <a:lnTo>
                    <a:pt x="2249" y="2092"/>
                  </a:lnTo>
                  <a:lnTo>
                    <a:pt x="2239" y="2093"/>
                  </a:lnTo>
                  <a:lnTo>
                    <a:pt x="2231" y="2096"/>
                  </a:lnTo>
                  <a:lnTo>
                    <a:pt x="2224" y="2100"/>
                  </a:lnTo>
                  <a:lnTo>
                    <a:pt x="2219" y="2106"/>
                  </a:lnTo>
                  <a:lnTo>
                    <a:pt x="2214" y="2112"/>
                  </a:lnTo>
                  <a:lnTo>
                    <a:pt x="2211" y="2121"/>
                  </a:lnTo>
                  <a:lnTo>
                    <a:pt x="2209" y="2132"/>
                  </a:lnTo>
                  <a:lnTo>
                    <a:pt x="2209" y="2145"/>
                  </a:lnTo>
                  <a:lnTo>
                    <a:pt x="2209" y="2266"/>
                  </a:lnTo>
                  <a:lnTo>
                    <a:pt x="2153" y="2266"/>
                  </a:lnTo>
                  <a:lnTo>
                    <a:pt x="2153" y="2042"/>
                  </a:lnTo>
                  <a:lnTo>
                    <a:pt x="2209" y="2042"/>
                  </a:lnTo>
                  <a:lnTo>
                    <a:pt x="2209" y="2061"/>
                  </a:lnTo>
                  <a:lnTo>
                    <a:pt x="2209" y="2061"/>
                  </a:lnTo>
                  <a:lnTo>
                    <a:pt x="2213" y="2056"/>
                  </a:lnTo>
                  <a:lnTo>
                    <a:pt x="2219" y="2050"/>
                  </a:lnTo>
                  <a:lnTo>
                    <a:pt x="2224" y="2047"/>
                  </a:lnTo>
                  <a:lnTo>
                    <a:pt x="2231" y="2043"/>
                  </a:lnTo>
                  <a:lnTo>
                    <a:pt x="2237" y="2040"/>
                  </a:lnTo>
                  <a:lnTo>
                    <a:pt x="2244" y="2039"/>
                  </a:lnTo>
                  <a:lnTo>
                    <a:pt x="2251" y="2038"/>
                  </a:lnTo>
                  <a:lnTo>
                    <a:pt x="2257" y="2037"/>
                  </a:lnTo>
                  <a:lnTo>
                    <a:pt x="2257" y="2037"/>
                  </a:lnTo>
                  <a:lnTo>
                    <a:pt x="2269" y="2038"/>
                  </a:lnTo>
                  <a:lnTo>
                    <a:pt x="2280" y="2041"/>
                  </a:lnTo>
                  <a:lnTo>
                    <a:pt x="2291" y="2046"/>
                  </a:lnTo>
                  <a:lnTo>
                    <a:pt x="2300" y="2051"/>
                  </a:lnTo>
                  <a:lnTo>
                    <a:pt x="2285" y="2105"/>
                  </a:lnTo>
                  <a:close/>
                  <a:moveTo>
                    <a:pt x="1850" y="2042"/>
                  </a:moveTo>
                  <a:lnTo>
                    <a:pt x="1904" y="2042"/>
                  </a:lnTo>
                  <a:lnTo>
                    <a:pt x="1841" y="2266"/>
                  </a:lnTo>
                  <a:lnTo>
                    <a:pt x="1793" y="2266"/>
                  </a:lnTo>
                  <a:lnTo>
                    <a:pt x="1768" y="2174"/>
                  </a:lnTo>
                  <a:lnTo>
                    <a:pt x="1768" y="2174"/>
                  </a:lnTo>
                  <a:lnTo>
                    <a:pt x="1756" y="2125"/>
                  </a:lnTo>
                  <a:lnTo>
                    <a:pt x="1756" y="2125"/>
                  </a:lnTo>
                  <a:lnTo>
                    <a:pt x="1751" y="2148"/>
                  </a:lnTo>
                  <a:lnTo>
                    <a:pt x="1744" y="2175"/>
                  </a:lnTo>
                  <a:lnTo>
                    <a:pt x="1720" y="2266"/>
                  </a:lnTo>
                  <a:lnTo>
                    <a:pt x="1672" y="2266"/>
                  </a:lnTo>
                  <a:lnTo>
                    <a:pt x="1671" y="2265"/>
                  </a:lnTo>
                  <a:lnTo>
                    <a:pt x="1608" y="2042"/>
                  </a:lnTo>
                  <a:lnTo>
                    <a:pt x="1665" y="2042"/>
                  </a:lnTo>
                  <a:lnTo>
                    <a:pt x="1686" y="2126"/>
                  </a:lnTo>
                  <a:lnTo>
                    <a:pt x="1686" y="2126"/>
                  </a:lnTo>
                  <a:lnTo>
                    <a:pt x="1692" y="2152"/>
                  </a:lnTo>
                  <a:lnTo>
                    <a:pt x="1697" y="2180"/>
                  </a:lnTo>
                  <a:lnTo>
                    <a:pt x="1697" y="2180"/>
                  </a:lnTo>
                  <a:lnTo>
                    <a:pt x="1703" y="2152"/>
                  </a:lnTo>
                  <a:lnTo>
                    <a:pt x="1711" y="2125"/>
                  </a:lnTo>
                  <a:lnTo>
                    <a:pt x="1734" y="2042"/>
                  </a:lnTo>
                  <a:lnTo>
                    <a:pt x="1781" y="2042"/>
                  </a:lnTo>
                  <a:lnTo>
                    <a:pt x="1804" y="2125"/>
                  </a:lnTo>
                  <a:lnTo>
                    <a:pt x="1804" y="2125"/>
                  </a:lnTo>
                  <a:lnTo>
                    <a:pt x="1811" y="2151"/>
                  </a:lnTo>
                  <a:lnTo>
                    <a:pt x="1817" y="2181"/>
                  </a:lnTo>
                  <a:lnTo>
                    <a:pt x="1817" y="2181"/>
                  </a:lnTo>
                  <a:lnTo>
                    <a:pt x="1823" y="2156"/>
                  </a:lnTo>
                  <a:lnTo>
                    <a:pt x="1830" y="2125"/>
                  </a:lnTo>
                  <a:lnTo>
                    <a:pt x="1850" y="2042"/>
                  </a:lnTo>
                  <a:close/>
                  <a:moveTo>
                    <a:pt x="2016" y="2037"/>
                  </a:moveTo>
                  <a:lnTo>
                    <a:pt x="2016" y="2037"/>
                  </a:lnTo>
                  <a:lnTo>
                    <a:pt x="2006" y="2038"/>
                  </a:lnTo>
                  <a:lnTo>
                    <a:pt x="1995" y="2039"/>
                  </a:lnTo>
                  <a:lnTo>
                    <a:pt x="1985" y="2042"/>
                  </a:lnTo>
                  <a:lnTo>
                    <a:pt x="1976" y="2046"/>
                  </a:lnTo>
                  <a:lnTo>
                    <a:pt x="1967" y="2050"/>
                  </a:lnTo>
                  <a:lnTo>
                    <a:pt x="1958" y="2057"/>
                  </a:lnTo>
                  <a:lnTo>
                    <a:pt x="1951" y="2062"/>
                  </a:lnTo>
                  <a:lnTo>
                    <a:pt x="1944" y="2070"/>
                  </a:lnTo>
                  <a:lnTo>
                    <a:pt x="1937" y="2078"/>
                  </a:lnTo>
                  <a:lnTo>
                    <a:pt x="1932" y="2087"/>
                  </a:lnTo>
                  <a:lnTo>
                    <a:pt x="1926" y="2097"/>
                  </a:lnTo>
                  <a:lnTo>
                    <a:pt x="1923" y="2107"/>
                  </a:lnTo>
                  <a:lnTo>
                    <a:pt x="1920" y="2118"/>
                  </a:lnTo>
                  <a:lnTo>
                    <a:pt x="1916" y="2130"/>
                  </a:lnTo>
                  <a:lnTo>
                    <a:pt x="1915" y="2141"/>
                  </a:lnTo>
                  <a:lnTo>
                    <a:pt x="1915" y="2155"/>
                  </a:lnTo>
                  <a:lnTo>
                    <a:pt x="1915" y="2155"/>
                  </a:lnTo>
                  <a:lnTo>
                    <a:pt x="1915" y="2167"/>
                  </a:lnTo>
                  <a:lnTo>
                    <a:pt x="1916" y="2179"/>
                  </a:lnTo>
                  <a:lnTo>
                    <a:pt x="1920" y="2190"/>
                  </a:lnTo>
                  <a:lnTo>
                    <a:pt x="1923" y="2201"/>
                  </a:lnTo>
                  <a:lnTo>
                    <a:pt x="1926" y="2211"/>
                  </a:lnTo>
                  <a:lnTo>
                    <a:pt x="1932" y="2221"/>
                  </a:lnTo>
                  <a:lnTo>
                    <a:pt x="1937" y="2230"/>
                  </a:lnTo>
                  <a:lnTo>
                    <a:pt x="1944" y="2238"/>
                  </a:lnTo>
                  <a:lnTo>
                    <a:pt x="1951" y="2246"/>
                  </a:lnTo>
                  <a:lnTo>
                    <a:pt x="1958" y="2252"/>
                  </a:lnTo>
                  <a:lnTo>
                    <a:pt x="1967" y="2258"/>
                  </a:lnTo>
                  <a:lnTo>
                    <a:pt x="1976" y="2262"/>
                  </a:lnTo>
                  <a:lnTo>
                    <a:pt x="1985" y="2266"/>
                  </a:lnTo>
                  <a:lnTo>
                    <a:pt x="1995" y="2269"/>
                  </a:lnTo>
                  <a:lnTo>
                    <a:pt x="2006" y="2270"/>
                  </a:lnTo>
                  <a:lnTo>
                    <a:pt x="2016" y="2271"/>
                  </a:lnTo>
                  <a:lnTo>
                    <a:pt x="2016" y="2271"/>
                  </a:lnTo>
                  <a:lnTo>
                    <a:pt x="2027" y="2270"/>
                  </a:lnTo>
                  <a:lnTo>
                    <a:pt x="2039" y="2269"/>
                  </a:lnTo>
                  <a:lnTo>
                    <a:pt x="2049" y="2266"/>
                  </a:lnTo>
                  <a:lnTo>
                    <a:pt x="2057" y="2262"/>
                  </a:lnTo>
                  <a:lnTo>
                    <a:pt x="2066" y="2258"/>
                  </a:lnTo>
                  <a:lnTo>
                    <a:pt x="2075" y="2252"/>
                  </a:lnTo>
                  <a:lnTo>
                    <a:pt x="2083" y="2246"/>
                  </a:lnTo>
                  <a:lnTo>
                    <a:pt x="2090" y="2238"/>
                  </a:lnTo>
                  <a:lnTo>
                    <a:pt x="2096" y="2230"/>
                  </a:lnTo>
                  <a:lnTo>
                    <a:pt x="2102" y="2221"/>
                  </a:lnTo>
                  <a:lnTo>
                    <a:pt x="2106" y="2211"/>
                  </a:lnTo>
                  <a:lnTo>
                    <a:pt x="2111" y="2201"/>
                  </a:lnTo>
                  <a:lnTo>
                    <a:pt x="2114" y="2190"/>
                  </a:lnTo>
                  <a:lnTo>
                    <a:pt x="2116" y="2179"/>
                  </a:lnTo>
                  <a:lnTo>
                    <a:pt x="2119" y="2167"/>
                  </a:lnTo>
                  <a:lnTo>
                    <a:pt x="2119" y="2155"/>
                  </a:lnTo>
                  <a:lnTo>
                    <a:pt x="2119" y="2155"/>
                  </a:lnTo>
                  <a:lnTo>
                    <a:pt x="2119" y="2141"/>
                  </a:lnTo>
                  <a:lnTo>
                    <a:pt x="2116" y="2130"/>
                  </a:lnTo>
                  <a:lnTo>
                    <a:pt x="2114" y="2118"/>
                  </a:lnTo>
                  <a:lnTo>
                    <a:pt x="2111" y="2107"/>
                  </a:lnTo>
                  <a:lnTo>
                    <a:pt x="2106" y="2097"/>
                  </a:lnTo>
                  <a:lnTo>
                    <a:pt x="2102" y="2087"/>
                  </a:lnTo>
                  <a:lnTo>
                    <a:pt x="2096" y="2078"/>
                  </a:lnTo>
                  <a:lnTo>
                    <a:pt x="2090" y="2070"/>
                  </a:lnTo>
                  <a:lnTo>
                    <a:pt x="2083" y="2062"/>
                  </a:lnTo>
                  <a:lnTo>
                    <a:pt x="2075" y="2057"/>
                  </a:lnTo>
                  <a:lnTo>
                    <a:pt x="2066" y="2050"/>
                  </a:lnTo>
                  <a:lnTo>
                    <a:pt x="2057" y="2046"/>
                  </a:lnTo>
                  <a:lnTo>
                    <a:pt x="2049" y="2042"/>
                  </a:lnTo>
                  <a:lnTo>
                    <a:pt x="2039" y="2039"/>
                  </a:lnTo>
                  <a:lnTo>
                    <a:pt x="2027" y="2038"/>
                  </a:lnTo>
                  <a:lnTo>
                    <a:pt x="2016" y="2037"/>
                  </a:lnTo>
                  <a:lnTo>
                    <a:pt x="2016" y="2037"/>
                  </a:lnTo>
                  <a:close/>
                  <a:moveTo>
                    <a:pt x="2016" y="2219"/>
                  </a:moveTo>
                  <a:lnTo>
                    <a:pt x="2016" y="2219"/>
                  </a:lnTo>
                  <a:lnTo>
                    <a:pt x="2006" y="2218"/>
                  </a:lnTo>
                  <a:lnTo>
                    <a:pt x="1998" y="2215"/>
                  </a:lnTo>
                  <a:lnTo>
                    <a:pt x="1991" y="2209"/>
                  </a:lnTo>
                  <a:lnTo>
                    <a:pt x="1984" y="2201"/>
                  </a:lnTo>
                  <a:lnTo>
                    <a:pt x="1978" y="2192"/>
                  </a:lnTo>
                  <a:lnTo>
                    <a:pt x="1974" y="2181"/>
                  </a:lnTo>
                  <a:lnTo>
                    <a:pt x="1972" y="2168"/>
                  </a:lnTo>
                  <a:lnTo>
                    <a:pt x="1972" y="2155"/>
                  </a:lnTo>
                  <a:lnTo>
                    <a:pt x="1972" y="2155"/>
                  </a:lnTo>
                  <a:lnTo>
                    <a:pt x="1972" y="2140"/>
                  </a:lnTo>
                  <a:lnTo>
                    <a:pt x="1974" y="2128"/>
                  </a:lnTo>
                  <a:lnTo>
                    <a:pt x="1978" y="2117"/>
                  </a:lnTo>
                  <a:lnTo>
                    <a:pt x="1984" y="2107"/>
                  </a:lnTo>
                  <a:lnTo>
                    <a:pt x="1991" y="2099"/>
                  </a:lnTo>
                  <a:lnTo>
                    <a:pt x="1998" y="2093"/>
                  </a:lnTo>
                  <a:lnTo>
                    <a:pt x="2006" y="2090"/>
                  </a:lnTo>
                  <a:lnTo>
                    <a:pt x="2016" y="2089"/>
                  </a:lnTo>
                  <a:lnTo>
                    <a:pt x="2016" y="2089"/>
                  </a:lnTo>
                  <a:lnTo>
                    <a:pt x="2026" y="2090"/>
                  </a:lnTo>
                  <a:lnTo>
                    <a:pt x="2035" y="2093"/>
                  </a:lnTo>
                  <a:lnTo>
                    <a:pt x="2043" y="2099"/>
                  </a:lnTo>
                  <a:lnTo>
                    <a:pt x="2050" y="2107"/>
                  </a:lnTo>
                  <a:lnTo>
                    <a:pt x="2055" y="2117"/>
                  </a:lnTo>
                  <a:lnTo>
                    <a:pt x="2059" y="2128"/>
                  </a:lnTo>
                  <a:lnTo>
                    <a:pt x="2061" y="2140"/>
                  </a:lnTo>
                  <a:lnTo>
                    <a:pt x="2062" y="2155"/>
                  </a:lnTo>
                  <a:lnTo>
                    <a:pt x="2062" y="2155"/>
                  </a:lnTo>
                  <a:lnTo>
                    <a:pt x="2061" y="2168"/>
                  </a:lnTo>
                  <a:lnTo>
                    <a:pt x="2059" y="2181"/>
                  </a:lnTo>
                  <a:lnTo>
                    <a:pt x="2055" y="2192"/>
                  </a:lnTo>
                  <a:lnTo>
                    <a:pt x="2050" y="2201"/>
                  </a:lnTo>
                  <a:lnTo>
                    <a:pt x="2043" y="2209"/>
                  </a:lnTo>
                  <a:lnTo>
                    <a:pt x="2035" y="2215"/>
                  </a:lnTo>
                  <a:lnTo>
                    <a:pt x="2026" y="2218"/>
                  </a:lnTo>
                  <a:lnTo>
                    <a:pt x="2016" y="2219"/>
                  </a:lnTo>
                  <a:lnTo>
                    <a:pt x="2016" y="2219"/>
                  </a:lnTo>
                  <a:close/>
                  <a:moveTo>
                    <a:pt x="843" y="2116"/>
                  </a:moveTo>
                  <a:lnTo>
                    <a:pt x="910" y="2266"/>
                  </a:lnTo>
                  <a:lnTo>
                    <a:pt x="849" y="2266"/>
                  </a:lnTo>
                  <a:lnTo>
                    <a:pt x="803" y="2162"/>
                  </a:lnTo>
                  <a:lnTo>
                    <a:pt x="772" y="2199"/>
                  </a:lnTo>
                  <a:lnTo>
                    <a:pt x="772" y="2266"/>
                  </a:lnTo>
                  <a:lnTo>
                    <a:pt x="718" y="2266"/>
                  </a:lnTo>
                  <a:lnTo>
                    <a:pt x="718" y="1977"/>
                  </a:lnTo>
                  <a:lnTo>
                    <a:pt x="772" y="1949"/>
                  </a:lnTo>
                  <a:lnTo>
                    <a:pt x="772" y="2128"/>
                  </a:lnTo>
                  <a:lnTo>
                    <a:pt x="772" y="2128"/>
                  </a:lnTo>
                  <a:lnTo>
                    <a:pt x="794" y="2099"/>
                  </a:lnTo>
                  <a:lnTo>
                    <a:pt x="838" y="2042"/>
                  </a:lnTo>
                  <a:lnTo>
                    <a:pt x="903" y="2042"/>
                  </a:lnTo>
                  <a:lnTo>
                    <a:pt x="843" y="2116"/>
                  </a:lnTo>
                  <a:close/>
                  <a:moveTo>
                    <a:pt x="1105" y="2266"/>
                  </a:moveTo>
                  <a:lnTo>
                    <a:pt x="1049" y="2266"/>
                  </a:lnTo>
                  <a:lnTo>
                    <a:pt x="1049" y="2042"/>
                  </a:lnTo>
                  <a:lnTo>
                    <a:pt x="1105" y="2042"/>
                  </a:lnTo>
                  <a:lnTo>
                    <a:pt x="1105" y="2061"/>
                  </a:lnTo>
                  <a:lnTo>
                    <a:pt x="1105" y="2061"/>
                  </a:lnTo>
                  <a:lnTo>
                    <a:pt x="1110" y="2056"/>
                  </a:lnTo>
                  <a:lnTo>
                    <a:pt x="1116" y="2051"/>
                  </a:lnTo>
                  <a:lnTo>
                    <a:pt x="1123" y="2047"/>
                  </a:lnTo>
                  <a:lnTo>
                    <a:pt x="1129" y="2043"/>
                  </a:lnTo>
                  <a:lnTo>
                    <a:pt x="1137" y="2041"/>
                  </a:lnTo>
                  <a:lnTo>
                    <a:pt x="1145" y="2039"/>
                  </a:lnTo>
                  <a:lnTo>
                    <a:pt x="1153" y="2038"/>
                  </a:lnTo>
                  <a:lnTo>
                    <a:pt x="1162" y="2037"/>
                  </a:lnTo>
                  <a:lnTo>
                    <a:pt x="1162" y="2037"/>
                  </a:lnTo>
                  <a:lnTo>
                    <a:pt x="1172" y="2038"/>
                  </a:lnTo>
                  <a:lnTo>
                    <a:pt x="1180" y="2039"/>
                  </a:lnTo>
                  <a:lnTo>
                    <a:pt x="1188" y="2041"/>
                  </a:lnTo>
                  <a:lnTo>
                    <a:pt x="1197" y="2043"/>
                  </a:lnTo>
                  <a:lnTo>
                    <a:pt x="1204" y="2048"/>
                  </a:lnTo>
                  <a:lnTo>
                    <a:pt x="1210" y="2052"/>
                  </a:lnTo>
                  <a:lnTo>
                    <a:pt x="1217" y="2057"/>
                  </a:lnTo>
                  <a:lnTo>
                    <a:pt x="1223" y="2063"/>
                  </a:lnTo>
                  <a:lnTo>
                    <a:pt x="1227" y="2070"/>
                  </a:lnTo>
                  <a:lnTo>
                    <a:pt x="1232" y="2078"/>
                  </a:lnTo>
                  <a:lnTo>
                    <a:pt x="1235" y="2086"/>
                  </a:lnTo>
                  <a:lnTo>
                    <a:pt x="1238" y="2096"/>
                  </a:lnTo>
                  <a:lnTo>
                    <a:pt x="1240" y="2106"/>
                  </a:lnTo>
                  <a:lnTo>
                    <a:pt x="1242" y="2116"/>
                  </a:lnTo>
                  <a:lnTo>
                    <a:pt x="1243" y="2127"/>
                  </a:lnTo>
                  <a:lnTo>
                    <a:pt x="1244" y="2139"/>
                  </a:lnTo>
                  <a:lnTo>
                    <a:pt x="1244" y="2266"/>
                  </a:lnTo>
                  <a:lnTo>
                    <a:pt x="1188" y="2266"/>
                  </a:lnTo>
                  <a:lnTo>
                    <a:pt x="1188" y="2142"/>
                  </a:lnTo>
                  <a:lnTo>
                    <a:pt x="1188" y="2142"/>
                  </a:lnTo>
                  <a:lnTo>
                    <a:pt x="1187" y="2130"/>
                  </a:lnTo>
                  <a:lnTo>
                    <a:pt x="1186" y="2118"/>
                  </a:lnTo>
                  <a:lnTo>
                    <a:pt x="1183" y="2109"/>
                  </a:lnTo>
                  <a:lnTo>
                    <a:pt x="1178" y="2101"/>
                  </a:lnTo>
                  <a:lnTo>
                    <a:pt x="1173" y="2096"/>
                  </a:lnTo>
                  <a:lnTo>
                    <a:pt x="1166" y="2091"/>
                  </a:lnTo>
                  <a:lnTo>
                    <a:pt x="1157" y="2089"/>
                  </a:lnTo>
                  <a:lnTo>
                    <a:pt x="1147" y="2088"/>
                  </a:lnTo>
                  <a:lnTo>
                    <a:pt x="1147" y="2088"/>
                  </a:lnTo>
                  <a:lnTo>
                    <a:pt x="1138" y="2089"/>
                  </a:lnTo>
                  <a:lnTo>
                    <a:pt x="1129" y="2091"/>
                  </a:lnTo>
                  <a:lnTo>
                    <a:pt x="1122" y="2096"/>
                  </a:lnTo>
                  <a:lnTo>
                    <a:pt x="1116" y="2102"/>
                  </a:lnTo>
                  <a:lnTo>
                    <a:pt x="1112" y="2109"/>
                  </a:lnTo>
                  <a:lnTo>
                    <a:pt x="1108" y="2119"/>
                  </a:lnTo>
                  <a:lnTo>
                    <a:pt x="1106" y="2130"/>
                  </a:lnTo>
                  <a:lnTo>
                    <a:pt x="1105" y="2142"/>
                  </a:lnTo>
                  <a:lnTo>
                    <a:pt x="1105" y="2266"/>
                  </a:lnTo>
                  <a:close/>
                  <a:moveTo>
                    <a:pt x="1418" y="2058"/>
                  </a:moveTo>
                  <a:lnTo>
                    <a:pt x="1418" y="2058"/>
                  </a:lnTo>
                  <a:lnTo>
                    <a:pt x="1413" y="2053"/>
                  </a:lnTo>
                  <a:lnTo>
                    <a:pt x="1407" y="2049"/>
                  </a:lnTo>
                  <a:lnTo>
                    <a:pt x="1402" y="2046"/>
                  </a:lnTo>
                  <a:lnTo>
                    <a:pt x="1395" y="2042"/>
                  </a:lnTo>
                  <a:lnTo>
                    <a:pt x="1388" y="2040"/>
                  </a:lnTo>
                  <a:lnTo>
                    <a:pt x="1382" y="2039"/>
                  </a:lnTo>
                  <a:lnTo>
                    <a:pt x="1375" y="2038"/>
                  </a:lnTo>
                  <a:lnTo>
                    <a:pt x="1368" y="2037"/>
                  </a:lnTo>
                  <a:lnTo>
                    <a:pt x="1368" y="2037"/>
                  </a:lnTo>
                  <a:lnTo>
                    <a:pt x="1358" y="2038"/>
                  </a:lnTo>
                  <a:lnTo>
                    <a:pt x="1349" y="2039"/>
                  </a:lnTo>
                  <a:lnTo>
                    <a:pt x="1340" y="2041"/>
                  </a:lnTo>
                  <a:lnTo>
                    <a:pt x="1332" y="2046"/>
                  </a:lnTo>
                  <a:lnTo>
                    <a:pt x="1324" y="2049"/>
                  </a:lnTo>
                  <a:lnTo>
                    <a:pt x="1317" y="2055"/>
                  </a:lnTo>
                  <a:lnTo>
                    <a:pt x="1310" y="2061"/>
                  </a:lnTo>
                  <a:lnTo>
                    <a:pt x="1304" y="2068"/>
                  </a:lnTo>
                  <a:lnTo>
                    <a:pt x="1298" y="2076"/>
                  </a:lnTo>
                  <a:lnTo>
                    <a:pt x="1294" y="2085"/>
                  </a:lnTo>
                  <a:lnTo>
                    <a:pt x="1289" y="2093"/>
                  </a:lnTo>
                  <a:lnTo>
                    <a:pt x="1286" y="2105"/>
                  </a:lnTo>
                  <a:lnTo>
                    <a:pt x="1284" y="2115"/>
                  </a:lnTo>
                  <a:lnTo>
                    <a:pt x="1282" y="2127"/>
                  </a:lnTo>
                  <a:lnTo>
                    <a:pt x="1280" y="2139"/>
                  </a:lnTo>
                  <a:lnTo>
                    <a:pt x="1280" y="2151"/>
                  </a:lnTo>
                  <a:lnTo>
                    <a:pt x="1280" y="2151"/>
                  </a:lnTo>
                  <a:lnTo>
                    <a:pt x="1280" y="2166"/>
                  </a:lnTo>
                  <a:lnTo>
                    <a:pt x="1282" y="2178"/>
                  </a:lnTo>
                  <a:lnTo>
                    <a:pt x="1284" y="2190"/>
                  </a:lnTo>
                  <a:lnTo>
                    <a:pt x="1286" y="2202"/>
                  </a:lnTo>
                  <a:lnTo>
                    <a:pt x="1289" y="2212"/>
                  </a:lnTo>
                  <a:lnTo>
                    <a:pt x="1294" y="2222"/>
                  </a:lnTo>
                  <a:lnTo>
                    <a:pt x="1298" y="2231"/>
                  </a:lnTo>
                  <a:lnTo>
                    <a:pt x="1304" y="2239"/>
                  </a:lnTo>
                  <a:lnTo>
                    <a:pt x="1309" y="2247"/>
                  </a:lnTo>
                  <a:lnTo>
                    <a:pt x="1316" y="2252"/>
                  </a:lnTo>
                  <a:lnTo>
                    <a:pt x="1323" y="2258"/>
                  </a:lnTo>
                  <a:lnTo>
                    <a:pt x="1330" y="2262"/>
                  </a:lnTo>
                  <a:lnTo>
                    <a:pt x="1339" y="2266"/>
                  </a:lnTo>
                  <a:lnTo>
                    <a:pt x="1348" y="2269"/>
                  </a:lnTo>
                  <a:lnTo>
                    <a:pt x="1357" y="2270"/>
                  </a:lnTo>
                  <a:lnTo>
                    <a:pt x="1367" y="2271"/>
                  </a:lnTo>
                  <a:lnTo>
                    <a:pt x="1367" y="2271"/>
                  </a:lnTo>
                  <a:lnTo>
                    <a:pt x="1374" y="2270"/>
                  </a:lnTo>
                  <a:lnTo>
                    <a:pt x="1382" y="2269"/>
                  </a:lnTo>
                  <a:lnTo>
                    <a:pt x="1388" y="2268"/>
                  </a:lnTo>
                  <a:lnTo>
                    <a:pt x="1395" y="2266"/>
                  </a:lnTo>
                  <a:lnTo>
                    <a:pt x="1401" y="2262"/>
                  </a:lnTo>
                  <a:lnTo>
                    <a:pt x="1407" y="2259"/>
                  </a:lnTo>
                  <a:lnTo>
                    <a:pt x="1413" y="2255"/>
                  </a:lnTo>
                  <a:lnTo>
                    <a:pt x="1418" y="2249"/>
                  </a:lnTo>
                  <a:lnTo>
                    <a:pt x="1418" y="2255"/>
                  </a:lnTo>
                  <a:lnTo>
                    <a:pt x="1418" y="2255"/>
                  </a:lnTo>
                  <a:lnTo>
                    <a:pt x="1418" y="2264"/>
                  </a:lnTo>
                  <a:lnTo>
                    <a:pt x="1417" y="2274"/>
                  </a:lnTo>
                  <a:lnTo>
                    <a:pt x="1414" y="2284"/>
                  </a:lnTo>
                  <a:lnTo>
                    <a:pt x="1412" y="2288"/>
                  </a:lnTo>
                  <a:lnTo>
                    <a:pt x="1409" y="2293"/>
                  </a:lnTo>
                  <a:lnTo>
                    <a:pt x="1405" y="2297"/>
                  </a:lnTo>
                  <a:lnTo>
                    <a:pt x="1401" y="2301"/>
                  </a:lnTo>
                  <a:lnTo>
                    <a:pt x="1395" y="2305"/>
                  </a:lnTo>
                  <a:lnTo>
                    <a:pt x="1388" y="2308"/>
                  </a:lnTo>
                  <a:lnTo>
                    <a:pt x="1379" y="2310"/>
                  </a:lnTo>
                  <a:lnTo>
                    <a:pt x="1370" y="2313"/>
                  </a:lnTo>
                  <a:lnTo>
                    <a:pt x="1359" y="2314"/>
                  </a:lnTo>
                  <a:lnTo>
                    <a:pt x="1346" y="2314"/>
                  </a:lnTo>
                  <a:lnTo>
                    <a:pt x="1344" y="2314"/>
                  </a:lnTo>
                  <a:lnTo>
                    <a:pt x="1364" y="2357"/>
                  </a:lnTo>
                  <a:lnTo>
                    <a:pt x="1365" y="2357"/>
                  </a:lnTo>
                  <a:lnTo>
                    <a:pt x="1365" y="2357"/>
                  </a:lnTo>
                  <a:lnTo>
                    <a:pt x="1378" y="2357"/>
                  </a:lnTo>
                  <a:lnTo>
                    <a:pt x="1390" y="2356"/>
                  </a:lnTo>
                  <a:lnTo>
                    <a:pt x="1402" y="2353"/>
                  </a:lnTo>
                  <a:lnTo>
                    <a:pt x="1413" y="2350"/>
                  </a:lnTo>
                  <a:lnTo>
                    <a:pt x="1423" y="2346"/>
                  </a:lnTo>
                  <a:lnTo>
                    <a:pt x="1432" y="2341"/>
                  </a:lnTo>
                  <a:lnTo>
                    <a:pt x="1439" y="2336"/>
                  </a:lnTo>
                  <a:lnTo>
                    <a:pt x="1446" y="2329"/>
                  </a:lnTo>
                  <a:lnTo>
                    <a:pt x="1453" y="2321"/>
                  </a:lnTo>
                  <a:lnTo>
                    <a:pt x="1458" y="2314"/>
                  </a:lnTo>
                  <a:lnTo>
                    <a:pt x="1463" y="2304"/>
                  </a:lnTo>
                  <a:lnTo>
                    <a:pt x="1466" y="2294"/>
                  </a:lnTo>
                  <a:lnTo>
                    <a:pt x="1469" y="2284"/>
                  </a:lnTo>
                  <a:lnTo>
                    <a:pt x="1472" y="2271"/>
                  </a:lnTo>
                  <a:lnTo>
                    <a:pt x="1473" y="2259"/>
                  </a:lnTo>
                  <a:lnTo>
                    <a:pt x="1473" y="2246"/>
                  </a:lnTo>
                  <a:lnTo>
                    <a:pt x="1473" y="2042"/>
                  </a:lnTo>
                  <a:lnTo>
                    <a:pt x="1418" y="2042"/>
                  </a:lnTo>
                  <a:lnTo>
                    <a:pt x="1418" y="2058"/>
                  </a:lnTo>
                  <a:close/>
                  <a:moveTo>
                    <a:pt x="1418" y="2110"/>
                  </a:moveTo>
                  <a:lnTo>
                    <a:pt x="1418" y="2198"/>
                  </a:lnTo>
                  <a:lnTo>
                    <a:pt x="1418" y="2198"/>
                  </a:lnTo>
                  <a:lnTo>
                    <a:pt x="1411" y="2206"/>
                  </a:lnTo>
                  <a:lnTo>
                    <a:pt x="1403" y="2214"/>
                  </a:lnTo>
                  <a:lnTo>
                    <a:pt x="1397" y="2216"/>
                  </a:lnTo>
                  <a:lnTo>
                    <a:pt x="1392" y="2218"/>
                  </a:lnTo>
                  <a:lnTo>
                    <a:pt x="1386" y="2219"/>
                  </a:lnTo>
                  <a:lnTo>
                    <a:pt x="1378" y="2220"/>
                  </a:lnTo>
                  <a:lnTo>
                    <a:pt x="1378" y="2220"/>
                  </a:lnTo>
                  <a:lnTo>
                    <a:pt x="1372" y="2219"/>
                  </a:lnTo>
                  <a:lnTo>
                    <a:pt x="1364" y="2217"/>
                  </a:lnTo>
                  <a:lnTo>
                    <a:pt x="1357" y="2214"/>
                  </a:lnTo>
                  <a:lnTo>
                    <a:pt x="1350" y="2207"/>
                  </a:lnTo>
                  <a:lnTo>
                    <a:pt x="1345" y="2198"/>
                  </a:lnTo>
                  <a:lnTo>
                    <a:pt x="1340" y="2186"/>
                  </a:lnTo>
                  <a:lnTo>
                    <a:pt x="1338" y="2170"/>
                  </a:lnTo>
                  <a:lnTo>
                    <a:pt x="1337" y="2150"/>
                  </a:lnTo>
                  <a:lnTo>
                    <a:pt x="1337" y="2150"/>
                  </a:lnTo>
                  <a:lnTo>
                    <a:pt x="1338" y="2133"/>
                  </a:lnTo>
                  <a:lnTo>
                    <a:pt x="1340" y="2119"/>
                  </a:lnTo>
                  <a:lnTo>
                    <a:pt x="1345" y="2108"/>
                  </a:lnTo>
                  <a:lnTo>
                    <a:pt x="1350" y="2100"/>
                  </a:lnTo>
                  <a:lnTo>
                    <a:pt x="1357" y="2095"/>
                  </a:lnTo>
                  <a:lnTo>
                    <a:pt x="1364" y="2090"/>
                  </a:lnTo>
                  <a:lnTo>
                    <a:pt x="1372" y="2089"/>
                  </a:lnTo>
                  <a:lnTo>
                    <a:pt x="1378" y="2088"/>
                  </a:lnTo>
                  <a:lnTo>
                    <a:pt x="1378" y="2088"/>
                  </a:lnTo>
                  <a:lnTo>
                    <a:pt x="1386" y="2089"/>
                  </a:lnTo>
                  <a:lnTo>
                    <a:pt x="1393" y="2090"/>
                  </a:lnTo>
                  <a:lnTo>
                    <a:pt x="1398" y="2092"/>
                  </a:lnTo>
                  <a:lnTo>
                    <a:pt x="1404" y="2096"/>
                  </a:lnTo>
                  <a:lnTo>
                    <a:pt x="1408" y="2099"/>
                  </a:lnTo>
                  <a:lnTo>
                    <a:pt x="1412" y="2102"/>
                  </a:lnTo>
                  <a:lnTo>
                    <a:pt x="1418" y="2110"/>
                  </a:lnTo>
                  <a:lnTo>
                    <a:pt x="1418" y="2110"/>
                  </a:lnTo>
                  <a:close/>
                  <a:moveTo>
                    <a:pt x="945" y="2042"/>
                  </a:moveTo>
                  <a:lnTo>
                    <a:pt x="1000" y="2042"/>
                  </a:lnTo>
                  <a:lnTo>
                    <a:pt x="1000" y="2139"/>
                  </a:lnTo>
                  <a:lnTo>
                    <a:pt x="1000" y="2266"/>
                  </a:lnTo>
                  <a:lnTo>
                    <a:pt x="945" y="2266"/>
                  </a:lnTo>
                  <a:lnTo>
                    <a:pt x="945" y="2042"/>
                  </a:lnTo>
                  <a:close/>
                  <a:moveTo>
                    <a:pt x="1000" y="1982"/>
                  </a:moveTo>
                  <a:lnTo>
                    <a:pt x="1000" y="2010"/>
                  </a:lnTo>
                  <a:lnTo>
                    <a:pt x="945" y="2010"/>
                  </a:lnTo>
                  <a:lnTo>
                    <a:pt x="945" y="1954"/>
                  </a:lnTo>
                  <a:lnTo>
                    <a:pt x="1000" y="1954"/>
                  </a:lnTo>
                  <a:lnTo>
                    <a:pt x="1000" y="1982"/>
                  </a:lnTo>
                  <a:close/>
                  <a:moveTo>
                    <a:pt x="2325" y="1977"/>
                  </a:moveTo>
                  <a:lnTo>
                    <a:pt x="2381" y="1949"/>
                  </a:lnTo>
                  <a:lnTo>
                    <a:pt x="2381" y="2144"/>
                  </a:lnTo>
                  <a:lnTo>
                    <a:pt x="2381" y="2266"/>
                  </a:lnTo>
                  <a:lnTo>
                    <a:pt x="2325" y="2266"/>
                  </a:lnTo>
                  <a:lnTo>
                    <a:pt x="2325" y="1977"/>
                  </a:lnTo>
                  <a:close/>
                  <a:moveTo>
                    <a:pt x="400" y="762"/>
                  </a:moveTo>
                  <a:lnTo>
                    <a:pt x="856" y="762"/>
                  </a:lnTo>
                  <a:lnTo>
                    <a:pt x="856" y="498"/>
                  </a:lnTo>
                  <a:lnTo>
                    <a:pt x="400" y="498"/>
                  </a:lnTo>
                  <a:lnTo>
                    <a:pt x="400" y="290"/>
                  </a:lnTo>
                  <a:lnTo>
                    <a:pt x="905" y="290"/>
                  </a:lnTo>
                  <a:lnTo>
                    <a:pt x="737" y="0"/>
                  </a:lnTo>
                  <a:lnTo>
                    <a:pt x="22" y="0"/>
                  </a:lnTo>
                  <a:lnTo>
                    <a:pt x="22" y="1261"/>
                  </a:lnTo>
                  <a:lnTo>
                    <a:pt x="1030" y="1261"/>
                  </a:lnTo>
                  <a:lnTo>
                    <a:pt x="1030" y="970"/>
                  </a:lnTo>
                  <a:lnTo>
                    <a:pt x="400" y="970"/>
                  </a:lnTo>
                  <a:lnTo>
                    <a:pt x="400" y="762"/>
                  </a:lnTo>
                  <a:close/>
                  <a:moveTo>
                    <a:pt x="1702" y="0"/>
                  </a:moveTo>
                  <a:lnTo>
                    <a:pt x="1487" y="411"/>
                  </a:lnTo>
                  <a:lnTo>
                    <a:pt x="1274" y="0"/>
                  </a:lnTo>
                  <a:lnTo>
                    <a:pt x="856" y="0"/>
                  </a:lnTo>
                  <a:lnTo>
                    <a:pt x="1296" y="762"/>
                  </a:lnTo>
                  <a:lnTo>
                    <a:pt x="1296" y="1261"/>
                  </a:lnTo>
                  <a:lnTo>
                    <a:pt x="1673" y="1261"/>
                  </a:lnTo>
                  <a:lnTo>
                    <a:pt x="1673" y="762"/>
                  </a:lnTo>
                  <a:lnTo>
                    <a:pt x="2114" y="0"/>
                  </a:lnTo>
                  <a:lnTo>
                    <a:pt x="1702" y="0"/>
                  </a:lnTo>
                  <a:close/>
                </a:path>
              </a:pathLst>
            </a:custGeom>
            <a:solidFill>
              <a:srgbClr val="2E2E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7200" dirty="0"/>
            </a:p>
          </p:txBody>
        </p:sp>
      </p:grpSp>
      <p:pic>
        <p:nvPicPr>
          <p:cNvPr id="83" name="Picture 82">
            <a:extLst>
              <a:ext uri="{FF2B5EF4-FFF2-40B4-BE49-F238E27FC236}">
                <a16:creationId xmlns:a16="http://schemas.microsoft.com/office/drawing/2014/main" id="{23B9FB7E-B586-4378-AE43-0A9B9CA0B98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8565" y="11829034"/>
            <a:ext cx="10074750" cy="1237500"/>
          </a:xfrm>
          <a:prstGeom prst="rect">
            <a:avLst/>
          </a:prstGeom>
        </p:spPr>
      </p:pic>
      <p:sp>
        <p:nvSpPr>
          <p:cNvPr id="124" name="Subtitle 2">
            <a:extLst>
              <a:ext uri="{FF2B5EF4-FFF2-40B4-BE49-F238E27FC236}">
                <a16:creationId xmlns:a16="http://schemas.microsoft.com/office/drawing/2014/main" id="{DE813F69-7E98-49B9-A563-B5D224235B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67277" y="5651224"/>
            <a:ext cx="9628820" cy="129148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200">
                <a:solidFill>
                  <a:schemeClr val="bg1"/>
                </a:solidFill>
                <a:latin typeface="EYInterstate" panose="02000503020000020004" pitchFamily="2" charset="0"/>
                <a:cs typeface="Arial" pitchFamily="34" charset="0"/>
              </a:defRPr>
            </a:lvl1pPr>
            <a:lvl2pPr marL="0" indent="0" algn="l">
              <a:buNone/>
              <a:defRPr sz="3200">
                <a:solidFill>
                  <a:srgbClr val="FFFFFF"/>
                </a:solidFill>
              </a:defRPr>
            </a:lvl2pPr>
            <a:lvl3pPr marL="0" indent="0" algn="l">
              <a:buNone/>
              <a:defRPr sz="3200">
                <a:solidFill>
                  <a:srgbClr val="FFFFFF"/>
                </a:solidFill>
              </a:defRPr>
            </a:lvl3pPr>
            <a:lvl4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572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5486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6400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7315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25" name="Title 1">
            <a:extLst>
              <a:ext uri="{FF2B5EF4-FFF2-40B4-BE49-F238E27FC236}">
                <a16:creationId xmlns:a16="http://schemas.microsoft.com/office/drawing/2014/main" id="{6135F81D-3120-4669-8305-5AB7CAA050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67277" y="3710332"/>
            <a:ext cx="9628820" cy="1720800"/>
          </a:xfrm>
          <a:prstGeom prst="rect">
            <a:avLst/>
          </a:prstGeom>
        </p:spPr>
        <p:txBody>
          <a:bodyPr/>
          <a:lstStyle>
            <a:lvl1pPr>
              <a:defRPr sz="6000" b="0">
                <a:solidFill>
                  <a:schemeClr val="bg1"/>
                </a:solidFill>
                <a:latin typeface="EYInterstate Light" panose="02000506000000020004" pitchFamily="2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265688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pproved question t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Group 4">
            <a:extLst>
              <a:ext uri="{FF2B5EF4-FFF2-40B4-BE49-F238E27FC236}">
                <a16:creationId xmlns:a16="http://schemas.microsoft.com/office/drawing/2014/main" id="{916D9572-5294-4C0A-83C4-99E45F894950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0550594" y="10680700"/>
            <a:ext cx="2631762" cy="2314576"/>
            <a:chOff x="4857" y="3364"/>
            <a:chExt cx="622" cy="729"/>
          </a:xfrm>
        </p:grpSpPr>
        <p:sp>
          <p:nvSpPr>
            <p:cNvPr id="86" name="AutoShape 3">
              <a:extLst>
                <a:ext uri="{FF2B5EF4-FFF2-40B4-BE49-F238E27FC236}">
                  <a16:creationId xmlns:a16="http://schemas.microsoft.com/office/drawing/2014/main" id="{5667BEF9-3DFA-4239-A852-71BA27EC8E18}"/>
                </a:ext>
              </a:extLst>
            </p:cNvPr>
            <p:cNvSpPr>
              <a:spLocks noChangeAspect="1" noChangeArrowheads="1" noTextEdit="1"/>
            </p:cNvSpPr>
            <p:nvPr userDrawn="1"/>
          </p:nvSpPr>
          <p:spPr bwMode="auto">
            <a:xfrm>
              <a:off x="4857" y="3364"/>
              <a:ext cx="622" cy="7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7200" dirty="0"/>
            </a:p>
          </p:txBody>
        </p:sp>
        <p:sp>
          <p:nvSpPr>
            <p:cNvPr id="87" name="Freeform 5">
              <a:extLst>
                <a:ext uri="{FF2B5EF4-FFF2-40B4-BE49-F238E27FC236}">
                  <a16:creationId xmlns:a16="http://schemas.microsoft.com/office/drawing/2014/main" id="{7E85CBCB-BA9A-4374-A431-F4DC5F8079B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857" y="3364"/>
              <a:ext cx="498" cy="182"/>
            </a:xfrm>
            <a:custGeom>
              <a:avLst/>
              <a:gdLst>
                <a:gd name="T0" fmla="*/ 2491 w 2491"/>
                <a:gd name="T1" fmla="*/ 0 h 910"/>
                <a:gd name="T2" fmla="*/ 0 w 2491"/>
                <a:gd name="T3" fmla="*/ 910 h 910"/>
                <a:gd name="T4" fmla="*/ 2491 w 2491"/>
                <a:gd name="T5" fmla="*/ 469 h 910"/>
                <a:gd name="T6" fmla="*/ 2491 w 2491"/>
                <a:gd name="T7" fmla="*/ 0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91" h="910">
                  <a:moveTo>
                    <a:pt x="2491" y="0"/>
                  </a:moveTo>
                  <a:lnTo>
                    <a:pt x="0" y="910"/>
                  </a:lnTo>
                  <a:lnTo>
                    <a:pt x="2491" y="469"/>
                  </a:lnTo>
                  <a:lnTo>
                    <a:pt x="2491" y="0"/>
                  </a:lnTo>
                  <a:close/>
                </a:path>
              </a:pathLst>
            </a:custGeom>
            <a:solidFill>
              <a:srgbClr val="FEE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7200" dirty="0"/>
            </a:p>
          </p:txBody>
        </p:sp>
        <p:sp>
          <p:nvSpPr>
            <p:cNvPr id="88" name="Freeform 6">
              <a:extLst>
                <a:ext uri="{FF2B5EF4-FFF2-40B4-BE49-F238E27FC236}">
                  <a16:creationId xmlns:a16="http://schemas.microsoft.com/office/drawing/2014/main" id="{5C0EF3BA-6104-4E1B-9F18-E642314A9A6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4857" y="3622"/>
              <a:ext cx="622" cy="471"/>
            </a:xfrm>
            <a:custGeom>
              <a:avLst/>
              <a:gdLst>
                <a:gd name="T0" fmla="*/ 235 w 3110"/>
                <a:gd name="T1" fmla="*/ 1600 h 2357"/>
                <a:gd name="T2" fmla="*/ 255 w 3110"/>
                <a:gd name="T3" fmla="*/ 1809 h 2357"/>
                <a:gd name="T4" fmla="*/ 152 w 3110"/>
                <a:gd name="T5" fmla="*/ 1823 h 2357"/>
                <a:gd name="T6" fmla="*/ 353 w 3110"/>
                <a:gd name="T7" fmla="*/ 1774 h 2357"/>
                <a:gd name="T8" fmla="*/ 419 w 3110"/>
                <a:gd name="T9" fmla="*/ 1871 h 2357"/>
                <a:gd name="T10" fmla="*/ 1148 w 3110"/>
                <a:gd name="T11" fmla="*/ 1664 h 2357"/>
                <a:gd name="T12" fmla="*/ 1225 w 3110"/>
                <a:gd name="T13" fmla="*/ 1751 h 2357"/>
                <a:gd name="T14" fmla="*/ 701 w 3110"/>
                <a:gd name="T15" fmla="*/ 1558 h 2357"/>
                <a:gd name="T16" fmla="*/ 744 w 3110"/>
                <a:gd name="T17" fmla="*/ 1723 h 2357"/>
                <a:gd name="T18" fmla="*/ 866 w 3110"/>
                <a:gd name="T19" fmla="*/ 1868 h 2357"/>
                <a:gd name="T20" fmla="*/ 838 w 3110"/>
                <a:gd name="T21" fmla="*/ 1696 h 2357"/>
                <a:gd name="T22" fmla="*/ 2035 w 3110"/>
                <a:gd name="T23" fmla="*/ 1874 h 2357"/>
                <a:gd name="T24" fmla="*/ 2173 w 3110"/>
                <a:gd name="T25" fmla="*/ 1760 h 2357"/>
                <a:gd name="T26" fmla="*/ 2115 w 3110"/>
                <a:gd name="T27" fmla="*/ 1743 h 2357"/>
                <a:gd name="T28" fmla="*/ 2074 w 3110"/>
                <a:gd name="T29" fmla="*/ 1696 h 2357"/>
                <a:gd name="T30" fmla="*/ 1318 w 3110"/>
                <a:gd name="T31" fmla="*/ 1748 h 2357"/>
                <a:gd name="T32" fmla="*/ 1455 w 3110"/>
                <a:gd name="T33" fmla="*/ 1858 h 2357"/>
                <a:gd name="T34" fmla="*/ 1484 w 3110"/>
                <a:gd name="T35" fmla="*/ 1938 h 2357"/>
                <a:gd name="T36" fmla="*/ 1378 w 3110"/>
                <a:gd name="T37" fmla="*/ 1794 h 2357"/>
                <a:gd name="T38" fmla="*/ 1740 w 3110"/>
                <a:gd name="T39" fmla="*/ 1690 h 2357"/>
                <a:gd name="T40" fmla="*/ 1644 w 3110"/>
                <a:gd name="T41" fmla="*/ 1791 h 2357"/>
                <a:gd name="T42" fmla="*/ 1835 w 3110"/>
                <a:gd name="T43" fmla="*/ 1723 h 2357"/>
                <a:gd name="T44" fmla="*/ 1698 w 3110"/>
                <a:gd name="T45" fmla="*/ 1800 h 2357"/>
                <a:gd name="T46" fmla="*/ 1721 w 3110"/>
                <a:gd name="T47" fmla="*/ 1831 h 2357"/>
                <a:gd name="T48" fmla="*/ 2256 w 3110"/>
                <a:gd name="T49" fmla="*/ 1780 h 2357"/>
                <a:gd name="T50" fmla="*/ 2243 w 3110"/>
                <a:gd name="T51" fmla="*/ 1665 h 2357"/>
                <a:gd name="T52" fmla="*/ 2306 w 3110"/>
                <a:gd name="T53" fmla="*/ 1880 h 2357"/>
                <a:gd name="T54" fmla="*/ 2338 w 3110"/>
                <a:gd name="T55" fmla="*/ 1722 h 2357"/>
                <a:gd name="T56" fmla="*/ 2929 w 3110"/>
                <a:gd name="T57" fmla="*/ 1763 h 2357"/>
                <a:gd name="T58" fmla="*/ 2750 w 3110"/>
                <a:gd name="T59" fmla="*/ 1695 h 2357"/>
                <a:gd name="T60" fmla="*/ 2872 w 3110"/>
                <a:gd name="T61" fmla="*/ 1874 h 2357"/>
                <a:gd name="T62" fmla="*/ 2658 w 3110"/>
                <a:gd name="T63" fmla="*/ 1797 h 2357"/>
                <a:gd name="T64" fmla="*/ 2623 w 3110"/>
                <a:gd name="T65" fmla="*/ 1867 h 2357"/>
                <a:gd name="T66" fmla="*/ 2482 w 3110"/>
                <a:gd name="T67" fmla="*/ 1876 h 2357"/>
                <a:gd name="T68" fmla="*/ 2513 w 3110"/>
                <a:gd name="T69" fmla="*/ 1825 h 2357"/>
                <a:gd name="T70" fmla="*/ 3019 w 3110"/>
                <a:gd name="T71" fmla="*/ 1651 h 2357"/>
                <a:gd name="T72" fmla="*/ 981 w 3110"/>
                <a:gd name="T73" fmla="*/ 1874 h 2357"/>
                <a:gd name="T74" fmla="*/ 2433 w 3110"/>
                <a:gd name="T75" fmla="*/ 2085 h 2357"/>
                <a:gd name="T76" fmla="*/ 2528 w 3110"/>
                <a:gd name="T77" fmla="*/ 2268 h 2357"/>
                <a:gd name="T78" fmla="*/ 2503 w 3110"/>
                <a:gd name="T79" fmla="*/ 2090 h 2357"/>
                <a:gd name="T80" fmla="*/ 631 w 3110"/>
                <a:gd name="T81" fmla="*/ 2093 h 2357"/>
                <a:gd name="T82" fmla="*/ 677 w 3110"/>
                <a:gd name="T83" fmla="*/ 2105 h 2357"/>
                <a:gd name="T84" fmla="*/ 203 w 3110"/>
                <a:gd name="T85" fmla="*/ 2151 h 2357"/>
                <a:gd name="T86" fmla="*/ 312 w 3110"/>
                <a:gd name="T87" fmla="*/ 2190 h 2357"/>
                <a:gd name="T88" fmla="*/ 507 w 3110"/>
                <a:gd name="T89" fmla="*/ 2190 h 2357"/>
                <a:gd name="T90" fmla="*/ 377 w 3110"/>
                <a:gd name="T91" fmla="*/ 2201 h 2357"/>
                <a:gd name="T92" fmla="*/ 442 w 3110"/>
                <a:gd name="T93" fmla="*/ 2201 h 2357"/>
                <a:gd name="T94" fmla="*/ 2213 w 3110"/>
                <a:gd name="T95" fmla="*/ 2056 h 2357"/>
                <a:gd name="T96" fmla="*/ 1608 w 3110"/>
                <a:gd name="T97" fmla="*/ 2042 h 2357"/>
                <a:gd name="T98" fmla="*/ 1951 w 3110"/>
                <a:gd name="T99" fmla="*/ 2062 h 2357"/>
                <a:gd name="T100" fmla="*/ 2016 w 3110"/>
                <a:gd name="T101" fmla="*/ 2271 h 2357"/>
                <a:gd name="T102" fmla="*/ 2075 w 3110"/>
                <a:gd name="T103" fmla="*/ 2057 h 2357"/>
                <a:gd name="T104" fmla="*/ 2016 w 3110"/>
                <a:gd name="T105" fmla="*/ 2089 h 2357"/>
                <a:gd name="T106" fmla="*/ 772 w 3110"/>
                <a:gd name="T107" fmla="*/ 1949 h 2357"/>
                <a:gd name="T108" fmla="*/ 1210 w 3110"/>
                <a:gd name="T109" fmla="*/ 2052 h 2357"/>
                <a:gd name="T110" fmla="*/ 1116 w 3110"/>
                <a:gd name="T111" fmla="*/ 2102 h 2357"/>
                <a:gd name="T112" fmla="*/ 1289 w 3110"/>
                <a:gd name="T113" fmla="*/ 2093 h 2357"/>
                <a:gd name="T114" fmla="*/ 1395 w 3110"/>
                <a:gd name="T115" fmla="*/ 2266 h 2357"/>
                <a:gd name="T116" fmla="*/ 1413 w 3110"/>
                <a:gd name="T117" fmla="*/ 2350 h 2357"/>
                <a:gd name="T118" fmla="*/ 1364 w 3110"/>
                <a:gd name="T119" fmla="*/ 2217 h 2357"/>
                <a:gd name="T120" fmla="*/ 1000 w 3110"/>
                <a:gd name="T121" fmla="*/ 2139 h 2357"/>
                <a:gd name="T122" fmla="*/ 400 w 3110"/>
                <a:gd name="T123" fmla="*/ 970 h 2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110" h="2357">
                  <a:moveTo>
                    <a:pt x="259" y="1777"/>
                  </a:moveTo>
                  <a:lnTo>
                    <a:pt x="259" y="1777"/>
                  </a:lnTo>
                  <a:lnTo>
                    <a:pt x="259" y="1769"/>
                  </a:lnTo>
                  <a:lnTo>
                    <a:pt x="258" y="1762"/>
                  </a:lnTo>
                  <a:lnTo>
                    <a:pt x="255" y="1749"/>
                  </a:lnTo>
                  <a:lnTo>
                    <a:pt x="249" y="1738"/>
                  </a:lnTo>
                  <a:lnTo>
                    <a:pt x="242" y="1729"/>
                  </a:lnTo>
                  <a:lnTo>
                    <a:pt x="235" y="1722"/>
                  </a:lnTo>
                  <a:lnTo>
                    <a:pt x="227" y="1717"/>
                  </a:lnTo>
                  <a:lnTo>
                    <a:pt x="220" y="1712"/>
                  </a:lnTo>
                  <a:lnTo>
                    <a:pt x="213" y="1709"/>
                  </a:lnTo>
                  <a:lnTo>
                    <a:pt x="213" y="1709"/>
                  </a:lnTo>
                  <a:lnTo>
                    <a:pt x="221" y="1703"/>
                  </a:lnTo>
                  <a:lnTo>
                    <a:pt x="228" y="1698"/>
                  </a:lnTo>
                  <a:lnTo>
                    <a:pt x="233" y="1691"/>
                  </a:lnTo>
                  <a:lnTo>
                    <a:pt x="239" y="1683"/>
                  </a:lnTo>
                  <a:lnTo>
                    <a:pt x="243" y="1675"/>
                  </a:lnTo>
                  <a:lnTo>
                    <a:pt x="246" y="1666"/>
                  </a:lnTo>
                  <a:lnTo>
                    <a:pt x="248" y="1658"/>
                  </a:lnTo>
                  <a:lnTo>
                    <a:pt x="248" y="1648"/>
                  </a:lnTo>
                  <a:lnTo>
                    <a:pt x="248" y="1648"/>
                  </a:lnTo>
                  <a:lnTo>
                    <a:pt x="248" y="1639"/>
                  </a:lnTo>
                  <a:lnTo>
                    <a:pt x="247" y="1630"/>
                  </a:lnTo>
                  <a:lnTo>
                    <a:pt x="245" y="1622"/>
                  </a:lnTo>
                  <a:lnTo>
                    <a:pt x="242" y="1614"/>
                  </a:lnTo>
                  <a:lnTo>
                    <a:pt x="239" y="1606"/>
                  </a:lnTo>
                  <a:lnTo>
                    <a:pt x="235" y="1600"/>
                  </a:lnTo>
                  <a:lnTo>
                    <a:pt x="229" y="1594"/>
                  </a:lnTo>
                  <a:lnTo>
                    <a:pt x="223" y="1589"/>
                  </a:lnTo>
                  <a:lnTo>
                    <a:pt x="217" y="1584"/>
                  </a:lnTo>
                  <a:lnTo>
                    <a:pt x="210" y="1580"/>
                  </a:lnTo>
                  <a:lnTo>
                    <a:pt x="202" y="1576"/>
                  </a:lnTo>
                  <a:lnTo>
                    <a:pt x="193" y="1573"/>
                  </a:lnTo>
                  <a:lnTo>
                    <a:pt x="185" y="1571"/>
                  </a:lnTo>
                  <a:lnTo>
                    <a:pt x="175" y="1569"/>
                  </a:lnTo>
                  <a:lnTo>
                    <a:pt x="165" y="1569"/>
                  </a:lnTo>
                  <a:lnTo>
                    <a:pt x="153" y="1568"/>
                  </a:lnTo>
                  <a:lnTo>
                    <a:pt x="22" y="1568"/>
                  </a:lnTo>
                  <a:lnTo>
                    <a:pt x="22" y="1874"/>
                  </a:lnTo>
                  <a:lnTo>
                    <a:pt x="152" y="1874"/>
                  </a:lnTo>
                  <a:lnTo>
                    <a:pt x="152" y="1874"/>
                  </a:lnTo>
                  <a:lnTo>
                    <a:pt x="165" y="1874"/>
                  </a:lnTo>
                  <a:lnTo>
                    <a:pt x="176" y="1873"/>
                  </a:lnTo>
                  <a:lnTo>
                    <a:pt x="187" y="1871"/>
                  </a:lnTo>
                  <a:lnTo>
                    <a:pt x="197" y="1868"/>
                  </a:lnTo>
                  <a:lnTo>
                    <a:pt x="207" y="1864"/>
                  </a:lnTo>
                  <a:lnTo>
                    <a:pt x="216" y="1860"/>
                  </a:lnTo>
                  <a:lnTo>
                    <a:pt x="223" y="1854"/>
                  </a:lnTo>
                  <a:lnTo>
                    <a:pt x="230" y="1849"/>
                  </a:lnTo>
                  <a:lnTo>
                    <a:pt x="237" y="1842"/>
                  </a:lnTo>
                  <a:lnTo>
                    <a:pt x="242" y="1834"/>
                  </a:lnTo>
                  <a:lnTo>
                    <a:pt x="248" y="1827"/>
                  </a:lnTo>
                  <a:lnTo>
                    <a:pt x="251" y="1818"/>
                  </a:lnTo>
                  <a:lnTo>
                    <a:pt x="255" y="1809"/>
                  </a:lnTo>
                  <a:lnTo>
                    <a:pt x="257" y="1799"/>
                  </a:lnTo>
                  <a:lnTo>
                    <a:pt x="258" y="1788"/>
                  </a:lnTo>
                  <a:lnTo>
                    <a:pt x="259" y="1777"/>
                  </a:lnTo>
                  <a:lnTo>
                    <a:pt x="259" y="1777"/>
                  </a:lnTo>
                  <a:close/>
                  <a:moveTo>
                    <a:pt x="152" y="1823"/>
                  </a:moveTo>
                  <a:lnTo>
                    <a:pt x="79" y="1823"/>
                  </a:lnTo>
                  <a:lnTo>
                    <a:pt x="79" y="1735"/>
                  </a:lnTo>
                  <a:lnTo>
                    <a:pt x="152" y="1735"/>
                  </a:lnTo>
                  <a:lnTo>
                    <a:pt x="152" y="1735"/>
                  </a:lnTo>
                  <a:lnTo>
                    <a:pt x="163" y="1737"/>
                  </a:lnTo>
                  <a:lnTo>
                    <a:pt x="172" y="1738"/>
                  </a:lnTo>
                  <a:lnTo>
                    <a:pt x="180" y="1741"/>
                  </a:lnTo>
                  <a:lnTo>
                    <a:pt x="187" y="1747"/>
                  </a:lnTo>
                  <a:lnTo>
                    <a:pt x="192" y="1752"/>
                  </a:lnTo>
                  <a:lnTo>
                    <a:pt x="196" y="1760"/>
                  </a:lnTo>
                  <a:lnTo>
                    <a:pt x="198" y="1769"/>
                  </a:lnTo>
                  <a:lnTo>
                    <a:pt x="199" y="1779"/>
                  </a:lnTo>
                  <a:lnTo>
                    <a:pt x="199" y="1779"/>
                  </a:lnTo>
                  <a:lnTo>
                    <a:pt x="198" y="1789"/>
                  </a:lnTo>
                  <a:lnTo>
                    <a:pt x="196" y="1798"/>
                  </a:lnTo>
                  <a:lnTo>
                    <a:pt x="191" y="1805"/>
                  </a:lnTo>
                  <a:lnTo>
                    <a:pt x="187" y="1811"/>
                  </a:lnTo>
                  <a:lnTo>
                    <a:pt x="180" y="1817"/>
                  </a:lnTo>
                  <a:lnTo>
                    <a:pt x="172" y="1820"/>
                  </a:lnTo>
                  <a:lnTo>
                    <a:pt x="162" y="1822"/>
                  </a:lnTo>
                  <a:lnTo>
                    <a:pt x="152" y="1823"/>
                  </a:lnTo>
                  <a:lnTo>
                    <a:pt x="152" y="1823"/>
                  </a:lnTo>
                  <a:close/>
                  <a:moveTo>
                    <a:pt x="151" y="1685"/>
                  </a:moveTo>
                  <a:lnTo>
                    <a:pt x="79" y="1685"/>
                  </a:lnTo>
                  <a:lnTo>
                    <a:pt x="79" y="1620"/>
                  </a:lnTo>
                  <a:lnTo>
                    <a:pt x="149" y="1620"/>
                  </a:lnTo>
                  <a:lnTo>
                    <a:pt x="149" y="1620"/>
                  </a:lnTo>
                  <a:lnTo>
                    <a:pt x="158" y="1621"/>
                  </a:lnTo>
                  <a:lnTo>
                    <a:pt x="167" y="1622"/>
                  </a:lnTo>
                  <a:lnTo>
                    <a:pt x="173" y="1624"/>
                  </a:lnTo>
                  <a:lnTo>
                    <a:pt x="179" y="1628"/>
                  </a:lnTo>
                  <a:lnTo>
                    <a:pt x="183" y="1633"/>
                  </a:lnTo>
                  <a:lnTo>
                    <a:pt x="187" y="1639"/>
                  </a:lnTo>
                  <a:lnTo>
                    <a:pt x="188" y="1645"/>
                  </a:lnTo>
                  <a:lnTo>
                    <a:pt x="189" y="1653"/>
                  </a:lnTo>
                  <a:lnTo>
                    <a:pt x="189" y="1653"/>
                  </a:lnTo>
                  <a:lnTo>
                    <a:pt x="189" y="1659"/>
                  </a:lnTo>
                  <a:lnTo>
                    <a:pt x="188" y="1664"/>
                  </a:lnTo>
                  <a:lnTo>
                    <a:pt x="186" y="1670"/>
                  </a:lnTo>
                  <a:lnTo>
                    <a:pt x="182" y="1674"/>
                  </a:lnTo>
                  <a:lnTo>
                    <a:pt x="177" y="1679"/>
                  </a:lnTo>
                  <a:lnTo>
                    <a:pt x="170" y="1682"/>
                  </a:lnTo>
                  <a:lnTo>
                    <a:pt x="162" y="1684"/>
                  </a:lnTo>
                  <a:lnTo>
                    <a:pt x="151" y="1685"/>
                  </a:lnTo>
                  <a:lnTo>
                    <a:pt x="151" y="1685"/>
                  </a:lnTo>
                  <a:close/>
                  <a:moveTo>
                    <a:pt x="298" y="1778"/>
                  </a:moveTo>
                  <a:lnTo>
                    <a:pt x="298" y="1651"/>
                  </a:lnTo>
                  <a:lnTo>
                    <a:pt x="353" y="1651"/>
                  </a:lnTo>
                  <a:lnTo>
                    <a:pt x="353" y="1774"/>
                  </a:lnTo>
                  <a:lnTo>
                    <a:pt x="353" y="1774"/>
                  </a:lnTo>
                  <a:lnTo>
                    <a:pt x="353" y="1787"/>
                  </a:lnTo>
                  <a:lnTo>
                    <a:pt x="356" y="1799"/>
                  </a:lnTo>
                  <a:lnTo>
                    <a:pt x="359" y="1808"/>
                  </a:lnTo>
                  <a:lnTo>
                    <a:pt x="363" y="1815"/>
                  </a:lnTo>
                  <a:lnTo>
                    <a:pt x="369" y="1821"/>
                  </a:lnTo>
                  <a:lnTo>
                    <a:pt x="376" y="1825"/>
                  </a:lnTo>
                  <a:lnTo>
                    <a:pt x="385" y="1828"/>
                  </a:lnTo>
                  <a:lnTo>
                    <a:pt x="395" y="1829"/>
                  </a:lnTo>
                  <a:lnTo>
                    <a:pt x="395" y="1829"/>
                  </a:lnTo>
                  <a:lnTo>
                    <a:pt x="405" y="1828"/>
                  </a:lnTo>
                  <a:lnTo>
                    <a:pt x="412" y="1825"/>
                  </a:lnTo>
                  <a:lnTo>
                    <a:pt x="420" y="1821"/>
                  </a:lnTo>
                  <a:lnTo>
                    <a:pt x="426" y="1815"/>
                  </a:lnTo>
                  <a:lnTo>
                    <a:pt x="430" y="1808"/>
                  </a:lnTo>
                  <a:lnTo>
                    <a:pt x="433" y="1798"/>
                  </a:lnTo>
                  <a:lnTo>
                    <a:pt x="436" y="1787"/>
                  </a:lnTo>
                  <a:lnTo>
                    <a:pt x="436" y="1774"/>
                  </a:lnTo>
                  <a:lnTo>
                    <a:pt x="436" y="1651"/>
                  </a:lnTo>
                  <a:lnTo>
                    <a:pt x="491" y="1651"/>
                  </a:lnTo>
                  <a:lnTo>
                    <a:pt x="491" y="1874"/>
                  </a:lnTo>
                  <a:lnTo>
                    <a:pt x="436" y="1874"/>
                  </a:lnTo>
                  <a:lnTo>
                    <a:pt x="436" y="1857"/>
                  </a:lnTo>
                  <a:lnTo>
                    <a:pt x="436" y="1857"/>
                  </a:lnTo>
                  <a:lnTo>
                    <a:pt x="431" y="1862"/>
                  </a:lnTo>
                  <a:lnTo>
                    <a:pt x="425" y="1867"/>
                  </a:lnTo>
                  <a:lnTo>
                    <a:pt x="419" y="1871"/>
                  </a:lnTo>
                  <a:lnTo>
                    <a:pt x="412" y="1873"/>
                  </a:lnTo>
                  <a:lnTo>
                    <a:pt x="406" y="1877"/>
                  </a:lnTo>
                  <a:lnTo>
                    <a:pt x="398" y="1878"/>
                  </a:lnTo>
                  <a:lnTo>
                    <a:pt x="390" y="1879"/>
                  </a:lnTo>
                  <a:lnTo>
                    <a:pt x="382" y="1880"/>
                  </a:lnTo>
                  <a:lnTo>
                    <a:pt x="382" y="1880"/>
                  </a:lnTo>
                  <a:lnTo>
                    <a:pt x="369" y="1879"/>
                  </a:lnTo>
                  <a:lnTo>
                    <a:pt x="358" y="1877"/>
                  </a:lnTo>
                  <a:lnTo>
                    <a:pt x="348" y="1873"/>
                  </a:lnTo>
                  <a:lnTo>
                    <a:pt x="338" y="1869"/>
                  </a:lnTo>
                  <a:lnTo>
                    <a:pt x="330" y="1863"/>
                  </a:lnTo>
                  <a:lnTo>
                    <a:pt x="323" y="1858"/>
                  </a:lnTo>
                  <a:lnTo>
                    <a:pt x="318" y="1850"/>
                  </a:lnTo>
                  <a:lnTo>
                    <a:pt x="312" y="1842"/>
                  </a:lnTo>
                  <a:lnTo>
                    <a:pt x="309" y="1834"/>
                  </a:lnTo>
                  <a:lnTo>
                    <a:pt x="306" y="1827"/>
                  </a:lnTo>
                  <a:lnTo>
                    <a:pt x="301" y="1809"/>
                  </a:lnTo>
                  <a:lnTo>
                    <a:pt x="299" y="1792"/>
                  </a:lnTo>
                  <a:lnTo>
                    <a:pt x="298" y="1778"/>
                  </a:lnTo>
                  <a:lnTo>
                    <a:pt x="298" y="1778"/>
                  </a:lnTo>
                  <a:close/>
                  <a:moveTo>
                    <a:pt x="1143" y="1874"/>
                  </a:moveTo>
                  <a:lnTo>
                    <a:pt x="1087" y="1874"/>
                  </a:lnTo>
                  <a:lnTo>
                    <a:pt x="1087" y="1651"/>
                  </a:lnTo>
                  <a:lnTo>
                    <a:pt x="1143" y="1651"/>
                  </a:lnTo>
                  <a:lnTo>
                    <a:pt x="1143" y="1670"/>
                  </a:lnTo>
                  <a:lnTo>
                    <a:pt x="1143" y="1670"/>
                  </a:lnTo>
                  <a:lnTo>
                    <a:pt x="1148" y="1664"/>
                  </a:lnTo>
                  <a:lnTo>
                    <a:pt x="1154" y="1659"/>
                  </a:lnTo>
                  <a:lnTo>
                    <a:pt x="1160" y="1655"/>
                  </a:lnTo>
                  <a:lnTo>
                    <a:pt x="1167" y="1652"/>
                  </a:lnTo>
                  <a:lnTo>
                    <a:pt x="1175" y="1649"/>
                  </a:lnTo>
                  <a:lnTo>
                    <a:pt x="1182" y="1648"/>
                  </a:lnTo>
                  <a:lnTo>
                    <a:pt x="1190" y="1646"/>
                  </a:lnTo>
                  <a:lnTo>
                    <a:pt x="1198" y="1645"/>
                  </a:lnTo>
                  <a:lnTo>
                    <a:pt x="1198" y="1645"/>
                  </a:lnTo>
                  <a:lnTo>
                    <a:pt x="1208" y="1646"/>
                  </a:lnTo>
                  <a:lnTo>
                    <a:pt x="1217" y="1648"/>
                  </a:lnTo>
                  <a:lnTo>
                    <a:pt x="1226" y="1650"/>
                  </a:lnTo>
                  <a:lnTo>
                    <a:pt x="1234" y="1652"/>
                  </a:lnTo>
                  <a:lnTo>
                    <a:pt x="1242" y="1655"/>
                  </a:lnTo>
                  <a:lnTo>
                    <a:pt x="1248" y="1661"/>
                  </a:lnTo>
                  <a:lnTo>
                    <a:pt x="1254" y="1665"/>
                  </a:lnTo>
                  <a:lnTo>
                    <a:pt x="1259" y="1672"/>
                  </a:lnTo>
                  <a:lnTo>
                    <a:pt x="1265" y="1679"/>
                  </a:lnTo>
                  <a:lnTo>
                    <a:pt x="1268" y="1686"/>
                  </a:lnTo>
                  <a:lnTo>
                    <a:pt x="1273" y="1694"/>
                  </a:lnTo>
                  <a:lnTo>
                    <a:pt x="1275" y="1703"/>
                  </a:lnTo>
                  <a:lnTo>
                    <a:pt x="1277" y="1713"/>
                  </a:lnTo>
                  <a:lnTo>
                    <a:pt x="1279" y="1724"/>
                  </a:lnTo>
                  <a:lnTo>
                    <a:pt x="1280" y="1735"/>
                  </a:lnTo>
                  <a:lnTo>
                    <a:pt x="1280" y="1748"/>
                  </a:lnTo>
                  <a:lnTo>
                    <a:pt x="1280" y="1874"/>
                  </a:lnTo>
                  <a:lnTo>
                    <a:pt x="1225" y="1874"/>
                  </a:lnTo>
                  <a:lnTo>
                    <a:pt x="1225" y="1751"/>
                  </a:lnTo>
                  <a:lnTo>
                    <a:pt x="1225" y="1751"/>
                  </a:lnTo>
                  <a:lnTo>
                    <a:pt x="1225" y="1738"/>
                  </a:lnTo>
                  <a:lnTo>
                    <a:pt x="1223" y="1727"/>
                  </a:lnTo>
                  <a:lnTo>
                    <a:pt x="1219" y="1718"/>
                  </a:lnTo>
                  <a:lnTo>
                    <a:pt x="1215" y="1710"/>
                  </a:lnTo>
                  <a:lnTo>
                    <a:pt x="1209" y="1704"/>
                  </a:lnTo>
                  <a:lnTo>
                    <a:pt x="1203" y="1700"/>
                  </a:lnTo>
                  <a:lnTo>
                    <a:pt x="1195" y="1698"/>
                  </a:lnTo>
                  <a:lnTo>
                    <a:pt x="1185" y="1696"/>
                  </a:lnTo>
                  <a:lnTo>
                    <a:pt x="1185" y="1696"/>
                  </a:lnTo>
                  <a:lnTo>
                    <a:pt x="1175" y="1698"/>
                  </a:lnTo>
                  <a:lnTo>
                    <a:pt x="1166" y="1700"/>
                  </a:lnTo>
                  <a:lnTo>
                    <a:pt x="1159" y="1704"/>
                  </a:lnTo>
                  <a:lnTo>
                    <a:pt x="1154" y="1710"/>
                  </a:lnTo>
                  <a:lnTo>
                    <a:pt x="1148" y="1718"/>
                  </a:lnTo>
                  <a:lnTo>
                    <a:pt x="1145" y="1728"/>
                  </a:lnTo>
                  <a:lnTo>
                    <a:pt x="1143" y="1739"/>
                  </a:lnTo>
                  <a:lnTo>
                    <a:pt x="1143" y="1751"/>
                  </a:lnTo>
                  <a:lnTo>
                    <a:pt x="1143" y="1874"/>
                  </a:lnTo>
                  <a:close/>
                  <a:moveTo>
                    <a:pt x="597" y="1755"/>
                  </a:moveTo>
                  <a:lnTo>
                    <a:pt x="597" y="1874"/>
                  </a:lnTo>
                  <a:lnTo>
                    <a:pt x="541" y="1874"/>
                  </a:lnTo>
                  <a:lnTo>
                    <a:pt x="541" y="1651"/>
                  </a:lnTo>
                  <a:lnTo>
                    <a:pt x="597" y="1651"/>
                  </a:lnTo>
                  <a:lnTo>
                    <a:pt x="597" y="1755"/>
                  </a:lnTo>
                  <a:close/>
                  <a:moveTo>
                    <a:pt x="646" y="1585"/>
                  </a:moveTo>
                  <a:lnTo>
                    <a:pt x="701" y="1558"/>
                  </a:lnTo>
                  <a:lnTo>
                    <a:pt x="701" y="1760"/>
                  </a:lnTo>
                  <a:lnTo>
                    <a:pt x="701" y="1874"/>
                  </a:lnTo>
                  <a:lnTo>
                    <a:pt x="646" y="1874"/>
                  </a:lnTo>
                  <a:lnTo>
                    <a:pt x="646" y="1585"/>
                  </a:lnTo>
                  <a:close/>
                  <a:moveTo>
                    <a:pt x="877" y="1666"/>
                  </a:moveTo>
                  <a:lnTo>
                    <a:pt x="877" y="1666"/>
                  </a:lnTo>
                  <a:lnTo>
                    <a:pt x="873" y="1661"/>
                  </a:lnTo>
                  <a:lnTo>
                    <a:pt x="867" y="1658"/>
                  </a:lnTo>
                  <a:lnTo>
                    <a:pt x="860" y="1653"/>
                  </a:lnTo>
                  <a:lnTo>
                    <a:pt x="855" y="1651"/>
                  </a:lnTo>
                  <a:lnTo>
                    <a:pt x="848" y="1649"/>
                  </a:lnTo>
                  <a:lnTo>
                    <a:pt x="841" y="1646"/>
                  </a:lnTo>
                  <a:lnTo>
                    <a:pt x="828" y="1645"/>
                  </a:lnTo>
                  <a:lnTo>
                    <a:pt x="828" y="1645"/>
                  </a:lnTo>
                  <a:lnTo>
                    <a:pt x="818" y="1646"/>
                  </a:lnTo>
                  <a:lnTo>
                    <a:pt x="808" y="1648"/>
                  </a:lnTo>
                  <a:lnTo>
                    <a:pt x="799" y="1650"/>
                  </a:lnTo>
                  <a:lnTo>
                    <a:pt x="791" y="1653"/>
                  </a:lnTo>
                  <a:lnTo>
                    <a:pt x="784" y="1658"/>
                  </a:lnTo>
                  <a:lnTo>
                    <a:pt x="776" y="1663"/>
                  </a:lnTo>
                  <a:lnTo>
                    <a:pt x="769" y="1670"/>
                  </a:lnTo>
                  <a:lnTo>
                    <a:pt x="764" y="1676"/>
                  </a:lnTo>
                  <a:lnTo>
                    <a:pt x="758" y="1684"/>
                  </a:lnTo>
                  <a:lnTo>
                    <a:pt x="754" y="1693"/>
                  </a:lnTo>
                  <a:lnTo>
                    <a:pt x="749" y="1702"/>
                  </a:lnTo>
                  <a:lnTo>
                    <a:pt x="746" y="1712"/>
                  </a:lnTo>
                  <a:lnTo>
                    <a:pt x="744" y="1723"/>
                  </a:lnTo>
                  <a:lnTo>
                    <a:pt x="741" y="1735"/>
                  </a:lnTo>
                  <a:lnTo>
                    <a:pt x="740" y="1748"/>
                  </a:lnTo>
                  <a:lnTo>
                    <a:pt x="740" y="1760"/>
                  </a:lnTo>
                  <a:lnTo>
                    <a:pt x="740" y="1760"/>
                  </a:lnTo>
                  <a:lnTo>
                    <a:pt x="740" y="1774"/>
                  </a:lnTo>
                  <a:lnTo>
                    <a:pt x="741" y="1787"/>
                  </a:lnTo>
                  <a:lnTo>
                    <a:pt x="744" y="1799"/>
                  </a:lnTo>
                  <a:lnTo>
                    <a:pt x="746" y="1810"/>
                  </a:lnTo>
                  <a:lnTo>
                    <a:pt x="749" y="1821"/>
                  </a:lnTo>
                  <a:lnTo>
                    <a:pt x="752" y="1831"/>
                  </a:lnTo>
                  <a:lnTo>
                    <a:pt x="757" y="1840"/>
                  </a:lnTo>
                  <a:lnTo>
                    <a:pt x="762" y="1848"/>
                  </a:lnTo>
                  <a:lnTo>
                    <a:pt x="769" y="1856"/>
                  </a:lnTo>
                  <a:lnTo>
                    <a:pt x="775" y="1861"/>
                  </a:lnTo>
                  <a:lnTo>
                    <a:pt x="783" y="1867"/>
                  </a:lnTo>
                  <a:lnTo>
                    <a:pt x="790" y="1871"/>
                  </a:lnTo>
                  <a:lnTo>
                    <a:pt x="798" y="1874"/>
                  </a:lnTo>
                  <a:lnTo>
                    <a:pt x="807" y="1878"/>
                  </a:lnTo>
                  <a:lnTo>
                    <a:pt x="817" y="1879"/>
                  </a:lnTo>
                  <a:lnTo>
                    <a:pt x="827" y="1880"/>
                  </a:lnTo>
                  <a:lnTo>
                    <a:pt x="827" y="1880"/>
                  </a:lnTo>
                  <a:lnTo>
                    <a:pt x="834" y="1879"/>
                  </a:lnTo>
                  <a:lnTo>
                    <a:pt x="840" y="1878"/>
                  </a:lnTo>
                  <a:lnTo>
                    <a:pt x="847" y="1877"/>
                  </a:lnTo>
                  <a:lnTo>
                    <a:pt x="854" y="1874"/>
                  </a:lnTo>
                  <a:lnTo>
                    <a:pt x="859" y="1871"/>
                  </a:lnTo>
                  <a:lnTo>
                    <a:pt x="866" y="1868"/>
                  </a:lnTo>
                  <a:lnTo>
                    <a:pt x="871" y="1863"/>
                  </a:lnTo>
                  <a:lnTo>
                    <a:pt x="877" y="1858"/>
                  </a:lnTo>
                  <a:lnTo>
                    <a:pt x="877" y="1874"/>
                  </a:lnTo>
                  <a:lnTo>
                    <a:pt x="933" y="1874"/>
                  </a:lnTo>
                  <a:lnTo>
                    <a:pt x="933" y="1558"/>
                  </a:lnTo>
                  <a:lnTo>
                    <a:pt x="877" y="1585"/>
                  </a:lnTo>
                  <a:lnTo>
                    <a:pt x="877" y="1666"/>
                  </a:lnTo>
                  <a:close/>
                  <a:moveTo>
                    <a:pt x="838" y="1829"/>
                  </a:moveTo>
                  <a:lnTo>
                    <a:pt x="838" y="1829"/>
                  </a:lnTo>
                  <a:lnTo>
                    <a:pt x="831" y="1828"/>
                  </a:lnTo>
                  <a:lnTo>
                    <a:pt x="824" y="1825"/>
                  </a:lnTo>
                  <a:lnTo>
                    <a:pt x="817" y="1822"/>
                  </a:lnTo>
                  <a:lnTo>
                    <a:pt x="810" y="1815"/>
                  </a:lnTo>
                  <a:lnTo>
                    <a:pt x="805" y="1807"/>
                  </a:lnTo>
                  <a:lnTo>
                    <a:pt x="800" y="1794"/>
                  </a:lnTo>
                  <a:lnTo>
                    <a:pt x="797" y="1779"/>
                  </a:lnTo>
                  <a:lnTo>
                    <a:pt x="796" y="1759"/>
                  </a:lnTo>
                  <a:lnTo>
                    <a:pt x="796" y="1759"/>
                  </a:lnTo>
                  <a:lnTo>
                    <a:pt x="797" y="1741"/>
                  </a:lnTo>
                  <a:lnTo>
                    <a:pt x="800" y="1728"/>
                  </a:lnTo>
                  <a:lnTo>
                    <a:pt x="805" y="1717"/>
                  </a:lnTo>
                  <a:lnTo>
                    <a:pt x="810" y="1709"/>
                  </a:lnTo>
                  <a:lnTo>
                    <a:pt x="816" y="1702"/>
                  </a:lnTo>
                  <a:lnTo>
                    <a:pt x="824" y="1699"/>
                  </a:lnTo>
                  <a:lnTo>
                    <a:pt x="830" y="1696"/>
                  </a:lnTo>
                  <a:lnTo>
                    <a:pt x="838" y="1696"/>
                  </a:lnTo>
                  <a:lnTo>
                    <a:pt x="838" y="1696"/>
                  </a:lnTo>
                  <a:lnTo>
                    <a:pt x="845" y="1696"/>
                  </a:lnTo>
                  <a:lnTo>
                    <a:pt x="851" y="1699"/>
                  </a:lnTo>
                  <a:lnTo>
                    <a:pt x="858" y="1701"/>
                  </a:lnTo>
                  <a:lnTo>
                    <a:pt x="863" y="1704"/>
                  </a:lnTo>
                  <a:lnTo>
                    <a:pt x="867" y="1708"/>
                  </a:lnTo>
                  <a:lnTo>
                    <a:pt x="871" y="1711"/>
                  </a:lnTo>
                  <a:lnTo>
                    <a:pt x="877" y="1719"/>
                  </a:lnTo>
                  <a:lnTo>
                    <a:pt x="877" y="1807"/>
                  </a:lnTo>
                  <a:lnTo>
                    <a:pt x="877" y="1807"/>
                  </a:lnTo>
                  <a:lnTo>
                    <a:pt x="870" y="1814"/>
                  </a:lnTo>
                  <a:lnTo>
                    <a:pt x="863" y="1821"/>
                  </a:lnTo>
                  <a:lnTo>
                    <a:pt x="858" y="1824"/>
                  </a:lnTo>
                  <a:lnTo>
                    <a:pt x="851" y="1827"/>
                  </a:lnTo>
                  <a:lnTo>
                    <a:pt x="846" y="1828"/>
                  </a:lnTo>
                  <a:lnTo>
                    <a:pt x="838" y="1829"/>
                  </a:lnTo>
                  <a:lnTo>
                    <a:pt x="838" y="1829"/>
                  </a:lnTo>
                  <a:close/>
                  <a:moveTo>
                    <a:pt x="2084" y="1645"/>
                  </a:moveTo>
                  <a:lnTo>
                    <a:pt x="2084" y="1645"/>
                  </a:lnTo>
                  <a:lnTo>
                    <a:pt x="2079" y="1646"/>
                  </a:lnTo>
                  <a:lnTo>
                    <a:pt x="2072" y="1648"/>
                  </a:lnTo>
                  <a:lnTo>
                    <a:pt x="2059" y="1651"/>
                  </a:lnTo>
                  <a:lnTo>
                    <a:pt x="2046" y="1658"/>
                  </a:lnTo>
                  <a:lnTo>
                    <a:pt x="2035" y="1666"/>
                  </a:lnTo>
                  <a:lnTo>
                    <a:pt x="2035" y="1563"/>
                  </a:lnTo>
                  <a:lnTo>
                    <a:pt x="1980" y="1591"/>
                  </a:lnTo>
                  <a:lnTo>
                    <a:pt x="1980" y="1874"/>
                  </a:lnTo>
                  <a:lnTo>
                    <a:pt x="2035" y="1874"/>
                  </a:lnTo>
                  <a:lnTo>
                    <a:pt x="2035" y="1858"/>
                  </a:lnTo>
                  <a:lnTo>
                    <a:pt x="2035" y="1858"/>
                  </a:lnTo>
                  <a:lnTo>
                    <a:pt x="2040" y="1863"/>
                  </a:lnTo>
                  <a:lnTo>
                    <a:pt x="2046" y="1868"/>
                  </a:lnTo>
                  <a:lnTo>
                    <a:pt x="2052" y="1871"/>
                  </a:lnTo>
                  <a:lnTo>
                    <a:pt x="2059" y="1874"/>
                  </a:lnTo>
                  <a:lnTo>
                    <a:pt x="2064" y="1877"/>
                  </a:lnTo>
                  <a:lnTo>
                    <a:pt x="2072" y="1878"/>
                  </a:lnTo>
                  <a:lnTo>
                    <a:pt x="2079" y="1879"/>
                  </a:lnTo>
                  <a:lnTo>
                    <a:pt x="2085" y="1880"/>
                  </a:lnTo>
                  <a:lnTo>
                    <a:pt x="2085" y="1880"/>
                  </a:lnTo>
                  <a:lnTo>
                    <a:pt x="2095" y="1879"/>
                  </a:lnTo>
                  <a:lnTo>
                    <a:pt x="2105" y="1878"/>
                  </a:lnTo>
                  <a:lnTo>
                    <a:pt x="2114" y="1876"/>
                  </a:lnTo>
                  <a:lnTo>
                    <a:pt x="2123" y="1871"/>
                  </a:lnTo>
                  <a:lnTo>
                    <a:pt x="2131" y="1867"/>
                  </a:lnTo>
                  <a:lnTo>
                    <a:pt x="2137" y="1862"/>
                  </a:lnTo>
                  <a:lnTo>
                    <a:pt x="2144" y="1856"/>
                  </a:lnTo>
                  <a:lnTo>
                    <a:pt x="2150" y="1849"/>
                  </a:lnTo>
                  <a:lnTo>
                    <a:pt x="2155" y="1840"/>
                  </a:lnTo>
                  <a:lnTo>
                    <a:pt x="2160" y="1831"/>
                  </a:lnTo>
                  <a:lnTo>
                    <a:pt x="2163" y="1821"/>
                  </a:lnTo>
                  <a:lnTo>
                    <a:pt x="2166" y="1811"/>
                  </a:lnTo>
                  <a:lnTo>
                    <a:pt x="2170" y="1800"/>
                  </a:lnTo>
                  <a:lnTo>
                    <a:pt x="2171" y="1788"/>
                  </a:lnTo>
                  <a:lnTo>
                    <a:pt x="2172" y="1774"/>
                  </a:lnTo>
                  <a:lnTo>
                    <a:pt x="2173" y="1760"/>
                  </a:lnTo>
                  <a:lnTo>
                    <a:pt x="2173" y="1760"/>
                  </a:lnTo>
                  <a:lnTo>
                    <a:pt x="2172" y="1748"/>
                  </a:lnTo>
                  <a:lnTo>
                    <a:pt x="2171" y="1735"/>
                  </a:lnTo>
                  <a:lnTo>
                    <a:pt x="2169" y="1723"/>
                  </a:lnTo>
                  <a:lnTo>
                    <a:pt x="2166" y="1712"/>
                  </a:lnTo>
                  <a:lnTo>
                    <a:pt x="2163" y="1702"/>
                  </a:lnTo>
                  <a:lnTo>
                    <a:pt x="2159" y="1693"/>
                  </a:lnTo>
                  <a:lnTo>
                    <a:pt x="2154" y="1684"/>
                  </a:lnTo>
                  <a:lnTo>
                    <a:pt x="2149" y="1676"/>
                  </a:lnTo>
                  <a:lnTo>
                    <a:pt x="2143" y="1670"/>
                  </a:lnTo>
                  <a:lnTo>
                    <a:pt x="2136" y="1663"/>
                  </a:lnTo>
                  <a:lnTo>
                    <a:pt x="2129" y="1658"/>
                  </a:lnTo>
                  <a:lnTo>
                    <a:pt x="2121" y="1653"/>
                  </a:lnTo>
                  <a:lnTo>
                    <a:pt x="2113" y="1650"/>
                  </a:lnTo>
                  <a:lnTo>
                    <a:pt x="2104" y="1648"/>
                  </a:lnTo>
                  <a:lnTo>
                    <a:pt x="2094" y="1646"/>
                  </a:lnTo>
                  <a:lnTo>
                    <a:pt x="2084" y="1645"/>
                  </a:lnTo>
                  <a:lnTo>
                    <a:pt x="2084" y="1645"/>
                  </a:lnTo>
                  <a:close/>
                  <a:moveTo>
                    <a:pt x="2074" y="1696"/>
                  </a:moveTo>
                  <a:lnTo>
                    <a:pt x="2074" y="1696"/>
                  </a:lnTo>
                  <a:lnTo>
                    <a:pt x="2082" y="1698"/>
                  </a:lnTo>
                  <a:lnTo>
                    <a:pt x="2090" y="1700"/>
                  </a:lnTo>
                  <a:lnTo>
                    <a:pt x="2096" y="1704"/>
                  </a:lnTo>
                  <a:lnTo>
                    <a:pt x="2103" y="1711"/>
                  </a:lnTo>
                  <a:lnTo>
                    <a:pt x="2109" y="1719"/>
                  </a:lnTo>
                  <a:lnTo>
                    <a:pt x="2112" y="1730"/>
                  </a:lnTo>
                  <a:lnTo>
                    <a:pt x="2115" y="1743"/>
                  </a:lnTo>
                  <a:lnTo>
                    <a:pt x="2116" y="1759"/>
                  </a:lnTo>
                  <a:lnTo>
                    <a:pt x="2116" y="1759"/>
                  </a:lnTo>
                  <a:lnTo>
                    <a:pt x="2115" y="1775"/>
                  </a:lnTo>
                  <a:lnTo>
                    <a:pt x="2113" y="1790"/>
                  </a:lnTo>
                  <a:lnTo>
                    <a:pt x="2111" y="1801"/>
                  </a:lnTo>
                  <a:lnTo>
                    <a:pt x="2106" y="1811"/>
                  </a:lnTo>
                  <a:lnTo>
                    <a:pt x="2100" y="1819"/>
                  </a:lnTo>
                  <a:lnTo>
                    <a:pt x="2093" y="1824"/>
                  </a:lnTo>
                  <a:lnTo>
                    <a:pt x="2085" y="1828"/>
                  </a:lnTo>
                  <a:lnTo>
                    <a:pt x="2075" y="1829"/>
                  </a:lnTo>
                  <a:lnTo>
                    <a:pt x="2075" y="1829"/>
                  </a:lnTo>
                  <a:lnTo>
                    <a:pt x="2067" y="1828"/>
                  </a:lnTo>
                  <a:lnTo>
                    <a:pt x="2061" y="1827"/>
                  </a:lnTo>
                  <a:lnTo>
                    <a:pt x="2055" y="1823"/>
                  </a:lnTo>
                  <a:lnTo>
                    <a:pt x="2050" y="1821"/>
                  </a:lnTo>
                  <a:lnTo>
                    <a:pt x="2041" y="1813"/>
                  </a:lnTo>
                  <a:lnTo>
                    <a:pt x="2035" y="1808"/>
                  </a:lnTo>
                  <a:lnTo>
                    <a:pt x="2035" y="1719"/>
                  </a:lnTo>
                  <a:lnTo>
                    <a:pt x="2035" y="1719"/>
                  </a:lnTo>
                  <a:lnTo>
                    <a:pt x="2039" y="1714"/>
                  </a:lnTo>
                  <a:lnTo>
                    <a:pt x="2043" y="1710"/>
                  </a:lnTo>
                  <a:lnTo>
                    <a:pt x="2047" y="1705"/>
                  </a:lnTo>
                  <a:lnTo>
                    <a:pt x="2052" y="1702"/>
                  </a:lnTo>
                  <a:lnTo>
                    <a:pt x="2057" y="1700"/>
                  </a:lnTo>
                  <a:lnTo>
                    <a:pt x="2063" y="1698"/>
                  </a:lnTo>
                  <a:lnTo>
                    <a:pt x="2069" y="1696"/>
                  </a:lnTo>
                  <a:lnTo>
                    <a:pt x="2074" y="1696"/>
                  </a:lnTo>
                  <a:lnTo>
                    <a:pt x="2074" y="1696"/>
                  </a:lnTo>
                  <a:close/>
                  <a:moveTo>
                    <a:pt x="1455" y="1666"/>
                  </a:moveTo>
                  <a:lnTo>
                    <a:pt x="1455" y="1666"/>
                  </a:lnTo>
                  <a:lnTo>
                    <a:pt x="1451" y="1662"/>
                  </a:lnTo>
                  <a:lnTo>
                    <a:pt x="1445" y="1658"/>
                  </a:lnTo>
                  <a:lnTo>
                    <a:pt x="1438" y="1654"/>
                  </a:lnTo>
                  <a:lnTo>
                    <a:pt x="1433" y="1651"/>
                  </a:lnTo>
                  <a:lnTo>
                    <a:pt x="1426" y="1649"/>
                  </a:lnTo>
                  <a:lnTo>
                    <a:pt x="1419" y="1646"/>
                  </a:lnTo>
                  <a:lnTo>
                    <a:pt x="1413" y="1646"/>
                  </a:lnTo>
                  <a:lnTo>
                    <a:pt x="1406" y="1645"/>
                  </a:lnTo>
                  <a:lnTo>
                    <a:pt x="1406" y="1645"/>
                  </a:lnTo>
                  <a:lnTo>
                    <a:pt x="1396" y="1646"/>
                  </a:lnTo>
                  <a:lnTo>
                    <a:pt x="1386" y="1648"/>
                  </a:lnTo>
                  <a:lnTo>
                    <a:pt x="1377" y="1650"/>
                  </a:lnTo>
                  <a:lnTo>
                    <a:pt x="1369" y="1653"/>
                  </a:lnTo>
                  <a:lnTo>
                    <a:pt x="1362" y="1658"/>
                  </a:lnTo>
                  <a:lnTo>
                    <a:pt x="1354" y="1663"/>
                  </a:lnTo>
                  <a:lnTo>
                    <a:pt x="1347" y="1670"/>
                  </a:lnTo>
                  <a:lnTo>
                    <a:pt x="1342" y="1676"/>
                  </a:lnTo>
                  <a:lnTo>
                    <a:pt x="1336" y="1684"/>
                  </a:lnTo>
                  <a:lnTo>
                    <a:pt x="1332" y="1693"/>
                  </a:lnTo>
                  <a:lnTo>
                    <a:pt x="1327" y="1702"/>
                  </a:lnTo>
                  <a:lnTo>
                    <a:pt x="1324" y="1712"/>
                  </a:lnTo>
                  <a:lnTo>
                    <a:pt x="1322" y="1723"/>
                  </a:lnTo>
                  <a:lnTo>
                    <a:pt x="1319" y="1735"/>
                  </a:lnTo>
                  <a:lnTo>
                    <a:pt x="1318" y="1748"/>
                  </a:lnTo>
                  <a:lnTo>
                    <a:pt x="1318" y="1760"/>
                  </a:lnTo>
                  <a:lnTo>
                    <a:pt x="1318" y="1760"/>
                  </a:lnTo>
                  <a:lnTo>
                    <a:pt x="1318" y="1774"/>
                  </a:lnTo>
                  <a:lnTo>
                    <a:pt x="1319" y="1787"/>
                  </a:lnTo>
                  <a:lnTo>
                    <a:pt x="1322" y="1799"/>
                  </a:lnTo>
                  <a:lnTo>
                    <a:pt x="1324" y="1810"/>
                  </a:lnTo>
                  <a:lnTo>
                    <a:pt x="1327" y="1821"/>
                  </a:lnTo>
                  <a:lnTo>
                    <a:pt x="1330" y="1831"/>
                  </a:lnTo>
                  <a:lnTo>
                    <a:pt x="1336" y="1840"/>
                  </a:lnTo>
                  <a:lnTo>
                    <a:pt x="1340" y="1848"/>
                  </a:lnTo>
                  <a:lnTo>
                    <a:pt x="1347" y="1856"/>
                  </a:lnTo>
                  <a:lnTo>
                    <a:pt x="1353" y="1861"/>
                  </a:lnTo>
                  <a:lnTo>
                    <a:pt x="1360" y="1867"/>
                  </a:lnTo>
                  <a:lnTo>
                    <a:pt x="1368" y="1871"/>
                  </a:lnTo>
                  <a:lnTo>
                    <a:pt x="1376" y="1874"/>
                  </a:lnTo>
                  <a:lnTo>
                    <a:pt x="1385" y="1878"/>
                  </a:lnTo>
                  <a:lnTo>
                    <a:pt x="1395" y="1879"/>
                  </a:lnTo>
                  <a:lnTo>
                    <a:pt x="1405" y="1879"/>
                  </a:lnTo>
                  <a:lnTo>
                    <a:pt x="1405" y="1879"/>
                  </a:lnTo>
                  <a:lnTo>
                    <a:pt x="1412" y="1879"/>
                  </a:lnTo>
                  <a:lnTo>
                    <a:pt x="1418" y="1878"/>
                  </a:lnTo>
                  <a:lnTo>
                    <a:pt x="1425" y="1877"/>
                  </a:lnTo>
                  <a:lnTo>
                    <a:pt x="1432" y="1874"/>
                  </a:lnTo>
                  <a:lnTo>
                    <a:pt x="1438" y="1871"/>
                  </a:lnTo>
                  <a:lnTo>
                    <a:pt x="1444" y="1867"/>
                  </a:lnTo>
                  <a:lnTo>
                    <a:pt x="1449" y="1863"/>
                  </a:lnTo>
                  <a:lnTo>
                    <a:pt x="1455" y="1858"/>
                  </a:lnTo>
                  <a:lnTo>
                    <a:pt x="1455" y="1863"/>
                  </a:lnTo>
                  <a:lnTo>
                    <a:pt x="1455" y="1863"/>
                  </a:lnTo>
                  <a:lnTo>
                    <a:pt x="1455" y="1872"/>
                  </a:lnTo>
                  <a:lnTo>
                    <a:pt x="1454" y="1882"/>
                  </a:lnTo>
                  <a:lnTo>
                    <a:pt x="1452" y="1892"/>
                  </a:lnTo>
                  <a:lnTo>
                    <a:pt x="1449" y="1897"/>
                  </a:lnTo>
                  <a:lnTo>
                    <a:pt x="1446" y="1901"/>
                  </a:lnTo>
                  <a:lnTo>
                    <a:pt x="1443" y="1906"/>
                  </a:lnTo>
                  <a:lnTo>
                    <a:pt x="1438" y="1910"/>
                  </a:lnTo>
                  <a:lnTo>
                    <a:pt x="1432" y="1913"/>
                  </a:lnTo>
                  <a:lnTo>
                    <a:pt x="1425" y="1916"/>
                  </a:lnTo>
                  <a:lnTo>
                    <a:pt x="1417" y="1919"/>
                  </a:lnTo>
                  <a:lnTo>
                    <a:pt x="1407" y="1920"/>
                  </a:lnTo>
                  <a:lnTo>
                    <a:pt x="1396" y="1922"/>
                  </a:lnTo>
                  <a:lnTo>
                    <a:pt x="1384" y="1922"/>
                  </a:lnTo>
                  <a:lnTo>
                    <a:pt x="1382" y="1922"/>
                  </a:lnTo>
                  <a:lnTo>
                    <a:pt x="1401" y="1966"/>
                  </a:lnTo>
                  <a:lnTo>
                    <a:pt x="1402" y="1966"/>
                  </a:lnTo>
                  <a:lnTo>
                    <a:pt x="1402" y="1966"/>
                  </a:lnTo>
                  <a:lnTo>
                    <a:pt x="1415" y="1966"/>
                  </a:lnTo>
                  <a:lnTo>
                    <a:pt x="1427" y="1963"/>
                  </a:lnTo>
                  <a:lnTo>
                    <a:pt x="1439" y="1961"/>
                  </a:lnTo>
                  <a:lnTo>
                    <a:pt x="1449" y="1958"/>
                  </a:lnTo>
                  <a:lnTo>
                    <a:pt x="1459" y="1954"/>
                  </a:lnTo>
                  <a:lnTo>
                    <a:pt x="1468" y="1950"/>
                  </a:lnTo>
                  <a:lnTo>
                    <a:pt x="1476" y="1943"/>
                  </a:lnTo>
                  <a:lnTo>
                    <a:pt x="1484" y="1938"/>
                  </a:lnTo>
                  <a:lnTo>
                    <a:pt x="1491" y="1930"/>
                  </a:lnTo>
                  <a:lnTo>
                    <a:pt x="1495" y="1921"/>
                  </a:lnTo>
                  <a:lnTo>
                    <a:pt x="1501" y="1912"/>
                  </a:lnTo>
                  <a:lnTo>
                    <a:pt x="1504" y="1902"/>
                  </a:lnTo>
                  <a:lnTo>
                    <a:pt x="1507" y="1891"/>
                  </a:lnTo>
                  <a:lnTo>
                    <a:pt x="1509" y="1880"/>
                  </a:lnTo>
                  <a:lnTo>
                    <a:pt x="1511" y="1868"/>
                  </a:lnTo>
                  <a:lnTo>
                    <a:pt x="1511" y="1853"/>
                  </a:lnTo>
                  <a:lnTo>
                    <a:pt x="1511" y="1651"/>
                  </a:lnTo>
                  <a:lnTo>
                    <a:pt x="1455" y="1651"/>
                  </a:lnTo>
                  <a:lnTo>
                    <a:pt x="1455" y="1666"/>
                  </a:lnTo>
                  <a:close/>
                  <a:moveTo>
                    <a:pt x="1455" y="1719"/>
                  </a:moveTo>
                  <a:lnTo>
                    <a:pt x="1455" y="1807"/>
                  </a:lnTo>
                  <a:lnTo>
                    <a:pt x="1455" y="1807"/>
                  </a:lnTo>
                  <a:lnTo>
                    <a:pt x="1448" y="1814"/>
                  </a:lnTo>
                  <a:lnTo>
                    <a:pt x="1439" y="1822"/>
                  </a:lnTo>
                  <a:lnTo>
                    <a:pt x="1435" y="1824"/>
                  </a:lnTo>
                  <a:lnTo>
                    <a:pt x="1429" y="1827"/>
                  </a:lnTo>
                  <a:lnTo>
                    <a:pt x="1423" y="1828"/>
                  </a:lnTo>
                  <a:lnTo>
                    <a:pt x="1416" y="1829"/>
                  </a:lnTo>
                  <a:lnTo>
                    <a:pt x="1416" y="1829"/>
                  </a:lnTo>
                  <a:lnTo>
                    <a:pt x="1408" y="1828"/>
                  </a:lnTo>
                  <a:lnTo>
                    <a:pt x="1402" y="1825"/>
                  </a:lnTo>
                  <a:lnTo>
                    <a:pt x="1394" y="1821"/>
                  </a:lnTo>
                  <a:lnTo>
                    <a:pt x="1388" y="1815"/>
                  </a:lnTo>
                  <a:lnTo>
                    <a:pt x="1383" y="1807"/>
                  </a:lnTo>
                  <a:lnTo>
                    <a:pt x="1378" y="1794"/>
                  </a:lnTo>
                  <a:lnTo>
                    <a:pt x="1375" y="1779"/>
                  </a:lnTo>
                  <a:lnTo>
                    <a:pt x="1374" y="1759"/>
                  </a:lnTo>
                  <a:lnTo>
                    <a:pt x="1374" y="1759"/>
                  </a:lnTo>
                  <a:lnTo>
                    <a:pt x="1375" y="1741"/>
                  </a:lnTo>
                  <a:lnTo>
                    <a:pt x="1378" y="1728"/>
                  </a:lnTo>
                  <a:lnTo>
                    <a:pt x="1383" y="1717"/>
                  </a:lnTo>
                  <a:lnTo>
                    <a:pt x="1388" y="1709"/>
                  </a:lnTo>
                  <a:lnTo>
                    <a:pt x="1394" y="1702"/>
                  </a:lnTo>
                  <a:lnTo>
                    <a:pt x="1402" y="1699"/>
                  </a:lnTo>
                  <a:lnTo>
                    <a:pt x="1408" y="1696"/>
                  </a:lnTo>
                  <a:lnTo>
                    <a:pt x="1416" y="1696"/>
                  </a:lnTo>
                  <a:lnTo>
                    <a:pt x="1416" y="1696"/>
                  </a:lnTo>
                  <a:lnTo>
                    <a:pt x="1423" y="1696"/>
                  </a:lnTo>
                  <a:lnTo>
                    <a:pt x="1429" y="1699"/>
                  </a:lnTo>
                  <a:lnTo>
                    <a:pt x="1436" y="1701"/>
                  </a:lnTo>
                  <a:lnTo>
                    <a:pt x="1441" y="1703"/>
                  </a:lnTo>
                  <a:lnTo>
                    <a:pt x="1445" y="1708"/>
                  </a:lnTo>
                  <a:lnTo>
                    <a:pt x="1449" y="1711"/>
                  </a:lnTo>
                  <a:lnTo>
                    <a:pt x="1455" y="1719"/>
                  </a:lnTo>
                  <a:lnTo>
                    <a:pt x="1455" y="1719"/>
                  </a:lnTo>
                  <a:close/>
                  <a:moveTo>
                    <a:pt x="1683" y="1705"/>
                  </a:moveTo>
                  <a:lnTo>
                    <a:pt x="1683" y="1705"/>
                  </a:lnTo>
                  <a:lnTo>
                    <a:pt x="1696" y="1699"/>
                  </a:lnTo>
                  <a:lnTo>
                    <a:pt x="1709" y="1694"/>
                  </a:lnTo>
                  <a:lnTo>
                    <a:pt x="1724" y="1691"/>
                  </a:lnTo>
                  <a:lnTo>
                    <a:pt x="1740" y="1690"/>
                  </a:lnTo>
                  <a:lnTo>
                    <a:pt x="1740" y="1690"/>
                  </a:lnTo>
                  <a:lnTo>
                    <a:pt x="1750" y="1691"/>
                  </a:lnTo>
                  <a:lnTo>
                    <a:pt x="1757" y="1692"/>
                  </a:lnTo>
                  <a:lnTo>
                    <a:pt x="1764" y="1694"/>
                  </a:lnTo>
                  <a:lnTo>
                    <a:pt x="1770" y="1699"/>
                  </a:lnTo>
                  <a:lnTo>
                    <a:pt x="1774" y="1703"/>
                  </a:lnTo>
                  <a:lnTo>
                    <a:pt x="1777" y="1709"/>
                  </a:lnTo>
                  <a:lnTo>
                    <a:pt x="1780" y="1714"/>
                  </a:lnTo>
                  <a:lnTo>
                    <a:pt x="1780" y="1722"/>
                  </a:lnTo>
                  <a:lnTo>
                    <a:pt x="1780" y="1738"/>
                  </a:lnTo>
                  <a:lnTo>
                    <a:pt x="1780" y="1738"/>
                  </a:lnTo>
                  <a:lnTo>
                    <a:pt x="1770" y="1733"/>
                  </a:lnTo>
                  <a:lnTo>
                    <a:pt x="1757" y="1730"/>
                  </a:lnTo>
                  <a:lnTo>
                    <a:pt x="1745" y="1728"/>
                  </a:lnTo>
                  <a:lnTo>
                    <a:pt x="1732" y="1727"/>
                  </a:lnTo>
                  <a:lnTo>
                    <a:pt x="1732" y="1727"/>
                  </a:lnTo>
                  <a:lnTo>
                    <a:pt x="1716" y="1728"/>
                  </a:lnTo>
                  <a:lnTo>
                    <a:pt x="1701" y="1731"/>
                  </a:lnTo>
                  <a:lnTo>
                    <a:pt x="1686" y="1735"/>
                  </a:lnTo>
                  <a:lnTo>
                    <a:pt x="1678" y="1739"/>
                  </a:lnTo>
                  <a:lnTo>
                    <a:pt x="1672" y="1743"/>
                  </a:lnTo>
                  <a:lnTo>
                    <a:pt x="1666" y="1748"/>
                  </a:lnTo>
                  <a:lnTo>
                    <a:pt x="1661" y="1753"/>
                  </a:lnTo>
                  <a:lnTo>
                    <a:pt x="1655" y="1759"/>
                  </a:lnTo>
                  <a:lnTo>
                    <a:pt x="1651" y="1765"/>
                  </a:lnTo>
                  <a:lnTo>
                    <a:pt x="1647" y="1773"/>
                  </a:lnTo>
                  <a:lnTo>
                    <a:pt x="1645" y="1782"/>
                  </a:lnTo>
                  <a:lnTo>
                    <a:pt x="1644" y="1791"/>
                  </a:lnTo>
                  <a:lnTo>
                    <a:pt x="1643" y="1800"/>
                  </a:lnTo>
                  <a:lnTo>
                    <a:pt x="1643" y="1800"/>
                  </a:lnTo>
                  <a:lnTo>
                    <a:pt x="1644" y="1811"/>
                  </a:lnTo>
                  <a:lnTo>
                    <a:pt x="1645" y="1821"/>
                  </a:lnTo>
                  <a:lnTo>
                    <a:pt x="1647" y="1829"/>
                  </a:lnTo>
                  <a:lnTo>
                    <a:pt x="1651" y="1838"/>
                  </a:lnTo>
                  <a:lnTo>
                    <a:pt x="1654" y="1844"/>
                  </a:lnTo>
                  <a:lnTo>
                    <a:pt x="1659" y="1851"/>
                  </a:lnTo>
                  <a:lnTo>
                    <a:pt x="1664" y="1857"/>
                  </a:lnTo>
                  <a:lnTo>
                    <a:pt x="1671" y="1862"/>
                  </a:lnTo>
                  <a:lnTo>
                    <a:pt x="1676" y="1867"/>
                  </a:lnTo>
                  <a:lnTo>
                    <a:pt x="1683" y="1870"/>
                  </a:lnTo>
                  <a:lnTo>
                    <a:pt x="1697" y="1876"/>
                  </a:lnTo>
                  <a:lnTo>
                    <a:pt x="1712" y="1879"/>
                  </a:lnTo>
                  <a:lnTo>
                    <a:pt x="1726" y="1880"/>
                  </a:lnTo>
                  <a:lnTo>
                    <a:pt x="1726" y="1880"/>
                  </a:lnTo>
                  <a:lnTo>
                    <a:pt x="1738" y="1878"/>
                  </a:lnTo>
                  <a:lnTo>
                    <a:pt x="1746" y="1877"/>
                  </a:lnTo>
                  <a:lnTo>
                    <a:pt x="1753" y="1874"/>
                  </a:lnTo>
                  <a:lnTo>
                    <a:pt x="1761" y="1871"/>
                  </a:lnTo>
                  <a:lnTo>
                    <a:pt x="1767" y="1867"/>
                  </a:lnTo>
                  <a:lnTo>
                    <a:pt x="1774" y="1862"/>
                  </a:lnTo>
                  <a:lnTo>
                    <a:pt x="1780" y="1857"/>
                  </a:lnTo>
                  <a:lnTo>
                    <a:pt x="1780" y="1874"/>
                  </a:lnTo>
                  <a:lnTo>
                    <a:pt x="1835" y="1874"/>
                  </a:lnTo>
                  <a:lnTo>
                    <a:pt x="1835" y="1723"/>
                  </a:lnTo>
                  <a:lnTo>
                    <a:pt x="1835" y="1723"/>
                  </a:lnTo>
                  <a:lnTo>
                    <a:pt x="1835" y="1714"/>
                  </a:lnTo>
                  <a:lnTo>
                    <a:pt x="1834" y="1707"/>
                  </a:lnTo>
                  <a:lnTo>
                    <a:pt x="1832" y="1699"/>
                  </a:lnTo>
                  <a:lnTo>
                    <a:pt x="1830" y="1691"/>
                  </a:lnTo>
                  <a:lnTo>
                    <a:pt x="1825" y="1684"/>
                  </a:lnTo>
                  <a:lnTo>
                    <a:pt x="1822" y="1678"/>
                  </a:lnTo>
                  <a:lnTo>
                    <a:pt x="1816" y="1672"/>
                  </a:lnTo>
                  <a:lnTo>
                    <a:pt x="1811" y="1666"/>
                  </a:lnTo>
                  <a:lnTo>
                    <a:pt x="1805" y="1662"/>
                  </a:lnTo>
                  <a:lnTo>
                    <a:pt x="1798" y="1658"/>
                  </a:lnTo>
                  <a:lnTo>
                    <a:pt x="1791" y="1654"/>
                  </a:lnTo>
                  <a:lnTo>
                    <a:pt x="1783" y="1651"/>
                  </a:lnTo>
                  <a:lnTo>
                    <a:pt x="1774" y="1649"/>
                  </a:lnTo>
                  <a:lnTo>
                    <a:pt x="1765" y="1648"/>
                  </a:lnTo>
                  <a:lnTo>
                    <a:pt x="1755" y="1646"/>
                  </a:lnTo>
                  <a:lnTo>
                    <a:pt x="1745" y="1645"/>
                  </a:lnTo>
                  <a:lnTo>
                    <a:pt x="1745" y="1645"/>
                  </a:lnTo>
                  <a:lnTo>
                    <a:pt x="1733" y="1646"/>
                  </a:lnTo>
                  <a:lnTo>
                    <a:pt x="1723" y="1646"/>
                  </a:lnTo>
                  <a:lnTo>
                    <a:pt x="1712" y="1649"/>
                  </a:lnTo>
                  <a:lnTo>
                    <a:pt x="1701" y="1651"/>
                  </a:lnTo>
                  <a:lnTo>
                    <a:pt x="1691" y="1654"/>
                  </a:lnTo>
                  <a:lnTo>
                    <a:pt x="1681" y="1658"/>
                  </a:lnTo>
                  <a:lnTo>
                    <a:pt x="1671" y="1662"/>
                  </a:lnTo>
                  <a:lnTo>
                    <a:pt x="1661" y="1668"/>
                  </a:lnTo>
                  <a:lnTo>
                    <a:pt x="1683" y="1705"/>
                  </a:lnTo>
                  <a:close/>
                  <a:moveTo>
                    <a:pt x="1698" y="1800"/>
                  </a:moveTo>
                  <a:lnTo>
                    <a:pt x="1698" y="1800"/>
                  </a:lnTo>
                  <a:lnTo>
                    <a:pt x="1698" y="1793"/>
                  </a:lnTo>
                  <a:lnTo>
                    <a:pt x="1701" y="1787"/>
                  </a:lnTo>
                  <a:lnTo>
                    <a:pt x="1704" y="1781"/>
                  </a:lnTo>
                  <a:lnTo>
                    <a:pt x="1708" y="1777"/>
                  </a:lnTo>
                  <a:lnTo>
                    <a:pt x="1714" y="1773"/>
                  </a:lnTo>
                  <a:lnTo>
                    <a:pt x="1721" y="1771"/>
                  </a:lnTo>
                  <a:lnTo>
                    <a:pt x="1728" y="1769"/>
                  </a:lnTo>
                  <a:lnTo>
                    <a:pt x="1736" y="1769"/>
                  </a:lnTo>
                  <a:lnTo>
                    <a:pt x="1736" y="1769"/>
                  </a:lnTo>
                  <a:lnTo>
                    <a:pt x="1748" y="1769"/>
                  </a:lnTo>
                  <a:lnTo>
                    <a:pt x="1760" y="1771"/>
                  </a:lnTo>
                  <a:lnTo>
                    <a:pt x="1770" y="1774"/>
                  </a:lnTo>
                  <a:lnTo>
                    <a:pt x="1780" y="1780"/>
                  </a:lnTo>
                  <a:lnTo>
                    <a:pt x="1780" y="1810"/>
                  </a:lnTo>
                  <a:lnTo>
                    <a:pt x="1780" y="1810"/>
                  </a:lnTo>
                  <a:lnTo>
                    <a:pt x="1777" y="1814"/>
                  </a:lnTo>
                  <a:lnTo>
                    <a:pt x="1773" y="1819"/>
                  </a:lnTo>
                  <a:lnTo>
                    <a:pt x="1768" y="1823"/>
                  </a:lnTo>
                  <a:lnTo>
                    <a:pt x="1763" y="1827"/>
                  </a:lnTo>
                  <a:lnTo>
                    <a:pt x="1757" y="1830"/>
                  </a:lnTo>
                  <a:lnTo>
                    <a:pt x="1751" y="1832"/>
                  </a:lnTo>
                  <a:lnTo>
                    <a:pt x="1744" y="1833"/>
                  </a:lnTo>
                  <a:lnTo>
                    <a:pt x="1736" y="1834"/>
                  </a:lnTo>
                  <a:lnTo>
                    <a:pt x="1736" y="1834"/>
                  </a:lnTo>
                  <a:lnTo>
                    <a:pt x="1728" y="1833"/>
                  </a:lnTo>
                  <a:lnTo>
                    <a:pt x="1721" y="1831"/>
                  </a:lnTo>
                  <a:lnTo>
                    <a:pt x="1714" y="1829"/>
                  </a:lnTo>
                  <a:lnTo>
                    <a:pt x="1708" y="1824"/>
                  </a:lnTo>
                  <a:lnTo>
                    <a:pt x="1704" y="1820"/>
                  </a:lnTo>
                  <a:lnTo>
                    <a:pt x="1701" y="1814"/>
                  </a:lnTo>
                  <a:lnTo>
                    <a:pt x="1699" y="1808"/>
                  </a:lnTo>
                  <a:lnTo>
                    <a:pt x="1698" y="1800"/>
                  </a:lnTo>
                  <a:lnTo>
                    <a:pt x="1698" y="1800"/>
                  </a:lnTo>
                  <a:close/>
                  <a:moveTo>
                    <a:pt x="2350" y="1810"/>
                  </a:moveTo>
                  <a:lnTo>
                    <a:pt x="2350" y="1810"/>
                  </a:lnTo>
                  <a:lnTo>
                    <a:pt x="2342" y="1817"/>
                  </a:lnTo>
                  <a:lnTo>
                    <a:pt x="2332" y="1822"/>
                  </a:lnTo>
                  <a:lnTo>
                    <a:pt x="2326" y="1824"/>
                  </a:lnTo>
                  <a:lnTo>
                    <a:pt x="2320" y="1827"/>
                  </a:lnTo>
                  <a:lnTo>
                    <a:pt x="2313" y="1828"/>
                  </a:lnTo>
                  <a:lnTo>
                    <a:pt x="2306" y="1829"/>
                  </a:lnTo>
                  <a:lnTo>
                    <a:pt x="2306" y="1829"/>
                  </a:lnTo>
                  <a:lnTo>
                    <a:pt x="2301" y="1828"/>
                  </a:lnTo>
                  <a:lnTo>
                    <a:pt x="2294" y="1828"/>
                  </a:lnTo>
                  <a:lnTo>
                    <a:pt x="2286" y="1825"/>
                  </a:lnTo>
                  <a:lnTo>
                    <a:pt x="2277" y="1821"/>
                  </a:lnTo>
                  <a:lnTo>
                    <a:pt x="2270" y="1815"/>
                  </a:lnTo>
                  <a:lnTo>
                    <a:pt x="2266" y="1811"/>
                  </a:lnTo>
                  <a:lnTo>
                    <a:pt x="2263" y="1807"/>
                  </a:lnTo>
                  <a:lnTo>
                    <a:pt x="2261" y="1801"/>
                  </a:lnTo>
                  <a:lnTo>
                    <a:pt x="2259" y="1794"/>
                  </a:lnTo>
                  <a:lnTo>
                    <a:pt x="2257" y="1788"/>
                  </a:lnTo>
                  <a:lnTo>
                    <a:pt x="2256" y="1780"/>
                  </a:lnTo>
                  <a:lnTo>
                    <a:pt x="2393" y="1780"/>
                  </a:lnTo>
                  <a:lnTo>
                    <a:pt x="2393" y="1780"/>
                  </a:lnTo>
                  <a:lnTo>
                    <a:pt x="2394" y="1763"/>
                  </a:lnTo>
                  <a:lnTo>
                    <a:pt x="2394" y="1763"/>
                  </a:lnTo>
                  <a:lnTo>
                    <a:pt x="2394" y="1750"/>
                  </a:lnTo>
                  <a:lnTo>
                    <a:pt x="2392" y="1738"/>
                  </a:lnTo>
                  <a:lnTo>
                    <a:pt x="2391" y="1725"/>
                  </a:lnTo>
                  <a:lnTo>
                    <a:pt x="2388" y="1714"/>
                  </a:lnTo>
                  <a:lnTo>
                    <a:pt x="2384" y="1704"/>
                  </a:lnTo>
                  <a:lnTo>
                    <a:pt x="2380" y="1694"/>
                  </a:lnTo>
                  <a:lnTo>
                    <a:pt x="2374" y="1685"/>
                  </a:lnTo>
                  <a:lnTo>
                    <a:pt x="2369" y="1678"/>
                  </a:lnTo>
                  <a:lnTo>
                    <a:pt x="2362" y="1670"/>
                  </a:lnTo>
                  <a:lnTo>
                    <a:pt x="2355" y="1664"/>
                  </a:lnTo>
                  <a:lnTo>
                    <a:pt x="2348" y="1659"/>
                  </a:lnTo>
                  <a:lnTo>
                    <a:pt x="2339" y="1654"/>
                  </a:lnTo>
                  <a:lnTo>
                    <a:pt x="2330" y="1651"/>
                  </a:lnTo>
                  <a:lnTo>
                    <a:pt x="2321" y="1648"/>
                  </a:lnTo>
                  <a:lnTo>
                    <a:pt x="2311" y="1646"/>
                  </a:lnTo>
                  <a:lnTo>
                    <a:pt x="2300" y="1645"/>
                  </a:lnTo>
                  <a:lnTo>
                    <a:pt x="2300" y="1645"/>
                  </a:lnTo>
                  <a:lnTo>
                    <a:pt x="2290" y="1646"/>
                  </a:lnTo>
                  <a:lnTo>
                    <a:pt x="2280" y="1648"/>
                  </a:lnTo>
                  <a:lnTo>
                    <a:pt x="2270" y="1651"/>
                  </a:lnTo>
                  <a:lnTo>
                    <a:pt x="2260" y="1654"/>
                  </a:lnTo>
                  <a:lnTo>
                    <a:pt x="2251" y="1659"/>
                  </a:lnTo>
                  <a:lnTo>
                    <a:pt x="2243" y="1665"/>
                  </a:lnTo>
                  <a:lnTo>
                    <a:pt x="2235" y="1671"/>
                  </a:lnTo>
                  <a:lnTo>
                    <a:pt x="2229" y="1679"/>
                  </a:lnTo>
                  <a:lnTo>
                    <a:pt x="2222" y="1686"/>
                  </a:lnTo>
                  <a:lnTo>
                    <a:pt x="2216" y="1695"/>
                  </a:lnTo>
                  <a:lnTo>
                    <a:pt x="2212" y="1705"/>
                  </a:lnTo>
                  <a:lnTo>
                    <a:pt x="2207" y="1715"/>
                  </a:lnTo>
                  <a:lnTo>
                    <a:pt x="2204" y="1727"/>
                  </a:lnTo>
                  <a:lnTo>
                    <a:pt x="2202" y="1739"/>
                  </a:lnTo>
                  <a:lnTo>
                    <a:pt x="2201" y="1750"/>
                  </a:lnTo>
                  <a:lnTo>
                    <a:pt x="2200" y="1763"/>
                  </a:lnTo>
                  <a:lnTo>
                    <a:pt x="2200" y="1763"/>
                  </a:lnTo>
                  <a:lnTo>
                    <a:pt x="2201" y="1775"/>
                  </a:lnTo>
                  <a:lnTo>
                    <a:pt x="2202" y="1788"/>
                  </a:lnTo>
                  <a:lnTo>
                    <a:pt x="2204" y="1800"/>
                  </a:lnTo>
                  <a:lnTo>
                    <a:pt x="2207" y="1811"/>
                  </a:lnTo>
                  <a:lnTo>
                    <a:pt x="2212" y="1821"/>
                  </a:lnTo>
                  <a:lnTo>
                    <a:pt x="2216" y="1831"/>
                  </a:lnTo>
                  <a:lnTo>
                    <a:pt x="2222" y="1840"/>
                  </a:lnTo>
                  <a:lnTo>
                    <a:pt x="2229" y="1848"/>
                  </a:lnTo>
                  <a:lnTo>
                    <a:pt x="2236" y="1854"/>
                  </a:lnTo>
                  <a:lnTo>
                    <a:pt x="2244" y="1861"/>
                  </a:lnTo>
                  <a:lnTo>
                    <a:pt x="2253" y="1867"/>
                  </a:lnTo>
                  <a:lnTo>
                    <a:pt x="2262" y="1871"/>
                  </a:lnTo>
                  <a:lnTo>
                    <a:pt x="2272" y="1874"/>
                  </a:lnTo>
                  <a:lnTo>
                    <a:pt x="2283" y="1878"/>
                  </a:lnTo>
                  <a:lnTo>
                    <a:pt x="2294" y="1879"/>
                  </a:lnTo>
                  <a:lnTo>
                    <a:pt x="2306" y="1880"/>
                  </a:lnTo>
                  <a:lnTo>
                    <a:pt x="2306" y="1880"/>
                  </a:lnTo>
                  <a:lnTo>
                    <a:pt x="2317" y="1879"/>
                  </a:lnTo>
                  <a:lnTo>
                    <a:pt x="2327" y="1878"/>
                  </a:lnTo>
                  <a:lnTo>
                    <a:pt x="2339" y="1874"/>
                  </a:lnTo>
                  <a:lnTo>
                    <a:pt x="2349" y="1871"/>
                  </a:lnTo>
                  <a:lnTo>
                    <a:pt x="2359" y="1866"/>
                  </a:lnTo>
                  <a:lnTo>
                    <a:pt x="2368" y="1860"/>
                  </a:lnTo>
                  <a:lnTo>
                    <a:pt x="2376" y="1852"/>
                  </a:lnTo>
                  <a:lnTo>
                    <a:pt x="2385" y="1844"/>
                  </a:lnTo>
                  <a:lnTo>
                    <a:pt x="2350" y="1810"/>
                  </a:lnTo>
                  <a:close/>
                  <a:moveTo>
                    <a:pt x="2257" y="1739"/>
                  </a:moveTo>
                  <a:lnTo>
                    <a:pt x="2257" y="1739"/>
                  </a:lnTo>
                  <a:lnTo>
                    <a:pt x="2259" y="1729"/>
                  </a:lnTo>
                  <a:lnTo>
                    <a:pt x="2261" y="1720"/>
                  </a:lnTo>
                  <a:lnTo>
                    <a:pt x="2264" y="1712"/>
                  </a:lnTo>
                  <a:lnTo>
                    <a:pt x="2270" y="1705"/>
                  </a:lnTo>
                  <a:lnTo>
                    <a:pt x="2275" y="1700"/>
                  </a:lnTo>
                  <a:lnTo>
                    <a:pt x="2282" y="1696"/>
                  </a:lnTo>
                  <a:lnTo>
                    <a:pt x="2290" y="1693"/>
                  </a:lnTo>
                  <a:lnTo>
                    <a:pt x="2299" y="1693"/>
                  </a:lnTo>
                  <a:lnTo>
                    <a:pt x="2299" y="1693"/>
                  </a:lnTo>
                  <a:lnTo>
                    <a:pt x="2309" y="1694"/>
                  </a:lnTo>
                  <a:lnTo>
                    <a:pt x="2317" y="1696"/>
                  </a:lnTo>
                  <a:lnTo>
                    <a:pt x="2324" y="1701"/>
                  </a:lnTo>
                  <a:lnTo>
                    <a:pt x="2330" y="1708"/>
                  </a:lnTo>
                  <a:lnTo>
                    <a:pt x="2334" y="1714"/>
                  </a:lnTo>
                  <a:lnTo>
                    <a:pt x="2338" y="1722"/>
                  </a:lnTo>
                  <a:lnTo>
                    <a:pt x="2340" y="1731"/>
                  </a:lnTo>
                  <a:lnTo>
                    <a:pt x="2341" y="1739"/>
                  </a:lnTo>
                  <a:lnTo>
                    <a:pt x="2257" y="1739"/>
                  </a:lnTo>
                  <a:close/>
                  <a:moveTo>
                    <a:pt x="2884" y="1810"/>
                  </a:moveTo>
                  <a:lnTo>
                    <a:pt x="2884" y="1810"/>
                  </a:lnTo>
                  <a:lnTo>
                    <a:pt x="2875" y="1817"/>
                  </a:lnTo>
                  <a:lnTo>
                    <a:pt x="2867" y="1822"/>
                  </a:lnTo>
                  <a:lnTo>
                    <a:pt x="2860" y="1824"/>
                  </a:lnTo>
                  <a:lnTo>
                    <a:pt x="2854" y="1827"/>
                  </a:lnTo>
                  <a:lnTo>
                    <a:pt x="2848" y="1828"/>
                  </a:lnTo>
                  <a:lnTo>
                    <a:pt x="2840" y="1829"/>
                  </a:lnTo>
                  <a:lnTo>
                    <a:pt x="2840" y="1829"/>
                  </a:lnTo>
                  <a:lnTo>
                    <a:pt x="2834" y="1828"/>
                  </a:lnTo>
                  <a:lnTo>
                    <a:pt x="2828" y="1828"/>
                  </a:lnTo>
                  <a:lnTo>
                    <a:pt x="2820" y="1825"/>
                  </a:lnTo>
                  <a:lnTo>
                    <a:pt x="2812" y="1821"/>
                  </a:lnTo>
                  <a:lnTo>
                    <a:pt x="2804" y="1815"/>
                  </a:lnTo>
                  <a:lnTo>
                    <a:pt x="2801" y="1811"/>
                  </a:lnTo>
                  <a:lnTo>
                    <a:pt x="2798" y="1807"/>
                  </a:lnTo>
                  <a:lnTo>
                    <a:pt x="2795" y="1801"/>
                  </a:lnTo>
                  <a:lnTo>
                    <a:pt x="2793" y="1794"/>
                  </a:lnTo>
                  <a:lnTo>
                    <a:pt x="2791" y="1788"/>
                  </a:lnTo>
                  <a:lnTo>
                    <a:pt x="2790" y="1780"/>
                  </a:lnTo>
                  <a:lnTo>
                    <a:pt x="2928" y="1780"/>
                  </a:lnTo>
                  <a:lnTo>
                    <a:pt x="2928" y="1780"/>
                  </a:lnTo>
                  <a:lnTo>
                    <a:pt x="2929" y="1763"/>
                  </a:lnTo>
                  <a:lnTo>
                    <a:pt x="2929" y="1763"/>
                  </a:lnTo>
                  <a:lnTo>
                    <a:pt x="2928" y="1750"/>
                  </a:lnTo>
                  <a:lnTo>
                    <a:pt x="2927" y="1738"/>
                  </a:lnTo>
                  <a:lnTo>
                    <a:pt x="2924" y="1725"/>
                  </a:lnTo>
                  <a:lnTo>
                    <a:pt x="2922" y="1714"/>
                  </a:lnTo>
                  <a:lnTo>
                    <a:pt x="2918" y="1704"/>
                  </a:lnTo>
                  <a:lnTo>
                    <a:pt x="2913" y="1694"/>
                  </a:lnTo>
                  <a:lnTo>
                    <a:pt x="2909" y="1685"/>
                  </a:lnTo>
                  <a:lnTo>
                    <a:pt x="2903" y="1678"/>
                  </a:lnTo>
                  <a:lnTo>
                    <a:pt x="2897" y="1670"/>
                  </a:lnTo>
                  <a:lnTo>
                    <a:pt x="2889" y="1664"/>
                  </a:lnTo>
                  <a:lnTo>
                    <a:pt x="2881" y="1659"/>
                  </a:lnTo>
                  <a:lnTo>
                    <a:pt x="2873" y="1654"/>
                  </a:lnTo>
                  <a:lnTo>
                    <a:pt x="2864" y="1651"/>
                  </a:lnTo>
                  <a:lnTo>
                    <a:pt x="2854" y="1648"/>
                  </a:lnTo>
                  <a:lnTo>
                    <a:pt x="2844" y="1646"/>
                  </a:lnTo>
                  <a:lnTo>
                    <a:pt x="2834" y="1645"/>
                  </a:lnTo>
                  <a:lnTo>
                    <a:pt x="2834" y="1645"/>
                  </a:lnTo>
                  <a:lnTo>
                    <a:pt x="2823" y="1646"/>
                  </a:lnTo>
                  <a:lnTo>
                    <a:pt x="2813" y="1648"/>
                  </a:lnTo>
                  <a:lnTo>
                    <a:pt x="2803" y="1651"/>
                  </a:lnTo>
                  <a:lnTo>
                    <a:pt x="2794" y="1654"/>
                  </a:lnTo>
                  <a:lnTo>
                    <a:pt x="2785" y="1659"/>
                  </a:lnTo>
                  <a:lnTo>
                    <a:pt x="2777" y="1665"/>
                  </a:lnTo>
                  <a:lnTo>
                    <a:pt x="2770" y="1671"/>
                  </a:lnTo>
                  <a:lnTo>
                    <a:pt x="2762" y="1679"/>
                  </a:lnTo>
                  <a:lnTo>
                    <a:pt x="2755" y="1686"/>
                  </a:lnTo>
                  <a:lnTo>
                    <a:pt x="2750" y="1695"/>
                  </a:lnTo>
                  <a:lnTo>
                    <a:pt x="2745" y="1705"/>
                  </a:lnTo>
                  <a:lnTo>
                    <a:pt x="2741" y="1715"/>
                  </a:lnTo>
                  <a:lnTo>
                    <a:pt x="2739" y="1727"/>
                  </a:lnTo>
                  <a:lnTo>
                    <a:pt x="2735" y="1739"/>
                  </a:lnTo>
                  <a:lnTo>
                    <a:pt x="2734" y="1750"/>
                  </a:lnTo>
                  <a:lnTo>
                    <a:pt x="2734" y="1763"/>
                  </a:lnTo>
                  <a:lnTo>
                    <a:pt x="2734" y="1763"/>
                  </a:lnTo>
                  <a:lnTo>
                    <a:pt x="2734" y="1775"/>
                  </a:lnTo>
                  <a:lnTo>
                    <a:pt x="2735" y="1788"/>
                  </a:lnTo>
                  <a:lnTo>
                    <a:pt x="2738" y="1800"/>
                  </a:lnTo>
                  <a:lnTo>
                    <a:pt x="2741" y="1811"/>
                  </a:lnTo>
                  <a:lnTo>
                    <a:pt x="2745" y="1821"/>
                  </a:lnTo>
                  <a:lnTo>
                    <a:pt x="2751" y="1831"/>
                  </a:lnTo>
                  <a:lnTo>
                    <a:pt x="2757" y="1840"/>
                  </a:lnTo>
                  <a:lnTo>
                    <a:pt x="2763" y="1848"/>
                  </a:lnTo>
                  <a:lnTo>
                    <a:pt x="2770" y="1854"/>
                  </a:lnTo>
                  <a:lnTo>
                    <a:pt x="2778" y="1861"/>
                  </a:lnTo>
                  <a:lnTo>
                    <a:pt x="2787" y="1867"/>
                  </a:lnTo>
                  <a:lnTo>
                    <a:pt x="2797" y="1871"/>
                  </a:lnTo>
                  <a:lnTo>
                    <a:pt x="2807" y="1874"/>
                  </a:lnTo>
                  <a:lnTo>
                    <a:pt x="2817" y="1878"/>
                  </a:lnTo>
                  <a:lnTo>
                    <a:pt x="2829" y="1879"/>
                  </a:lnTo>
                  <a:lnTo>
                    <a:pt x="2840" y="1880"/>
                  </a:lnTo>
                  <a:lnTo>
                    <a:pt x="2840" y="1880"/>
                  </a:lnTo>
                  <a:lnTo>
                    <a:pt x="2851" y="1879"/>
                  </a:lnTo>
                  <a:lnTo>
                    <a:pt x="2862" y="1878"/>
                  </a:lnTo>
                  <a:lnTo>
                    <a:pt x="2872" y="1874"/>
                  </a:lnTo>
                  <a:lnTo>
                    <a:pt x="2882" y="1871"/>
                  </a:lnTo>
                  <a:lnTo>
                    <a:pt x="2892" y="1866"/>
                  </a:lnTo>
                  <a:lnTo>
                    <a:pt x="2902" y="1860"/>
                  </a:lnTo>
                  <a:lnTo>
                    <a:pt x="2911" y="1852"/>
                  </a:lnTo>
                  <a:lnTo>
                    <a:pt x="2919" y="1844"/>
                  </a:lnTo>
                  <a:lnTo>
                    <a:pt x="2884" y="1810"/>
                  </a:lnTo>
                  <a:close/>
                  <a:moveTo>
                    <a:pt x="2791" y="1739"/>
                  </a:moveTo>
                  <a:lnTo>
                    <a:pt x="2791" y="1739"/>
                  </a:lnTo>
                  <a:lnTo>
                    <a:pt x="2792" y="1729"/>
                  </a:lnTo>
                  <a:lnTo>
                    <a:pt x="2795" y="1720"/>
                  </a:lnTo>
                  <a:lnTo>
                    <a:pt x="2799" y="1712"/>
                  </a:lnTo>
                  <a:lnTo>
                    <a:pt x="2803" y="1705"/>
                  </a:lnTo>
                  <a:lnTo>
                    <a:pt x="2810" y="1700"/>
                  </a:lnTo>
                  <a:lnTo>
                    <a:pt x="2817" y="1696"/>
                  </a:lnTo>
                  <a:lnTo>
                    <a:pt x="2824" y="1693"/>
                  </a:lnTo>
                  <a:lnTo>
                    <a:pt x="2833" y="1693"/>
                  </a:lnTo>
                  <a:lnTo>
                    <a:pt x="2833" y="1693"/>
                  </a:lnTo>
                  <a:lnTo>
                    <a:pt x="2843" y="1694"/>
                  </a:lnTo>
                  <a:lnTo>
                    <a:pt x="2851" y="1696"/>
                  </a:lnTo>
                  <a:lnTo>
                    <a:pt x="2859" y="1701"/>
                  </a:lnTo>
                  <a:lnTo>
                    <a:pt x="2864" y="1708"/>
                  </a:lnTo>
                  <a:lnTo>
                    <a:pt x="2869" y="1714"/>
                  </a:lnTo>
                  <a:lnTo>
                    <a:pt x="2872" y="1722"/>
                  </a:lnTo>
                  <a:lnTo>
                    <a:pt x="2874" y="1731"/>
                  </a:lnTo>
                  <a:lnTo>
                    <a:pt x="2875" y="1739"/>
                  </a:lnTo>
                  <a:lnTo>
                    <a:pt x="2791" y="1739"/>
                  </a:lnTo>
                  <a:close/>
                  <a:moveTo>
                    <a:pt x="2658" y="1797"/>
                  </a:moveTo>
                  <a:lnTo>
                    <a:pt x="2658" y="1797"/>
                  </a:lnTo>
                  <a:lnTo>
                    <a:pt x="2658" y="1804"/>
                  </a:lnTo>
                  <a:lnTo>
                    <a:pt x="2659" y="1810"/>
                  </a:lnTo>
                  <a:lnTo>
                    <a:pt x="2661" y="1815"/>
                  </a:lnTo>
                  <a:lnTo>
                    <a:pt x="2663" y="1820"/>
                  </a:lnTo>
                  <a:lnTo>
                    <a:pt x="2667" y="1823"/>
                  </a:lnTo>
                  <a:lnTo>
                    <a:pt x="2671" y="1825"/>
                  </a:lnTo>
                  <a:lnTo>
                    <a:pt x="2675" y="1827"/>
                  </a:lnTo>
                  <a:lnTo>
                    <a:pt x="2682" y="1827"/>
                  </a:lnTo>
                  <a:lnTo>
                    <a:pt x="2682" y="1827"/>
                  </a:lnTo>
                  <a:lnTo>
                    <a:pt x="2690" y="1827"/>
                  </a:lnTo>
                  <a:lnTo>
                    <a:pt x="2699" y="1824"/>
                  </a:lnTo>
                  <a:lnTo>
                    <a:pt x="2708" y="1821"/>
                  </a:lnTo>
                  <a:lnTo>
                    <a:pt x="2715" y="1817"/>
                  </a:lnTo>
                  <a:lnTo>
                    <a:pt x="2709" y="1869"/>
                  </a:lnTo>
                  <a:lnTo>
                    <a:pt x="2709" y="1869"/>
                  </a:lnTo>
                  <a:lnTo>
                    <a:pt x="2699" y="1873"/>
                  </a:lnTo>
                  <a:lnTo>
                    <a:pt x="2687" y="1877"/>
                  </a:lnTo>
                  <a:lnTo>
                    <a:pt x="2674" y="1879"/>
                  </a:lnTo>
                  <a:lnTo>
                    <a:pt x="2662" y="1880"/>
                  </a:lnTo>
                  <a:lnTo>
                    <a:pt x="2662" y="1880"/>
                  </a:lnTo>
                  <a:lnTo>
                    <a:pt x="2654" y="1879"/>
                  </a:lnTo>
                  <a:lnTo>
                    <a:pt x="2647" y="1878"/>
                  </a:lnTo>
                  <a:lnTo>
                    <a:pt x="2640" y="1876"/>
                  </a:lnTo>
                  <a:lnTo>
                    <a:pt x="2634" y="1873"/>
                  </a:lnTo>
                  <a:lnTo>
                    <a:pt x="2629" y="1870"/>
                  </a:lnTo>
                  <a:lnTo>
                    <a:pt x="2623" y="1867"/>
                  </a:lnTo>
                  <a:lnTo>
                    <a:pt x="2620" y="1862"/>
                  </a:lnTo>
                  <a:lnTo>
                    <a:pt x="2615" y="1857"/>
                  </a:lnTo>
                  <a:lnTo>
                    <a:pt x="2610" y="1847"/>
                  </a:lnTo>
                  <a:lnTo>
                    <a:pt x="2605" y="1834"/>
                  </a:lnTo>
                  <a:lnTo>
                    <a:pt x="2603" y="1823"/>
                  </a:lnTo>
                  <a:lnTo>
                    <a:pt x="2602" y="1811"/>
                  </a:lnTo>
                  <a:lnTo>
                    <a:pt x="2602" y="1702"/>
                  </a:lnTo>
                  <a:lnTo>
                    <a:pt x="2568" y="1702"/>
                  </a:lnTo>
                  <a:lnTo>
                    <a:pt x="2568" y="1651"/>
                  </a:lnTo>
                  <a:lnTo>
                    <a:pt x="2602" y="1651"/>
                  </a:lnTo>
                  <a:lnTo>
                    <a:pt x="2602" y="1593"/>
                  </a:lnTo>
                  <a:lnTo>
                    <a:pt x="2658" y="1565"/>
                  </a:lnTo>
                  <a:lnTo>
                    <a:pt x="2658" y="1651"/>
                  </a:lnTo>
                  <a:lnTo>
                    <a:pt x="2708" y="1651"/>
                  </a:lnTo>
                  <a:lnTo>
                    <a:pt x="2708" y="1702"/>
                  </a:lnTo>
                  <a:lnTo>
                    <a:pt x="2658" y="1702"/>
                  </a:lnTo>
                  <a:lnTo>
                    <a:pt x="2658" y="1797"/>
                  </a:lnTo>
                  <a:close/>
                  <a:moveTo>
                    <a:pt x="2550" y="1869"/>
                  </a:moveTo>
                  <a:lnTo>
                    <a:pt x="2550" y="1869"/>
                  </a:lnTo>
                  <a:lnTo>
                    <a:pt x="2540" y="1873"/>
                  </a:lnTo>
                  <a:lnTo>
                    <a:pt x="2529" y="1877"/>
                  </a:lnTo>
                  <a:lnTo>
                    <a:pt x="2516" y="1879"/>
                  </a:lnTo>
                  <a:lnTo>
                    <a:pt x="2504" y="1880"/>
                  </a:lnTo>
                  <a:lnTo>
                    <a:pt x="2504" y="1880"/>
                  </a:lnTo>
                  <a:lnTo>
                    <a:pt x="2495" y="1879"/>
                  </a:lnTo>
                  <a:lnTo>
                    <a:pt x="2489" y="1878"/>
                  </a:lnTo>
                  <a:lnTo>
                    <a:pt x="2482" y="1876"/>
                  </a:lnTo>
                  <a:lnTo>
                    <a:pt x="2475" y="1873"/>
                  </a:lnTo>
                  <a:lnTo>
                    <a:pt x="2471" y="1870"/>
                  </a:lnTo>
                  <a:lnTo>
                    <a:pt x="2465" y="1867"/>
                  </a:lnTo>
                  <a:lnTo>
                    <a:pt x="2461" y="1862"/>
                  </a:lnTo>
                  <a:lnTo>
                    <a:pt x="2458" y="1857"/>
                  </a:lnTo>
                  <a:lnTo>
                    <a:pt x="2451" y="1847"/>
                  </a:lnTo>
                  <a:lnTo>
                    <a:pt x="2448" y="1834"/>
                  </a:lnTo>
                  <a:lnTo>
                    <a:pt x="2444" y="1823"/>
                  </a:lnTo>
                  <a:lnTo>
                    <a:pt x="2444" y="1811"/>
                  </a:lnTo>
                  <a:lnTo>
                    <a:pt x="2444" y="1702"/>
                  </a:lnTo>
                  <a:lnTo>
                    <a:pt x="2410" y="1702"/>
                  </a:lnTo>
                  <a:lnTo>
                    <a:pt x="2410" y="1651"/>
                  </a:lnTo>
                  <a:lnTo>
                    <a:pt x="2444" y="1651"/>
                  </a:lnTo>
                  <a:lnTo>
                    <a:pt x="2444" y="1593"/>
                  </a:lnTo>
                  <a:lnTo>
                    <a:pt x="2500" y="1565"/>
                  </a:lnTo>
                  <a:lnTo>
                    <a:pt x="2500" y="1651"/>
                  </a:lnTo>
                  <a:lnTo>
                    <a:pt x="2546" y="1651"/>
                  </a:lnTo>
                  <a:lnTo>
                    <a:pt x="2546" y="1702"/>
                  </a:lnTo>
                  <a:lnTo>
                    <a:pt x="2500" y="1702"/>
                  </a:lnTo>
                  <a:lnTo>
                    <a:pt x="2500" y="1797"/>
                  </a:lnTo>
                  <a:lnTo>
                    <a:pt x="2500" y="1797"/>
                  </a:lnTo>
                  <a:lnTo>
                    <a:pt x="2500" y="1804"/>
                  </a:lnTo>
                  <a:lnTo>
                    <a:pt x="2501" y="1810"/>
                  </a:lnTo>
                  <a:lnTo>
                    <a:pt x="2503" y="1815"/>
                  </a:lnTo>
                  <a:lnTo>
                    <a:pt x="2505" y="1820"/>
                  </a:lnTo>
                  <a:lnTo>
                    <a:pt x="2509" y="1823"/>
                  </a:lnTo>
                  <a:lnTo>
                    <a:pt x="2513" y="1825"/>
                  </a:lnTo>
                  <a:lnTo>
                    <a:pt x="2518" y="1827"/>
                  </a:lnTo>
                  <a:lnTo>
                    <a:pt x="2523" y="1827"/>
                  </a:lnTo>
                  <a:lnTo>
                    <a:pt x="2523" y="1827"/>
                  </a:lnTo>
                  <a:lnTo>
                    <a:pt x="2532" y="1827"/>
                  </a:lnTo>
                  <a:lnTo>
                    <a:pt x="2541" y="1824"/>
                  </a:lnTo>
                  <a:lnTo>
                    <a:pt x="2549" y="1821"/>
                  </a:lnTo>
                  <a:lnTo>
                    <a:pt x="2556" y="1817"/>
                  </a:lnTo>
                  <a:lnTo>
                    <a:pt x="2550" y="1869"/>
                  </a:lnTo>
                  <a:close/>
                  <a:moveTo>
                    <a:pt x="3096" y="1713"/>
                  </a:moveTo>
                  <a:lnTo>
                    <a:pt x="3096" y="1713"/>
                  </a:lnTo>
                  <a:lnTo>
                    <a:pt x="3088" y="1708"/>
                  </a:lnTo>
                  <a:lnTo>
                    <a:pt x="3079" y="1704"/>
                  </a:lnTo>
                  <a:lnTo>
                    <a:pt x="3069" y="1702"/>
                  </a:lnTo>
                  <a:lnTo>
                    <a:pt x="3059" y="1701"/>
                  </a:lnTo>
                  <a:lnTo>
                    <a:pt x="3059" y="1701"/>
                  </a:lnTo>
                  <a:lnTo>
                    <a:pt x="3050" y="1702"/>
                  </a:lnTo>
                  <a:lnTo>
                    <a:pt x="3041" y="1704"/>
                  </a:lnTo>
                  <a:lnTo>
                    <a:pt x="3034" y="1709"/>
                  </a:lnTo>
                  <a:lnTo>
                    <a:pt x="3029" y="1714"/>
                  </a:lnTo>
                  <a:lnTo>
                    <a:pt x="3024" y="1721"/>
                  </a:lnTo>
                  <a:lnTo>
                    <a:pt x="3022" y="1730"/>
                  </a:lnTo>
                  <a:lnTo>
                    <a:pt x="3020" y="1741"/>
                  </a:lnTo>
                  <a:lnTo>
                    <a:pt x="3019" y="1753"/>
                  </a:lnTo>
                  <a:lnTo>
                    <a:pt x="3019" y="1874"/>
                  </a:lnTo>
                  <a:lnTo>
                    <a:pt x="2964" y="1874"/>
                  </a:lnTo>
                  <a:lnTo>
                    <a:pt x="2964" y="1651"/>
                  </a:lnTo>
                  <a:lnTo>
                    <a:pt x="3019" y="1651"/>
                  </a:lnTo>
                  <a:lnTo>
                    <a:pt x="3019" y="1670"/>
                  </a:lnTo>
                  <a:lnTo>
                    <a:pt x="3019" y="1670"/>
                  </a:lnTo>
                  <a:lnTo>
                    <a:pt x="3024" y="1664"/>
                  </a:lnTo>
                  <a:lnTo>
                    <a:pt x="3030" y="1659"/>
                  </a:lnTo>
                  <a:lnTo>
                    <a:pt x="3036" y="1655"/>
                  </a:lnTo>
                  <a:lnTo>
                    <a:pt x="3042" y="1652"/>
                  </a:lnTo>
                  <a:lnTo>
                    <a:pt x="3048" y="1649"/>
                  </a:lnTo>
                  <a:lnTo>
                    <a:pt x="3054" y="1648"/>
                  </a:lnTo>
                  <a:lnTo>
                    <a:pt x="3061" y="1646"/>
                  </a:lnTo>
                  <a:lnTo>
                    <a:pt x="3069" y="1645"/>
                  </a:lnTo>
                  <a:lnTo>
                    <a:pt x="3069" y="1645"/>
                  </a:lnTo>
                  <a:lnTo>
                    <a:pt x="3080" y="1646"/>
                  </a:lnTo>
                  <a:lnTo>
                    <a:pt x="3091" y="1650"/>
                  </a:lnTo>
                  <a:lnTo>
                    <a:pt x="3101" y="1653"/>
                  </a:lnTo>
                  <a:lnTo>
                    <a:pt x="3110" y="1659"/>
                  </a:lnTo>
                  <a:lnTo>
                    <a:pt x="3096" y="1713"/>
                  </a:lnTo>
                  <a:close/>
                  <a:moveTo>
                    <a:pt x="597" y="1591"/>
                  </a:moveTo>
                  <a:lnTo>
                    <a:pt x="597" y="1619"/>
                  </a:lnTo>
                  <a:lnTo>
                    <a:pt x="541" y="1619"/>
                  </a:lnTo>
                  <a:lnTo>
                    <a:pt x="541" y="1563"/>
                  </a:lnTo>
                  <a:lnTo>
                    <a:pt x="597" y="1563"/>
                  </a:lnTo>
                  <a:lnTo>
                    <a:pt x="597" y="1591"/>
                  </a:lnTo>
                  <a:close/>
                  <a:moveTo>
                    <a:pt x="981" y="1651"/>
                  </a:moveTo>
                  <a:lnTo>
                    <a:pt x="1037" y="1651"/>
                  </a:lnTo>
                  <a:lnTo>
                    <a:pt x="1037" y="1751"/>
                  </a:lnTo>
                  <a:lnTo>
                    <a:pt x="1037" y="1874"/>
                  </a:lnTo>
                  <a:lnTo>
                    <a:pt x="981" y="1874"/>
                  </a:lnTo>
                  <a:lnTo>
                    <a:pt x="981" y="1651"/>
                  </a:lnTo>
                  <a:close/>
                  <a:moveTo>
                    <a:pt x="1037" y="1591"/>
                  </a:moveTo>
                  <a:lnTo>
                    <a:pt x="1037" y="1619"/>
                  </a:lnTo>
                  <a:lnTo>
                    <a:pt x="981" y="1619"/>
                  </a:lnTo>
                  <a:lnTo>
                    <a:pt x="981" y="1563"/>
                  </a:lnTo>
                  <a:lnTo>
                    <a:pt x="1037" y="1563"/>
                  </a:lnTo>
                  <a:lnTo>
                    <a:pt x="1037" y="1591"/>
                  </a:lnTo>
                  <a:close/>
                  <a:moveTo>
                    <a:pt x="2558" y="2058"/>
                  </a:moveTo>
                  <a:lnTo>
                    <a:pt x="2558" y="2058"/>
                  </a:lnTo>
                  <a:lnTo>
                    <a:pt x="2552" y="2053"/>
                  </a:lnTo>
                  <a:lnTo>
                    <a:pt x="2546" y="2049"/>
                  </a:lnTo>
                  <a:lnTo>
                    <a:pt x="2541" y="2046"/>
                  </a:lnTo>
                  <a:lnTo>
                    <a:pt x="2534" y="2042"/>
                  </a:lnTo>
                  <a:lnTo>
                    <a:pt x="2529" y="2040"/>
                  </a:lnTo>
                  <a:lnTo>
                    <a:pt x="2522" y="2039"/>
                  </a:lnTo>
                  <a:lnTo>
                    <a:pt x="2508" y="2037"/>
                  </a:lnTo>
                  <a:lnTo>
                    <a:pt x="2508" y="2037"/>
                  </a:lnTo>
                  <a:lnTo>
                    <a:pt x="2498" y="2038"/>
                  </a:lnTo>
                  <a:lnTo>
                    <a:pt x="2489" y="2039"/>
                  </a:lnTo>
                  <a:lnTo>
                    <a:pt x="2480" y="2042"/>
                  </a:lnTo>
                  <a:lnTo>
                    <a:pt x="2471" y="2046"/>
                  </a:lnTo>
                  <a:lnTo>
                    <a:pt x="2463" y="2050"/>
                  </a:lnTo>
                  <a:lnTo>
                    <a:pt x="2456" y="2055"/>
                  </a:lnTo>
                  <a:lnTo>
                    <a:pt x="2450" y="2061"/>
                  </a:lnTo>
                  <a:lnTo>
                    <a:pt x="2443" y="2068"/>
                  </a:lnTo>
                  <a:lnTo>
                    <a:pt x="2439" y="2076"/>
                  </a:lnTo>
                  <a:lnTo>
                    <a:pt x="2433" y="2085"/>
                  </a:lnTo>
                  <a:lnTo>
                    <a:pt x="2430" y="2093"/>
                  </a:lnTo>
                  <a:lnTo>
                    <a:pt x="2426" y="2105"/>
                  </a:lnTo>
                  <a:lnTo>
                    <a:pt x="2423" y="2115"/>
                  </a:lnTo>
                  <a:lnTo>
                    <a:pt x="2422" y="2127"/>
                  </a:lnTo>
                  <a:lnTo>
                    <a:pt x="2421" y="2139"/>
                  </a:lnTo>
                  <a:lnTo>
                    <a:pt x="2420" y="2152"/>
                  </a:lnTo>
                  <a:lnTo>
                    <a:pt x="2420" y="2152"/>
                  </a:lnTo>
                  <a:lnTo>
                    <a:pt x="2421" y="2166"/>
                  </a:lnTo>
                  <a:lnTo>
                    <a:pt x="2422" y="2178"/>
                  </a:lnTo>
                  <a:lnTo>
                    <a:pt x="2423" y="2190"/>
                  </a:lnTo>
                  <a:lnTo>
                    <a:pt x="2426" y="2202"/>
                  </a:lnTo>
                  <a:lnTo>
                    <a:pt x="2429" y="2212"/>
                  </a:lnTo>
                  <a:lnTo>
                    <a:pt x="2433" y="2222"/>
                  </a:lnTo>
                  <a:lnTo>
                    <a:pt x="2438" y="2231"/>
                  </a:lnTo>
                  <a:lnTo>
                    <a:pt x="2443" y="2239"/>
                  </a:lnTo>
                  <a:lnTo>
                    <a:pt x="2449" y="2247"/>
                  </a:lnTo>
                  <a:lnTo>
                    <a:pt x="2455" y="2252"/>
                  </a:lnTo>
                  <a:lnTo>
                    <a:pt x="2462" y="2258"/>
                  </a:lnTo>
                  <a:lnTo>
                    <a:pt x="2470" y="2262"/>
                  </a:lnTo>
                  <a:lnTo>
                    <a:pt x="2479" y="2267"/>
                  </a:lnTo>
                  <a:lnTo>
                    <a:pt x="2488" y="2269"/>
                  </a:lnTo>
                  <a:lnTo>
                    <a:pt x="2496" y="2270"/>
                  </a:lnTo>
                  <a:lnTo>
                    <a:pt x="2506" y="2271"/>
                  </a:lnTo>
                  <a:lnTo>
                    <a:pt x="2506" y="2271"/>
                  </a:lnTo>
                  <a:lnTo>
                    <a:pt x="2513" y="2270"/>
                  </a:lnTo>
                  <a:lnTo>
                    <a:pt x="2521" y="2269"/>
                  </a:lnTo>
                  <a:lnTo>
                    <a:pt x="2528" y="2268"/>
                  </a:lnTo>
                  <a:lnTo>
                    <a:pt x="2533" y="2266"/>
                  </a:lnTo>
                  <a:lnTo>
                    <a:pt x="2540" y="2262"/>
                  </a:lnTo>
                  <a:lnTo>
                    <a:pt x="2546" y="2259"/>
                  </a:lnTo>
                  <a:lnTo>
                    <a:pt x="2552" y="2255"/>
                  </a:lnTo>
                  <a:lnTo>
                    <a:pt x="2558" y="2249"/>
                  </a:lnTo>
                  <a:lnTo>
                    <a:pt x="2558" y="2266"/>
                  </a:lnTo>
                  <a:lnTo>
                    <a:pt x="2613" y="2266"/>
                  </a:lnTo>
                  <a:lnTo>
                    <a:pt x="2613" y="1949"/>
                  </a:lnTo>
                  <a:lnTo>
                    <a:pt x="2558" y="1977"/>
                  </a:lnTo>
                  <a:lnTo>
                    <a:pt x="2558" y="2058"/>
                  </a:lnTo>
                  <a:close/>
                  <a:moveTo>
                    <a:pt x="2519" y="2220"/>
                  </a:moveTo>
                  <a:lnTo>
                    <a:pt x="2519" y="2220"/>
                  </a:lnTo>
                  <a:lnTo>
                    <a:pt x="2511" y="2219"/>
                  </a:lnTo>
                  <a:lnTo>
                    <a:pt x="2504" y="2217"/>
                  </a:lnTo>
                  <a:lnTo>
                    <a:pt x="2496" y="2214"/>
                  </a:lnTo>
                  <a:lnTo>
                    <a:pt x="2490" y="2207"/>
                  </a:lnTo>
                  <a:lnTo>
                    <a:pt x="2484" y="2198"/>
                  </a:lnTo>
                  <a:lnTo>
                    <a:pt x="2480" y="2186"/>
                  </a:lnTo>
                  <a:lnTo>
                    <a:pt x="2478" y="2170"/>
                  </a:lnTo>
                  <a:lnTo>
                    <a:pt x="2476" y="2150"/>
                  </a:lnTo>
                  <a:lnTo>
                    <a:pt x="2476" y="2150"/>
                  </a:lnTo>
                  <a:lnTo>
                    <a:pt x="2478" y="2133"/>
                  </a:lnTo>
                  <a:lnTo>
                    <a:pt x="2480" y="2119"/>
                  </a:lnTo>
                  <a:lnTo>
                    <a:pt x="2484" y="2108"/>
                  </a:lnTo>
                  <a:lnTo>
                    <a:pt x="2490" y="2100"/>
                  </a:lnTo>
                  <a:lnTo>
                    <a:pt x="2496" y="2095"/>
                  </a:lnTo>
                  <a:lnTo>
                    <a:pt x="2503" y="2090"/>
                  </a:lnTo>
                  <a:lnTo>
                    <a:pt x="2511" y="2089"/>
                  </a:lnTo>
                  <a:lnTo>
                    <a:pt x="2518" y="2088"/>
                  </a:lnTo>
                  <a:lnTo>
                    <a:pt x="2518" y="2088"/>
                  </a:lnTo>
                  <a:lnTo>
                    <a:pt x="2525" y="2089"/>
                  </a:lnTo>
                  <a:lnTo>
                    <a:pt x="2532" y="2090"/>
                  </a:lnTo>
                  <a:lnTo>
                    <a:pt x="2538" y="2092"/>
                  </a:lnTo>
                  <a:lnTo>
                    <a:pt x="2543" y="2096"/>
                  </a:lnTo>
                  <a:lnTo>
                    <a:pt x="2548" y="2099"/>
                  </a:lnTo>
                  <a:lnTo>
                    <a:pt x="2552" y="2102"/>
                  </a:lnTo>
                  <a:lnTo>
                    <a:pt x="2558" y="2110"/>
                  </a:lnTo>
                  <a:lnTo>
                    <a:pt x="2558" y="2198"/>
                  </a:lnTo>
                  <a:lnTo>
                    <a:pt x="2558" y="2198"/>
                  </a:lnTo>
                  <a:lnTo>
                    <a:pt x="2551" y="2206"/>
                  </a:lnTo>
                  <a:lnTo>
                    <a:pt x="2543" y="2212"/>
                  </a:lnTo>
                  <a:lnTo>
                    <a:pt x="2538" y="2216"/>
                  </a:lnTo>
                  <a:lnTo>
                    <a:pt x="2532" y="2218"/>
                  </a:lnTo>
                  <a:lnTo>
                    <a:pt x="2525" y="2219"/>
                  </a:lnTo>
                  <a:lnTo>
                    <a:pt x="2519" y="2220"/>
                  </a:lnTo>
                  <a:lnTo>
                    <a:pt x="2519" y="2220"/>
                  </a:lnTo>
                  <a:close/>
                  <a:moveTo>
                    <a:pt x="677" y="2105"/>
                  </a:moveTo>
                  <a:lnTo>
                    <a:pt x="677" y="2105"/>
                  </a:lnTo>
                  <a:lnTo>
                    <a:pt x="669" y="2100"/>
                  </a:lnTo>
                  <a:lnTo>
                    <a:pt x="660" y="2096"/>
                  </a:lnTo>
                  <a:lnTo>
                    <a:pt x="650" y="2093"/>
                  </a:lnTo>
                  <a:lnTo>
                    <a:pt x="640" y="2092"/>
                  </a:lnTo>
                  <a:lnTo>
                    <a:pt x="640" y="2092"/>
                  </a:lnTo>
                  <a:lnTo>
                    <a:pt x="631" y="2093"/>
                  </a:lnTo>
                  <a:lnTo>
                    <a:pt x="622" y="2096"/>
                  </a:lnTo>
                  <a:lnTo>
                    <a:pt x="616" y="2100"/>
                  </a:lnTo>
                  <a:lnTo>
                    <a:pt x="610" y="2106"/>
                  </a:lnTo>
                  <a:lnTo>
                    <a:pt x="606" y="2112"/>
                  </a:lnTo>
                  <a:lnTo>
                    <a:pt x="604" y="2121"/>
                  </a:lnTo>
                  <a:lnTo>
                    <a:pt x="601" y="2132"/>
                  </a:lnTo>
                  <a:lnTo>
                    <a:pt x="600" y="2145"/>
                  </a:lnTo>
                  <a:lnTo>
                    <a:pt x="600" y="2266"/>
                  </a:lnTo>
                  <a:lnTo>
                    <a:pt x="546" y="2266"/>
                  </a:lnTo>
                  <a:lnTo>
                    <a:pt x="546" y="2042"/>
                  </a:lnTo>
                  <a:lnTo>
                    <a:pt x="600" y="2042"/>
                  </a:lnTo>
                  <a:lnTo>
                    <a:pt x="600" y="2061"/>
                  </a:lnTo>
                  <a:lnTo>
                    <a:pt x="600" y="2061"/>
                  </a:lnTo>
                  <a:lnTo>
                    <a:pt x="606" y="2056"/>
                  </a:lnTo>
                  <a:lnTo>
                    <a:pt x="611" y="2050"/>
                  </a:lnTo>
                  <a:lnTo>
                    <a:pt x="617" y="2047"/>
                  </a:lnTo>
                  <a:lnTo>
                    <a:pt x="624" y="2043"/>
                  </a:lnTo>
                  <a:lnTo>
                    <a:pt x="629" y="2040"/>
                  </a:lnTo>
                  <a:lnTo>
                    <a:pt x="636" y="2039"/>
                  </a:lnTo>
                  <a:lnTo>
                    <a:pt x="644" y="2038"/>
                  </a:lnTo>
                  <a:lnTo>
                    <a:pt x="650" y="2037"/>
                  </a:lnTo>
                  <a:lnTo>
                    <a:pt x="650" y="2037"/>
                  </a:lnTo>
                  <a:lnTo>
                    <a:pt x="661" y="2038"/>
                  </a:lnTo>
                  <a:lnTo>
                    <a:pt x="672" y="2041"/>
                  </a:lnTo>
                  <a:lnTo>
                    <a:pt x="684" y="2046"/>
                  </a:lnTo>
                  <a:lnTo>
                    <a:pt x="692" y="2051"/>
                  </a:lnTo>
                  <a:lnTo>
                    <a:pt x="677" y="2105"/>
                  </a:lnTo>
                  <a:close/>
                  <a:moveTo>
                    <a:pt x="242" y="2042"/>
                  </a:moveTo>
                  <a:lnTo>
                    <a:pt x="297" y="2042"/>
                  </a:lnTo>
                  <a:lnTo>
                    <a:pt x="233" y="2266"/>
                  </a:lnTo>
                  <a:lnTo>
                    <a:pt x="186" y="2266"/>
                  </a:lnTo>
                  <a:lnTo>
                    <a:pt x="161" y="2174"/>
                  </a:lnTo>
                  <a:lnTo>
                    <a:pt x="161" y="2174"/>
                  </a:lnTo>
                  <a:lnTo>
                    <a:pt x="149" y="2125"/>
                  </a:lnTo>
                  <a:lnTo>
                    <a:pt x="149" y="2125"/>
                  </a:lnTo>
                  <a:lnTo>
                    <a:pt x="143" y="2148"/>
                  </a:lnTo>
                  <a:lnTo>
                    <a:pt x="137" y="2175"/>
                  </a:lnTo>
                  <a:lnTo>
                    <a:pt x="111" y="2266"/>
                  </a:lnTo>
                  <a:lnTo>
                    <a:pt x="63" y="2266"/>
                  </a:lnTo>
                  <a:lnTo>
                    <a:pt x="63" y="2265"/>
                  </a:lnTo>
                  <a:lnTo>
                    <a:pt x="0" y="2042"/>
                  </a:lnTo>
                  <a:lnTo>
                    <a:pt x="58" y="2042"/>
                  </a:lnTo>
                  <a:lnTo>
                    <a:pt x="78" y="2126"/>
                  </a:lnTo>
                  <a:lnTo>
                    <a:pt x="78" y="2126"/>
                  </a:lnTo>
                  <a:lnTo>
                    <a:pt x="83" y="2152"/>
                  </a:lnTo>
                  <a:lnTo>
                    <a:pt x="89" y="2180"/>
                  </a:lnTo>
                  <a:lnTo>
                    <a:pt x="89" y="2180"/>
                  </a:lnTo>
                  <a:lnTo>
                    <a:pt x="96" y="2152"/>
                  </a:lnTo>
                  <a:lnTo>
                    <a:pt x="102" y="2125"/>
                  </a:lnTo>
                  <a:lnTo>
                    <a:pt x="126" y="2042"/>
                  </a:lnTo>
                  <a:lnTo>
                    <a:pt x="173" y="2042"/>
                  </a:lnTo>
                  <a:lnTo>
                    <a:pt x="197" y="2125"/>
                  </a:lnTo>
                  <a:lnTo>
                    <a:pt x="197" y="2125"/>
                  </a:lnTo>
                  <a:lnTo>
                    <a:pt x="203" y="2151"/>
                  </a:lnTo>
                  <a:lnTo>
                    <a:pt x="210" y="2181"/>
                  </a:lnTo>
                  <a:lnTo>
                    <a:pt x="210" y="2181"/>
                  </a:lnTo>
                  <a:lnTo>
                    <a:pt x="215" y="2156"/>
                  </a:lnTo>
                  <a:lnTo>
                    <a:pt x="221" y="2125"/>
                  </a:lnTo>
                  <a:lnTo>
                    <a:pt x="242" y="2042"/>
                  </a:lnTo>
                  <a:close/>
                  <a:moveTo>
                    <a:pt x="409" y="2037"/>
                  </a:moveTo>
                  <a:lnTo>
                    <a:pt x="409" y="2037"/>
                  </a:lnTo>
                  <a:lnTo>
                    <a:pt x="399" y="2038"/>
                  </a:lnTo>
                  <a:lnTo>
                    <a:pt x="388" y="2039"/>
                  </a:lnTo>
                  <a:lnTo>
                    <a:pt x="378" y="2042"/>
                  </a:lnTo>
                  <a:lnTo>
                    <a:pt x="369" y="2046"/>
                  </a:lnTo>
                  <a:lnTo>
                    <a:pt x="360" y="2050"/>
                  </a:lnTo>
                  <a:lnTo>
                    <a:pt x="351" y="2056"/>
                  </a:lnTo>
                  <a:lnTo>
                    <a:pt x="343" y="2062"/>
                  </a:lnTo>
                  <a:lnTo>
                    <a:pt x="337" y="2070"/>
                  </a:lnTo>
                  <a:lnTo>
                    <a:pt x="330" y="2078"/>
                  </a:lnTo>
                  <a:lnTo>
                    <a:pt x="325" y="2087"/>
                  </a:lnTo>
                  <a:lnTo>
                    <a:pt x="319" y="2097"/>
                  </a:lnTo>
                  <a:lnTo>
                    <a:pt x="316" y="2107"/>
                  </a:lnTo>
                  <a:lnTo>
                    <a:pt x="312" y="2118"/>
                  </a:lnTo>
                  <a:lnTo>
                    <a:pt x="310" y="2129"/>
                  </a:lnTo>
                  <a:lnTo>
                    <a:pt x="308" y="2141"/>
                  </a:lnTo>
                  <a:lnTo>
                    <a:pt x="308" y="2155"/>
                  </a:lnTo>
                  <a:lnTo>
                    <a:pt x="308" y="2155"/>
                  </a:lnTo>
                  <a:lnTo>
                    <a:pt x="308" y="2167"/>
                  </a:lnTo>
                  <a:lnTo>
                    <a:pt x="310" y="2179"/>
                  </a:lnTo>
                  <a:lnTo>
                    <a:pt x="312" y="2190"/>
                  </a:lnTo>
                  <a:lnTo>
                    <a:pt x="316" y="2201"/>
                  </a:lnTo>
                  <a:lnTo>
                    <a:pt x="319" y="2211"/>
                  </a:lnTo>
                  <a:lnTo>
                    <a:pt x="325" y="2221"/>
                  </a:lnTo>
                  <a:lnTo>
                    <a:pt x="330" y="2230"/>
                  </a:lnTo>
                  <a:lnTo>
                    <a:pt x="337" y="2238"/>
                  </a:lnTo>
                  <a:lnTo>
                    <a:pt x="343" y="2246"/>
                  </a:lnTo>
                  <a:lnTo>
                    <a:pt x="351" y="2252"/>
                  </a:lnTo>
                  <a:lnTo>
                    <a:pt x="360" y="2258"/>
                  </a:lnTo>
                  <a:lnTo>
                    <a:pt x="369" y="2262"/>
                  </a:lnTo>
                  <a:lnTo>
                    <a:pt x="378" y="2266"/>
                  </a:lnTo>
                  <a:lnTo>
                    <a:pt x="388" y="2269"/>
                  </a:lnTo>
                  <a:lnTo>
                    <a:pt x="399" y="2270"/>
                  </a:lnTo>
                  <a:lnTo>
                    <a:pt x="409" y="2271"/>
                  </a:lnTo>
                  <a:lnTo>
                    <a:pt x="409" y="2271"/>
                  </a:lnTo>
                  <a:lnTo>
                    <a:pt x="420" y="2270"/>
                  </a:lnTo>
                  <a:lnTo>
                    <a:pt x="431" y="2269"/>
                  </a:lnTo>
                  <a:lnTo>
                    <a:pt x="441" y="2266"/>
                  </a:lnTo>
                  <a:lnTo>
                    <a:pt x="450" y="2262"/>
                  </a:lnTo>
                  <a:lnTo>
                    <a:pt x="459" y="2258"/>
                  </a:lnTo>
                  <a:lnTo>
                    <a:pt x="468" y="2252"/>
                  </a:lnTo>
                  <a:lnTo>
                    <a:pt x="476" y="2246"/>
                  </a:lnTo>
                  <a:lnTo>
                    <a:pt x="482" y="2238"/>
                  </a:lnTo>
                  <a:lnTo>
                    <a:pt x="489" y="2230"/>
                  </a:lnTo>
                  <a:lnTo>
                    <a:pt x="495" y="2221"/>
                  </a:lnTo>
                  <a:lnTo>
                    <a:pt x="499" y="2211"/>
                  </a:lnTo>
                  <a:lnTo>
                    <a:pt x="504" y="2201"/>
                  </a:lnTo>
                  <a:lnTo>
                    <a:pt x="507" y="2190"/>
                  </a:lnTo>
                  <a:lnTo>
                    <a:pt x="509" y="2179"/>
                  </a:lnTo>
                  <a:lnTo>
                    <a:pt x="511" y="2167"/>
                  </a:lnTo>
                  <a:lnTo>
                    <a:pt x="511" y="2155"/>
                  </a:lnTo>
                  <a:lnTo>
                    <a:pt x="511" y="2155"/>
                  </a:lnTo>
                  <a:lnTo>
                    <a:pt x="511" y="2141"/>
                  </a:lnTo>
                  <a:lnTo>
                    <a:pt x="509" y="2129"/>
                  </a:lnTo>
                  <a:lnTo>
                    <a:pt x="507" y="2118"/>
                  </a:lnTo>
                  <a:lnTo>
                    <a:pt x="504" y="2107"/>
                  </a:lnTo>
                  <a:lnTo>
                    <a:pt x="499" y="2097"/>
                  </a:lnTo>
                  <a:lnTo>
                    <a:pt x="495" y="2087"/>
                  </a:lnTo>
                  <a:lnTo>
                    <a:pt x="489" y="2078"/>
                  </a:lnTo>
                  <a:lnTo>
                    <a:pt x="482" y="2070"/>
                  </a:lnTo>
                  <a:lnTo>
                    <a:pt x="476" y="2062"/>
                  </a:lnTo>
                  <a:lnTo>
                    <a:pt x="468" y="2056"/>
                  </a:lnTo>
                  <a:lnTo>
                    <a:pt x="459" y="2050"/>
                  </a:lnTo>
                  <a:lnTo>
                    <a:pt x="450" y="2046"/>
                  </a:lnTo>
                  <a:lnTo>
                    <a:pt x="441" y="2042"/>
                  </a:lnTo>
                  <a:lnTo>
                    <a:pt x="431" y="2039"/>
                  </a:lnTo>
                  <a:lnTo>
                    <a:pt x="420" y="2038"/>
                  </a:lnTo>
                  <a:lnTo>
                    <a:pt x="409" y="2037"/>
                  </a:lnTo>
                  <a:lnTo>
                    <a:pt x="409" y="2037"/>
                  </a:lnTo>
                  <a:close/>
                  <a:moveTo>
                    <a:pt x="409" y="2219"/>
                  </a:moveTo>
                  <a:lnTo>
                    <a:pt x="409" y="2219"/>
                  </a:lnTo>
                  <a:lnTo>
                    <a:pt x="399" y="2218"/>
                  </a:lnTo>
                  <a:lnTo>
                    <a:pt x="390" y="2215"/>
                  </a:lnTo>
                  <a:lnTo>
                    <a:pt x="383" y="2209"/>
                  </a:lnTo>
                  <a:lnTo>
                    <a:pt x="377" y="2201"/>
                  </a:lnTo>
                  <a:lnTo>
                    <a:pt x="371" y="2192"/>
                  </a:lnTo>
                  <a:lnTo>
                    <a:pt x="367" y="2181"/>
                  </a:lnTo>
                  <a:lnTo>
                    <a:pt x="365" y="2168"/>
                  </a:lnTo>
                  <a:lnTo>
                    <a:pt x="365" y="2155"/>
                  </a:lnTo>
                  <a:lnTo>
                    <a:pt x="365" y="2155"/>
                  </a:lnTo>
                  <a:lnTo>
                    <a:pt x="365" y="2140"/>
                  </a:lnTo>
                  <a:lnTo>
                    <a:pt x="367" y="2127"/>
                  </a:lnTo>
                  <a:lnTo>
                    <a:pt x="371" y="2117"/>
                  </a:lnTo>
                  <a:lnTo>
                    <a:pt x="377" y="2107"/>
                  </a:lnTo>
                  <a:lnTo>
                    <a:pt x="383" y="2099"/>
                  </a:lnTo>
                  <a:lnTo>
                    <a:pt x="390" y="2093"/>
                  </a:lnTo>
                  <a:lnTo>
                    <a:pt x="399" y="2090"/>
                  </a:lnTo>
                  <a:lnTo>
                    <a:pt x="409" y="2089"/>
                  </a:lnTo>
                  <a:lnTo>
                    <a:pt x="409" y="2089"/>
                  </a:lnTo>
                  <a:lnTo>
                    <a:pt x="419" y="2090"/>
                  </a:lnTo>
                  <a:lnTo>
                    <a:pt x="428" y="2093"/>
                  </a:lnTo>
                  <a:lnTo>
                    <a:pt x="436" y="2099"/>
                  </a:lnTo>
                  <a:lnTo>
                    <a:pt x="442" y="2107"/>
                  </a:lnTo>
                  <a:lnTo>
                    <a:pt x="448" y="2117"/>
                  </a:lnTo>
                  <a:lnTo>
                    <a:pt x="451" y="2127"/>
                  </a:lnTo>
                  <a:lnTo>
                    <a:pt x="453" y="2140"/>
                  </a:lnTo>
                  <a:lnTo>
                    <a:pt x="455" y="2155"/>
                  </a:lnTo>
                  <a:lnTo>
                    <a:pt x="455" y="2155"/>
                  </a:lnTo>
                  <a:lnTo>
                    <a:pt x="453" y="2168"/>
                  </a:lnTo>
                  <a:lnTo>
                    <a:pt x="451" y="2181"/>
                  </a:lnTo>
                  <a:lnTo>
                    <a:pt x="448" y="2192"/>
                  </a:lnTo>
                  <a:lnTo>
                    <a:pt x="442" y="2201"/>
                  </a:lnTo>
                  <a:lnTo>
                    <a:pt x="436" y="2209"/>
                  </a:lnTo>
                  <a:lnTo>
                    <a:pt x="428" y="2215"/>
                  </a:lnTo>
                  <a:lnTo>
                    <a:pt x="419" y="2218"/>
                  </a:lnTo>
                  <a:lnTo>
                    <a:pt x="409" y="2219"/>
                  </a:lnTo>
                  <a:lnTo>
                    <a:pt x="409" y="2219"/>
                  </a:lnTo>
                  <a:close/>
                  <a:moveTo>
                    <a:pt x="2285" y="2105"/>
                  </a:moveTo>
                  <a:lnTo>
                    <a:pt x="2285" y="2105"/>
                  </a:lnTo>
                  <a:lnTo>
                    <a:pt x="2276" y="2100"/>
                  </a:lnTo>
                  <a:lnTo>
                    <a:pt x="2267" y="2096"/>
                  </a:lnTo>
                  <a:lnTo>
                    <a:pt x="2257" y="2093"/>
                  </a:lnTo>
                  <a:lnTo>
                    <a:pt x="2249" y="2092"/>
                  </a:lnTo>
                  <a:lnTo>
                    <a:pt x="2249" y="2092"/>
                  </a:lnTo>
                  <a:lnTo>
                    <a:pt x="2239" y="2093"/>
                  </a:lnTo>
                  <a:lnTo>
                    <a:pt x="2231" y="2096"/>
                  </a:lnTo>
                  <a:lnTo>
                    <a:pt x="2224" y="2100"/>
                  </a:lnTo>
                  <a:lnTo>
                    <a:pt x="2219" y="2106"/>
                  </a:lnTo>
                  <a:lnTo>
                    <a:pt x="2214" y="2112"/>
                  </a:lnTo>
                  <a:lnTo>
                    <a:pt x="2211" y="2121"/>
                  </a:lnTo>
                  <a:lnTo>
                    <a:pt x="2209" y="2132"/>
                  </a:lnTo>
                  <a:lnTo>
                    <a:pt x="2209" y="2145"/>
                  </a:lnTo>
                  <a:lnTo>
                    <a:pt x="2209" y="2266"/>
                  </a:lnTo>
                  <a:lnTo>
                    <a:pt x="2153" y="2266"/>
                  </a:lnTo>
                  <a:lnTo>
                    <a:pt x="2153" y="2042"/>
                  </a:lnTo>
                  <a:lnTo>
                    <a:pt x="2209" y="2042"/>
                  </a:lnTo>
                  <a:lnTo>
                    <a:pt x="2209" y="2061"/>
                  </a:lnTo>
                  <a:lnTo>
                    <a:pt x="2209" y="2061"/>
                  </a:lnTo>
                  <a:lnTo>
                    <a:pt x="2213" y="2056"/>
                  </a:lnTo>
                  <a:lnTo>
                    <a:pt x="2219" y="2050"/>
                  </a:lnTo>
                  <a:lnTo>
                    <a:pt x="2224" y="2047"/>
                  </a:lnTo>
                  <a:lnTo>
                    <a:pt x="2231" y="2043"/>
                  </a:lnTo>
                  <a:lnTo>
                    <a:pt x="2237" y="2040"/>
                  </a:lnTo>
                  <a:lnTo>
                    <a:pt x="2244" y="2039"/>
                  </a:lnTo>
                  <a:lnTo>
                    <a:pt x="2251" y="2038"/>
                  </a:lnTo>
                  <a:lnTo>
                    <a:pt x="2257" y="2037"/>
                  </a:lnTo>
                  <a:lnTo>
                    <a:pt x="2257" y="2037"/>
                  </a:lnTo>
                  <a:lnTo>
                    <a:pt x="2269" y="2038"/>
                  </a:lnTo>
                  <a:lnTo>
                    <a:pt x="2280" y="2041"/>
                  </a:lnTo>
                  <a:lnTo>
                    <a:pt x="2291" y="2046"/>
                  </a:lnTo>
                  <a:lnTo>
                    <a:pt x="2300" y="2051"/>
                  </a:lnTo>
                  <a:lnTo>
                    <a:pt x="2285" y="2105"/>
                  </a:lnTo>
                  <a:close/>
                  <a:moveTo>
                    <a:pt x="1850" y="2042"/>
                  </a:moveTo>
                  <a:lnTo>
                    <a:pt x="1904" y="2042"/>
                  </a:lnTo>
                  <a:lnTo>
                    <a:pt x="1841" y="2266"/>
                  </a:lnTo>
                  <a:lnTo>
                    <a:pt x="1793" y="2266"/>
                  </a:lnTo>
                  <a:lnTo>
                    <a:pt x="1768" y="2174"/>
                  </a:lnTo>
                  <a:lnTo>
                    <a:pt x="1768" y="2174"/>
                  </a:lnTo>
                  <a:lnTo>
                    <a:pt x="1756" y="2125"/>
                  </a:lnTo>
                  <a:lnTo>
                    <a:pt x="1756" y="2125"/>
                  </a:lnTo>
                  <a:lnTo>
                    <a:pt x="1751" y="2148"/>
                  </a:lnTo>
                  <a:lnTo>
                    <a:pt x="1744" y="2175"/>
                  </a:lnTo>
                  <a:lnTo>
                    <a:pt x="1720" y="2266"/>
                  </a:lnTo>
                  <a:lnTo>
                    <a:pt x="1672" y="2266"/>
                  </a:lnTo>
                  <a:lnTo>
                    <a:pt x="1671" y="2265"/>
                  </a:lnTo>
                  <a:lnTo>
                    <a:pt x="1608" y="2042"/>
                  </a:lnTo>
                  <a:lnTo>
                    <a:pt x="1665" y="2042"/>
                  </a:lnTo>
                  <a:lnTo>
                    <a:pt x="1686" y="2126"/>
                  </a:lnTo>
                  <a:lnTo>
                    <a:pt x="1686" y="2126"/>
                  </a:lnTo>
                  <a:lnTo>
                    <a:pt x="1692" y="2152"/>
                  </a:lnTo>
                  <a:lnTo>
                    <a:pt x="1697" y="2180"/>
                  </a:lnTo>
                  <a:lnTo>
                    <a:pt x="1697" y="2180"/>
                  </a:lnTo>
                  <a:lnTo>
                    <a:pt x="1703" y="2152"/>
                  </a:lnTo>
                  <a:lnTo>
                    <a:pt x="1711" y="2125"/>
                  </a:lnTo>
                  <a:lnTo>
                    <a:pt x="1734" y="2042"/>
                  </a:lnTo>
                  <a:lnTo>
                    <a:pt x="1781" y="2042"/>
                  </a:lnTo>
                  <a:lnTo>
                    <a:pt x="1804" y="2125"/>
                  </a:lnTo>
                  <a:lnTo>
                    <a:pt x="1804" y="2125"/>
                  </a:lnTo>
                  <a:lnTo>
                    <a:pt x="1811" y="2151"/>
                  </a:lnTo>
                  <a:lnTo>
                    <a:pt x="1817" y="2181"/>
                  </a:lnTo>
                  <a:lnTo>
                    <a:pt x="1817" y="2181"/>
                  </a:lnTo>
                  <a:lnTo>
                    <a:pt x="1823" y="2156"/>
                  </a:lnTo>
                  <a:lnTo>
                    <a:pt x="1830" y="2125"/>
                  </a:lnTo>
                  <a:lnTo>
                    <a:pt x="1850" y="2042"/>
                  </a:lnTo>
                  <a:close/>
                  <a:moveTo>
                    <a:pt x="2016" y="2037"/>
                  </a:moveTo>
                  <a:lnTo>
                    <a:pt x="2016" y="2037"/>
                  </a:lnTo>
                  <a:lnTo>
                    <a:pt x="2006" y="2038"/>
                  </a:lnTo>
                  <a:lnTo>
                    <a:pt x="1995" y="2039"/>
                  </a:lnTo>
                  <a:lnTo>
                    <a:pt x="1985" y="2042"/>
                  </a:lnTo>
                  <a:lnTo>
                    <a:pt x="1976" y="2046"/>
                  </a:lnTo>
                  <a:lnTo>
                    <a:pt x="1967" y="2050"/>
                  </a:lnTo>
                  <a:lnTo>
                    <a:pt x="1958" y="2057"/>
                  </a:lnTo>
                  <a:lnTo>
                    <a:pt x="1951" y="2062"/>
                  </a:lnTo>
                  <a:lnTo>
                    <a:pt x="1944" y="2070"/>
                  </a:lnTo>
                  <a:lnTo>
                    <a:pt x="1937" y="2078"/>
                  </a:lnTo>
                  <a:lnTo>
                    <a:pt x="1932" y="2087"/>
                  </a:lnTo>
                  <a:lnTo>
                    <a:pt x="1926" y="2097"/>
                  </a:lnTo>
                  <a:lnTo>
                    <a:pt x="1923" y="2107"/>
                  </a:lnTo>
                  <a:lnTo>
                    <a:pt x="1920" y="2118"/>
                  </a:lnTo>
                  <a:lnTo>
                    <a:pt x="1916" y="2130"/>
                  </a:lnTo>
                  <a:lnTo>
                    <a:pt x="1915" y="2141"/>
                  </a:lnTo>
                  <a:lnTo>
                    <a:pt x="1915" y="2155"/>
                  </a:lnTo>
                  <a:lnTo>
                    <a:pt x="1915" y="2155"/>
                  </a:lnTo>
                  <a:lnTo>
                    <a:pt x="1915" y="2167"/>
                  </a:lnTo>
                  <a:lnTo>
                    <a:pt x="1916" y="2179"/>
                  </a:lnTo>
                  <a:lnTo>
                    <a:pt x="1920" y="2190"/>
                  </a:lnTo>
                  <a:lnTo>
                    <a:pt x="1923" y="2201"/>
                  </a:lnTo>
                  <a:lnTo>
                    <a:pt x="1926" y="2211"/>
                  </a:lnTo>
                  <a:lnTo>
                    <a:pt x="1932" y="2221"/>
                  </a:lnTo>
                  <a:lnTo>
                    <a:pt x="1937" y="2230"/>
                  </a:lnTo>
                  <a:lnTo>
                    <a:pt x="1944" y="2238"/>
                  </a:lnTo>
                  <a:lnTo>
                    <a:pt x="1951" y="2246"/>
                  </a:lnTo>
                  <a:lnTo>
                    <a:pt x="1958" y="2252"/>
                  </a:lnTo>
                  <a:lnTo>
                    <a:pt x="1967" y="2258"/>
                  </a:lnTo>
                  <a:lnTo>
                    <a:pt x="1976" y="2262"/>
                  </a:lnTo>
                  <a:lnTo>
                    <a:pt x="1985" y="2266"/>
                  </a:lnTo>
                  <a:lnTo>
                    <a:pt x="1995" y="2269"/>
                  </a:lnTo>
                  <a:lnTo>
                    <a:pt x="2006" y="2270"/>
                  </a:lnTo>
                  <a:lnTo>
                    <a:pt x="2016" y="2271"/>
                  </a:lnTo>
                  <a:lnTo>
                    <a:pt x="2016" y="2271"/>
                  </a:lnTo>
                  <a:lnTo>
                    <a:pt x="2027" y="2270"/>
                  </a:lnTo>
                  <a:lnTo>
                    <a:pt x="2039" y="2269"/>
                  </a:lnTo>
                  <a:lnTo>
                    <a:pt x="2049" y="2266"/>
                  </a:lnTo>
                  <a:lnTo>
                    <a:pt x="2057" y="2262"/>
                  </a:lnTo>
                  <a:lnTo>
                    <a:pt x="2066" y="2258"/>
                  </a:lnTo>
                  <a:lnTo>
                    <a:pt x="2075" y="2252"/>
                  </a:lnTo>
                  <a:lnTo>
                    <a:pt x="2083" y="2246"/>
                  </a:lnTo>
                  <a:lnTo>
                    <a:pt x="2090" y="2238"/>
                  </a:lnTo>
                  <a:lnTo>
                    <a:pt x="2096" y="2230"/>
                  </a:lnTo>
                  <a:lnTo>
                    <a:pt x="2102" y="2221"/>
                  </a:lnTo>
                  <a:lnTo>
                    <a:pt x="2106" y="2211"/>
                  </a:lnTo>
                  <a:lnTo>
                    <a:pt x="2111" y="2201"/>
                  </a:lnTo>
                  <a:lnTo>
                    <a:pt x="2114" y="2190"/>
                  </a:lnTo>
                  <a:lnTo>
                    <a:pt x="2116" y="2179"/>
                  </a:lnTo>
                  <a:lnTo>
                    <a:pt x="2119" y="2167"/>
                  </a:lnTo>
                  <a:lnTo>
                    <a:pt x="2119" y="2155"/>
                  </a:lnTo>
                  <a:lnTo>
                    <a:pt x="2119" y="2155"/>
                  </a:lnTo>
                  <a:lnTo>
                    <a:pt x="2119" y="2141"/>
                  </a:lnTo>
                  <a:lnTo>
                    <a:pt x="2116" y="2130"/>
                  </a:lnTo>
                  <a:lnTo>
                    <a:pt x="2114" y="2118"/>
                  </a:lnTo>
                  <a:lnTo>
                    <a:pt x="2111" y="2107"/>
                  </a:lnTo>
                  <a:lnTo>
                    <a:pt x="2106" y="2097"/>
                  </a:lnTo>
                  <a:lnTo>
                    <a:pt x="2102" y="2087"/>
                  </a:lnTo>
                  <a:lnTo>
                    <a:pt x="2096" y="2078"/>
                  </a:lnTo>
                  <a:lnTo>
                    <a:pt x="2090" y="2070"/>
                  </a:lnTo>
                  <a:lnTo>
                    <a:pt x="2083" y="2062"/>
                  </a:lnTo>
                  <a:lnTo>
                    <a:pt x="2075" y="2057"/>
                  </a:lnTo>
                  <a:lnTo>
                    <a:pt x="2066" y="2050"/>
                  </a:lnTo>
                  <a:lnTo>
                    <a:pt x="2057" y="2046"/>
                  </a:lnTo>
                  <a:lnTo>
                    <a:pt x="2049" y="2042"/>
                  </a:lnTo>
                  <a:lnTo>
                    <a:pt x="2039" y="2039"/>
                  </a:lnTo>
                  <a:lnTo>
                    <a:pt x="2027" y="2038"/>
                  </a:lnTo>
                  <a:lnTo>
                    <a:pt x="2016" y="2037"/>
                  </a:lnTo>
                  <a:lnTo>
                    <a:pt x="2016" y="2037"/>
                  </a:lnTo>
                  <a:close/>
                  <a:moveTo>
                    <a:pt x="2016" y="2219"/>
                  </a:moveTo>
                  <a:lnTo>
                    <a:pt x="2016" y="2219"/>
                  </a:lnTo>
                  <a:lnTo>
                    <a:pt x="2006" y="2218"/>
                  </a:lnTo>
                  <a:lnTo>
                    <a:pt x="1998" y="2215"/>
                  </a:lnTo>
                  <a:lnTo>
                    <a:pt x="1991" y="2209"/>
                  </a:lnTo>
                  <a:lnTo>
                    <a:pt x="1984" y="2201"/>
                  </a:lnTo>
                  <a:lnTo>
                    <a:pt x="1978" y="2192"/>
                  </a:lnTo>
                  <a:lnTo>
                    <a:pt x="1974" y="2181"/>
                  </a:lnTo>
                  <a:lnTo>
                    <a:pt x="1972" y="2168"/>
                  </a:lnTo>
                  <a:lnTo>
                    <a:pt x="1972" y="2155"/>
                  </a:lnTo>
                  <a:lnTo>
                    <a:pt x="1972" y="2155"/>
                  </a:lnTo>
                  <a:lnTo>
                    <a:pt x="1972" y="2140"/>
                  </a:lnTo>
                  <a:lnTo>
                    <a:pt x="1974" y="2128"/>
                  </a:lnTo>
                  <a:lnTo>
                    <a:pt x="1978" y="2117"/>
                  </a:lnTo>
                  <a:lnTo>
                    <a:pt x="1984" y="2107"/>
                  </a:lnTo>
                  <a:lnTo>
                    <a:pt x="1991" y="2099"/>
                  </a:lnTo>
                  <a:lnTo>
                    <a:pt x="1998" y="2093"/>
                  </a:lnTo>
                  <a:lnTo>
                    <a:pt x="2006" y="2090"/>
                  </a:lnTo>
                  <a:lnTo>
                    <a:pt x="2016" y="2089"/>
                  </a:lnTo>
                  <a:lnTo>
                    <a:pt x="2016" y="2089"/>
                  </a:lnTo>
                  <a:lnTo>
                    <a:pt x="2026" y="2090"/>
                  </a:lnTo>
                  <a:lnTo>
                    <a:pt x="2035" y="2093"/>
                  </a:lnTo>
                  <a:lnTo>
                    <a:pt x="2043" y="2099"/>
                  </a:lnTo>
                  <a:lnTo>
                    <a:pt x="2050" y="2107"/>
                  </a:lnTo>
                  <a:lnTo>
                    <a:pt x="2055" y="2117"/>
                  </a:lnTo>
                  <a:lnTo>
                    <a:pt x="2059" y="2128"/>
                  </a:lnTo>
                  <a:lnTo>
                    <a:pt x="2061" y="2140"/>
                  </a:lnTo>
                  <a:lnTo>
                    <a:pt x="2062" y="2155"/>
                  </a:lnTo>
                  <a:lnTo>
                    <a:pt x="2062" y="2155"/>
                  </a:lnTo>
                  <a:lnTo>
                    <a:pt x="2061" y="2168"/>
                  </a:lnTo>
                  <a:lnTo>
                    <a:pt x="2059" y="2181"/>
                  </a:lnTo>
                  <a:lnTo>
                    <a:pt x="2055" y="2192"/>
                  </a:lnTo>
                  <a:lnTo>
                    <a:pt x="2050" y="2201"/>
                  </a:lnTo>
                  <a:lnTo>
                    <a:pt x="2043" y="2209"/>
                  </a:lnTo>
                  <a:lnTo>
                    <a:pt x="2035" y="2215"/>
                  </a:lnTo>
                  <a:lnTo>
                    <a:pt x="2026" y="2218"/>
                  </a:lnTo>
                  <a:lnTo>
                    <a:pt x="2016" y="2219"/>
                  </a:lnTo>
                  <a:lnTo>
                    <a:pt x="2016" y="2219"/>
                  </a:lnTo>
                  <a:close/>
                  <a:moveTo>
                    <a:pt x="843" y="2116"/>
                  </a:moveTo>
                  <a:lnTo>
                    <a:pt x="910" y="2266"/>
                  </a:lnTo>
                  <a:lnTo>
                    <a:pt x="849" y="2266"/>
                  </a:lnTo>
                  <a:lnTo>
                    <a:pt x="803" y="2162"/>
                  </a:lnTo>
                  <a:lnTo>
                    <a:pt x="772" y="2199"/>
                  </a:lnTo>
                  <a:lnTo>
                    <a:pt x="772" y="2266"/>
                  </a:lnTo>
                  <a:lnTo>
                    <a:pt x="718" y="2266"/>
                  </a:lnTo>
                  <a:lnTo>
                    <a:pt x="718" y="1977"/>
                  </a:lnTo>
                  <a:lnTo>
                    <a:pt x="772" y="1949"/>
                  </a:lnTo>
                  <a:lnTo>
                    <a:pt x="772" y="2128"/>
                  </a:lnTo>
                  <a:lnTo>
                    <a:pt x="772" y="2128"/>
                  </a:lnTo>
                  <a:lnTo>
                    <a:pt x="794" y="2099"/>
                  </a:lnTo>
                  <a:lnTo>
                    <a:pt x="838" y="2042"/>
                  </a:lnTo>
                  <a:lnTo>
                    <a:pt x="903" y="2042"/>
                  </a:lnTo>
                  <a:lnTo>
                    <a:pt x="843" y="2116"/>
                  </a:lnTo>
                  <a:close/>
                  <a:moveTo>
                    <a:pt x="1105" y="2266"/>
                  </a:moveTo>
                  <a:lnTo>
                    <a:pt x="1049" y="2266"/>
                  </a:lnTo>
                  <a:lnTo>
                    <a:pt x="1049" y="2042"/>
                  </a:lnTo>
                  <a:lnTo>
                    <a:pt x="1105" y="2042"/>
                  </a:lnTo>
                  <a:lnTo>
                    <a:pt x="1105" y="2061"/>
                  </a:lnTo>
                  <a:lnTo>
                    <a:pt x="1105" y="2061"/>
                  </a:lnTo>
                  <a:lnTo>
                    <a:pt x="1110" y="2056"/>
                  </a:lnTo>
                  <a:lnTo>
                    <a:pt x="1116" y="2051"/>
                  </a:lnTo>
                  <a:lnTo>
                    <a:pt x="1123" y="2047"/>
                  </a:lnTo>
                  <a:lnTo>
                    <a:pt x="1129" y="2043"/>
                  </a:lnTo>
                  <a:lnTo>
                    <a:pt x="1137" y="2041"/>
                  </a:lnTo>
                  <a:lnTo>
                    <a:pt x="1145" y="2039"/>
                  </a:lnTo>
                  <a:lnTo>
                    <a:pt x="1153" y="2038"/>
                  </a:lnTo>
                  <a:lnTo>
                    <a:pt x="1162" y="2037"/>
                  </a:lnTo>
                  <a:lnTo>
                    <a:pt x="1162" y="2037"/>
                  </a:lnTo>
                  <a:lnTo>
                    <a:pt x="1172" y="2038"/>
                  </a:lnTo>
                  <a:lnTo>
                    <a:pt x="1180" y="2039"/>
                  </a:lnTo>
                  <a:lnTo>
                    <a:pt x="1188" y="2041"/>
                  </a:lnTo>
                  <a:lnTo>
                    <a:pt x="1197" y="2043"/>
                  </a:lnTo>
                  <a:lnTo>
                    <a:pt x="1204" y="2048"/>
                  </a:lnTo>
                  <a:lnTo>
                    <a:pt x="1210" y="2052"/>
                  </a:lnTo>
                  <a:lnTo>
                    <a:pt x="1217" y="2057"/>
                  </a:lnTo>
                  <a:lnTo>
                    <a:pt x="1223" y="2063"/>
                  </a:lnTo>
                  <a:lnTo>
                    <a:pt x="1227" y="2070"/>
                  </a:lnTo>
                  <a:lnTo>
                    <a:pt x="1232" y="2078"/>
                  </a:lnTo>
                  <a:lnTo>
                    <a:pt x="1235" y="2086"/>
                  </a:lnTo>
                  <a:lnTo>
                    <a:pt x="1238" y="2096"/>
                  </a:lnTo>
                  <a:lnTo>
                    <a:pt x="1240" y="2106"/>
                  </a:lnTo>
                  <a:lnTo>
                    <a:pt x="1242" y="2116"/>
                  </a:lnTo>
                  <a:lnTo>
                    <a:pt x="1243" y="2127"/>
                  </a:lnTo>
                  <a:lnTo>
                    <a:pt x="1244" y="2139"/>
                  </a:lnTo>
                  <a:lnTo>
                    <a:pt x="1244" y="2266"/>
                  </a:lnTo>
                  <a:lnTo>
                    <a:pt x="1188" y="2266"/>
                  </a:lnTo>
                  <a:lnTo>
                    <a:pt x="1188" y="2142"/>
                  </a:lnTo>
                  <a:lnTo>
                    <a:pt x="1188" y="2142"/>
                  </a:lnTo>
                  <a:lnTo>
                    <a:pt x="1187" y="2130"/>
                  </a:lnTo>
                  <a:lnTo>
                    <a:pt x="1186" y="2118"/>
                  </a:lnTo>
                  <a:lnTo>
                    <a:pt x="1183" y="2109"/>
                  </a:lnTo>
                  <a:lnTo>
                    <a:pt x="1178" y="2101"/>
                  </a:lnTo>
                  <a:lnTo>
                    <a:pt x="1173" y="2096"/>
                  </a:lnTo>
                  <a:lnTo>
                    <a:pt x="1166" y="2091"/>
                  </a:lnTo>
                  <a:lnTo>
                    <a:pt x="1157" y="2089"/>
                  </a:lnTo>
                  <a:lnTo>
                    <a:pt x="1147" y="2088"/>
                  </a:lnTo>
                  <a:lnTo>
                    <a:pt x="1147" y="2088"/>
                  </a:lnTo>
                  <a:lnTo>
                    <a:pt x="1138" y="2089"/>
                  </a:lnTo>
                  <a:lnTo>
                    <a:pt x="1129" y="2091"/>
                  </a:lnTo>
                  <a:lnTo>
                    <a:pt x="1122" y="2096"/>
                  </a:lnTo>
                  <a:lnTo>
                    <a:pt x="1116" y="2102"/>
                  </a:lnTo>
                  <a:lnTo>
                    <a:pt x="1112" y="2109"/>
                  </a:lnTo>
                  <a:lnTo>
                    <a:pt x="1108" y="2119"/>
                  </a:lnTo>
                  <a:lnTo>
                    <a:pt x="1106" y="2130"/>
                  </a:lnTo>
                  <a:lnTo>
                    <a:pt x="1105" y="2142"/>
                  </a:lnTo>
                  <a:lnTo>
                    <a:pt x="1105" y="2266"/>
                  </a:lnTo>
                  <a:close/>
                  <a:moveTo>
                    <a:pt x="1418" y="2058"/>
                  </a:moveTo>
                  <a:lnTo>
                    <a:pt x="1418" y="2058"/>
                  </a:lnTo>
                  <a:lnTo>
                    <a:pt x="1413" y="2053"/>
                  </a:lnTo>
                  <a:lnTo>
                    <a:pt x="1407" y="2049"/>
                  </a:lnTo>
                  <a:lnTo>
                    <a:pt x="1402" y="2046"/>
                  </a:lnTo>
                  <a:lnTo>
                    <a:pt x="1395" y="2042"/>
                  </a:lnTo>
                  <a:lnTo>
                    <a:pt x="1388" y="2040"/>
                  </a:lnTo>
                  <a:lnTo>
                    <a:pt x="1382" y="2039"/>
                  </a:lnTo>
                  <a:lnTo>
                    <a:pt x="1375" y="2038"/>
                  </a:lnTo>
                  <a:lnTo>
                    <a:pt x="1368" y="2037"/>
                  </a:lnTo>
                  <a:lnTo>
                    <a:pt x="1368" y="2037"/>
                  </a:lnTo>
                  <a:lnTo>
                    <a:pt x="1358" y="2038"/>
                  </a:lnTo>
                  <a:lnTo>
                    <a:pt x="1349" y="2039"/>
                  </a:lnTo>
                  <a:lnTo>
                    <a:pt x="1340" y="2041"/>
                  </a:lnTo>
                  <a:lnTo>
                    <a:pt x="1332" y="2046"/>
                  </a:lnTo>
                  <a:lnTo>
                    <a:pt x="1324" y="2049"/>
                  </a:lnTo>
                  <a:lnTo>
                    <a:pt x="1317" y="2055"/>
                  </a:lnTo>
                  <a:lnTo>
                    <a:pt x="1310" y="2061"/>
                  </a:lnTo>
                  <a:lnTo>
                    <a:pt x="1304" y="2068"/>
                  </a:lnTo>
                  <a:lnTo>
                    <a:pt x="1298" y="2076"/>
                  </a:lnTo>
                  <a:lnTo>
                    <a:pt x="1294" y="2085"/>
                  </a:lnTo>
                  <a:lnTo>
                    <a:pt x="1289" y="2093"/>
                  </a:lnTo>
                  <a:lnTo>
                    <a:pt x="1286" y="2105"/>
                  </a:lnTo>
                  <a:lnTo>
                    <a:pt x="1284" y="2115"/>
                  </a:lnTo>
                  <a:lnTo>
                    <a:pt x="1282" y="2127"/>
                  </a:lnTo>
                  <a:lnTo>
                    <a:pt x="1280" y="2139"/>
                  </a:lnTo>
                  <a:lnTo>
                    <a:pt x="1280" y="2151"/>
                  </a:lnTo>
                  <a:lnTo>
                    <a:pt x="1280" y="2151"/>
                  </a:lnTo>
                  <a:lnTo>
                    <a:pt x="1280" y="2166"/>
                  </a:lnTo>
                  <a:lnTo>
                    <a:pt x="1282" y="2178"/>
                  </a:lnTo>
                  <a:lnTo>
                    <a:pt x="1284" y="2190"/>
                  </a:lnTo>
                  <a:lnTo>
                    <a:pt x="1286" y="2202"/>
                  </a:lnTo>
                  <a:lnTo>
                    <a:pt x="1289" y="2212"/>
                  </a:lnTo>
                  <a:lnTo>
                    <a:pt x="1294" y="2222"/>
                  </a:lnTo>
                  <a:lnTo>
                    <a:pt x="1298" y="2231"/>
                  </a:lnTo>
                  <a:lnTo>
                    <a:pt x="1304" y="2239"/>
                  </a:lnTo>
                  <a:lnTo>
                    <a:pt x="1309" y="2247"/>
                  </a:lnTo>
                  <a:lnTo>
                    <a:pt x="1316" y="2252"/>
                  </a:lnTo>
                  <a:lnTo>
                    <a:pt x="1323" y="2258"/>
                  </a:lnTo>
                  <a:lnTo>
                    <a:pt x="1330" y="2262"/>
                  </a:lnTo>
                  <a:lnTo>
                    <a:pt x="1339" y="2266"/>
                  </a:lnTo>
                  <a:lnTo>
                    <a:pt x="1348" y="2269"/>
                  </a:lnTo>
                  <a:lnTo>
                    <a:pt x="1357" y="2270"/>
                  </a:lnTo>
                  <a:lnTo>
                    <a:pt x="1367" y="2271"/>
                  </a:lnTo>
                  <a:lnTo>
                    <a:pt x="1367" y="2271"/>
                  </a:lnTo>
                  <a:lnTo>
                    <a:pt x="1374" y="2270"/>
                  </a:lnTo>
                  <a:lnTo>
                    <a:pt x="1382" y="2269"/>
                  </a:lnTo>
                  <a:lnTo>
                    <a:pt x="1388" y="2268"/>
                  </a:lnTo>
                  <a:lnTo>
                    <a:pt x="1395" y="2266"/>
                  </a:lnTo>
                  <a:lnTo>
                    <a:pt x="1401" y="2262"/>
                  </a:lnTo>
                  <a:lnTo>
                    <a:pt x="1407" y="2259"/>
                  </a:lnTo>
                  <a:lnTo>
                    <a:pt x="1413" y="2255"/>
                  </a:lnTo>
                  <a:lnTo>
                    <a:pt x="1418" y="2249"/>
                  </a:lnTo>
                  <a:lnTo>
                    <a:pt x="1418" y="2255"/>
                  </a:lnTo>
                  <a:lnTo>
                    <a:pt x="1418" y="2255"/>
                  </a:lnTo>
                  <a:lnTo>
                    <a:pt x="1418" y="2264"/>
                  </a:lnTo>
                  <a:lnTo>
                    <a:pt x="1417" y="2274"/>
                  </a:lnTo>
                  <a:lnTo>
                    <a:pt x="1414" y="2284"/>
                  </a:lnTo>
                  <a:lnTo>
                    <a:pt x="1412" y="2288"/>
                  </a:lnTo>
                  <a:lnTo>
                    <a:pt x="1409" y="2293"/>
                  </a:lnTo>
                  <a:lnTo>
                    <a:pt x="1405" y="2297"/>
                  </a:lnTo>
                  <a:lnTo>
                    <a:pt x="1401" y="2301"/>
                  </a:lnTo>
                  <a:lnTo>
                    <a:pt x="1395" y="2305"/>
                  </a:lnTo>
                  <a:lnTo>
                    <a:pt x="1388" y="2308"/>
                  </a:lnTo>
                  <a:lnTo>
                    <a:pt x="1379" y="2310"/>
                  </a:lnTo>
                  <a:lnTo>
                    <a:pt x="1370" y="2313"/>
                  </a:lnTo>
                  <a:lnTo>
                    <a:pt x="1359" y="2314"/>
                  </a:lnTo>
                  <a:lnTo>
                    <a:pt x="1346" y="2314"/>
                  </a:lnTo>
                  <a:lnTo>
                    <a:pt x="1344" y="2314"/>
                  </a:lnTo>
                  <a:lnTo>
                    <a:pt x="1364" y="2357"/>
                  </a:lnTo>
                  <a:lnTo>
                    <a:pt x="1365" y="2357"/>
                  </a:lnTo>
                  <a:lnTo>
                    <a:pt x="1365" y="2357"/>
                  </a:lnTo>
                  <a:lnTo>
                    <a:pt x="1378" y="2357"/>
                  </a:lnTo>
                  <a:lnTo>
                    <a:pt x="1390" y="2356"/>
                  </a:lnTo>
                  <a:lnTo>
                    <a:pt x="1402" y="2353"/>
                  </a:lnTo>
                  <a:lnTo>
                    <a:pt x="1413" y="2350"/>
                  </a:lnTo>
                  <a:lnTo>
                    <a:pt x="1423" y="2346"/>
                  </a:lnTo>
                  <a:lnTo>
                    <a:pt x="1432" y="2341"/>
                  </a:lnTo>
                  <a:lnTo>
                    <a:pt x="1439" y="2336"/>
                  </a:lnTo>
                  <a:lnTo>
                    <a:pt x="1446" y="2329"/>
                  </a:lnTo>
                  <a:lnTo>
                    <a:pt x="1453" y="2321"/>
                  </a:lnTo>
                  <a:lnTo>
                    <a:pt x="1458" y="2314"/>
                  </a:lnTo>
                  <a:lnTo>
                    <a:pt x="1463" y="2304"/>
                  </a:lnTo>
                  <a:lnTo>
                    <a:pt x="1466" y="2294"/>
                  </a:lnTo>
                  <a:lnTo>
                    <a:pt x="1469" y="2284"/>
                  </a:lnTo>
                  <a:lnTo>
                    <a:pt x="1472" y="2271"/>
                  </a:lnTo>
                  <a:lnTo>
                    <a:pt x="1473" y="2259"/>
                  </a:lnTo>
                  <a:lnTo>
                    <a:pt x="1473" y="2246"/>
                  </a:lnTo>
                  <a:lnTo>
                    <a:pt x="1473" y="2042"/>
                  </a:lnTo>
                  <a:lnTo>
                    <a:pt x="1418" y="2042"/>
                  </a:lnTo>
                  <a:lnTo>
                    <a:pt x="1418" y="2058"/>
                  </a:lnTo>
                  <a:close/>
                  <a:moveTo>
                    <a:pt x="1418" y="2110"/>
                  </a:moveTo>
                  <a:lnTo>
                    <a:pt x="1418" y="2198"/>
                  </a:lnTo>
                  <a:lnTo>
                    <a:pt x="1418" y="2198"/>
                  </a:lnTo>
                  <a:lnTo>
                    <a:pt x="1411" y="2206"/>
                  </a:lnTo>
                  <a:lnTo>
                    <a:pt x="1403" y="2214"/>
                  </a:lnTo>
                  <a:lnTo>
                    <a:pt x="1397" y="2216"/>
                  </a:lnTo>
                  <a:lnTo>
                    <a:pt x="1392" y="2218"/>
                  </a:lnTo>
                  <a:lnTo>
                    <a:pt x="1386" y="2219"/>
                  </a:lnTo>
                  <a:lnTo>
                    <a:pt x="1378" y="2220"/>
                  </a:lnTo>
                  <a:lnTo>
                    <a:pt x="1378" y="2220"/>
                  </a:lnTo>
                  <a:lnTo>
                    <a:pt x="1372" y="2219"/>
                  </a:lnTo>
                  <a:lnTo>
                    <a:pt x="1364" y="2217"/>
                  </a:lnTo>
                  <a:lnTo>
                    <a:pt x="1357" y="2214"/>
                  </a:lnTo>
                  <a:lnTo>
                    <a:pt x="1350" y="2207"/>
                  </a:lnTo>
                  <a:lnTo>
                    <a:pt x="1345" y="2198"/>
                  </a:lnTo>
                  <a:lnTo>
                    <a:pt x="1340" y="2186"/>
                  </a:lnTo>
                  <a:lnTo>
                    <a:pt x="1338" y="2170"/>
                  </a:lnTo>
                  <a:lnTo>
                    <a:pt x="1337" y="2150"/>
                  </a:lnTo>
                  <a:lnTo>
                    <a:pt x="1337" y="2150"/>
                  </a:lnTo>
                  <a:lnTo>
                    <a:pt x="1338" y="2133"/>
                  </a:lnTo>
                  <a:lnTo>
                    <a:pt x="1340" y="2119"/>
                  </a:lnTo>
                  <a:lnTo>
                    <a:pt x="1345" y="2108"/>
                  </a:lnTo>
                  <a:lnTo>
                    <a:pt x="1350" y="2100"/>
                  </a:lnTo>
                  <a:lnTo>
                    <a:pt x="1357" y="2095"/>
                  </a:lnTo>
                  <a:lnTo>
                    <a:pt x="1364" y="2090"/>
                  </a:lnTo>
                  <a:lnTo>
                    <a:pt x="1372" y="2089"/>
                  </a:lnTo>
                  <a:lnTo>
                    <a:pt x="1378" y="2088"/>
                  </a:lnTo>
                  <a:lnTo>
                    <a:pt x="1378" y="2088"/>
                  </a:lnTo>
                  <a:lnTo>
                    <a:pt x="1386" y="2089"/>
                  </a:lnTo>
                  <a:lnTo>
                    <a:pt x="1393" y="2090"/>
                  </a:lnTo>
                  <a:lnTo>
                    <a:pt x="1398" y="2092"/>
                  </a:lnTo>
                  <a:lnTo>
                    <a:pt x="1404" y="2096"/>
                  </a:lnTo>
                  <a:lnTo>
                    <a:pt x="1408" y="2099"/>
                  </a:lnTo>
                  <a:lnTo>
                    <a:pt x="1412" y="2102"/>
                  </a:lnTo>
                  <a:lnTo>
                    <a:pt x="1418" y="2110"/>
                  </a:lnTo>
                  <a:lnTo>
                    <a:pt x="1418" y="2110"/>
                  </a:lnTo>
                  <a:close/>
                  <a:moveTo>
                    <a:pt x="945" y="2042"/>
                  </a:moveTo>
                  <a:lnTo>
                    <a:pt x="1000" y="2042"/>
                  </a:lnTo>
                  <a:lnTo>
                    <a:pt x="1000" y="2139"/>
                  </a:lnTo>
                  <a:lnTo>
                    <a:pt x="1000" y="2266"/>
                  </a:lnTo>
                  <a:lnTo>
                    <a:pt x="945" y="2266"/>
                  </a:lnTo>
                  <a:lnTo>
                    <a:pt x="945" y="2042"/>
                  </a:lnTo>
                  <a:close/>
                  <a:moveTo>
                    <a:pt x="1000" y="1982"/>
                  </a:moveTo>
                  <a:lnTo>
                    <a:pt x="1000" y="2010"/>
                  </a:lnTo>
                  <a:lnTo>
                    <a:pt x="945" y="2010"/>
                  </a:lnTo>
                  <a:lnTo>
                    <a:pt x="945" y="1954"/>
                  </a:lnTo>
                  <a:lnTo>
                    <a:pt x="1000" y="1954"/>
                  </a:lnTo>
                  <a:lnTo>
                    <a:pt x="1000" y="1982"/>
                  </a:lnTo>
                  <a:close/>
                  <a:moveTo>
                    <a:pt x="2325" y="1977"/>
                  </a:moveTo>
                  <a:lnTo>
                    <a:pt x="2381" y="1949"/>
                  </a:lnTo>
                  <a:lnTo>
                    <a:pt x="2381" y="2144"/>
                  </a:lnTo>
                  <a:lnTo>
                    <a:pt x="2381" y="2266"/>
                  </a:lnTo>
                  <a:lnTo>
                    <a:pt x="2325" y="2266"/>
                  </a:lnTo>
                  <a:lnTo>
                    <a:pt x="2325" y="1977"/>
                  </a:lnTo>
                  <a:close/>
                  <a:moveTo>
                    <a:pt x="400" y="762"/>
                  </a:moveTo>
                  <a:lnTo>
                    <a:pt x="856" y="762"/>
                  </a:lnTo>
                  <a:lnTo>
                    <a:pt x="856" y="498"/>
                  </a:lnTo>
                  <a:lnTo>
                    <a:pt x="400" y="498"/>
                  </a:lnTo>
                  <a:lnTo>
                    <a:pt x="400" y="290"/>
                  </a:lnTo>
                  <a:lnTo>
                    <a:pt x="905" y="290"/>
                  </a:lnTo>
                  <a:lnTo>
                    <a:pt x="737" y="0"/>
                  </a:lnTo>
                  <a:lnTo>
                    <a:pt x="22" y="0"/>
                  </a:lnTo>
                  <a:lnTo>
                    <a:pt x="22" y="1261"/>
                  </a:lnTo>
                  <a:lnTo>
                    <a:pt x="1030" y="1261"/>
                  </a:lnTo>
                  <a:lnTo>
                    <a:pt x="1030" y="970"/>
                  </a:lnTo>
                  <a:lnTo>
                    <a:pt x="400" y="970"/>
                  </a:lnTo>
                  <a:lnTo>
                    <a:pt x="400" y="762"/>
                  </a:lnTo>
                  <a:close/>
                  <a:moveTo>
                    <a:pt x="1702" y="0"/>
                  </a:moveTo>
                  <a:lnTo>
                    <a:pt x="1487" y="411"/>
                  </a:lnTo>
                  <a:lnTo>
                    <a:pt x="1274" y="0"/>
                  </a:lnTo>
                  <a:lnTo>
                    <a:pt x="856" y="0"/>
                  </a:lnTo>
                  <a:lnTo>
                    <a:pt x="1296" y="762"/>
                  </a:lnTo>
                  <a:lnTo>
                    <a:pt x="1296" y="1261"/>
                  </a:lnTo>
                  <a:lnTo>
                    <a:pt x="1673" y="1261"/>
                  </a:lnTo>
                  <a:lnTo>
                    <a:pt x="1673" y="762"/>
                  </a:lnTo>
                  <a:lnTo>
                    <a:pt x="2114" y="0"/>
                  </a:lnTo>
                  <a:lnTo>
                    <a:pt x="1702" y="0"/>
                  </a:lnTo>
                  <a:close/>
                </a:path>
              </a:pathLst>
            </a:custGeom>
            <a:solidFill>
              <a:srgbClr val="2E2E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7200" dirty="0"/>
            </a:p>
          </p:txBody>
        </p:sp>
      </p:grpSp>
      <p:pic>
        <p:nvPicPr>
          <p:cNvPr id="89" name="Picture 88">
            <a:extLst>
              <a:ext uri="{FF2B5EF4-FFF2-40B4-BE49-F238E27FC236}">
                <a16:creationId xmlns:a16="http://schemas.microsoft.com/office/drawing/2014/main" id="{BEA87971-BB0B-4ED2-8AC3-71D5B1159A1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8566" y="1554481"/>
            <a:ext cx="17999221" cy="6800850"/>
          </a:xfrm>
          <a:prstGeom prst="rect">
            <a:avLst/>
          </a:prstGeom>
        </p:spPr>
      </p:pic>
      <p:sp>
        <p:nvSpPr>
          <p:cNvPr id="90" name="Subtitle 2">
            <a:extLst>
              <a:ext uri="{FF2B5EF4-FFF2-40B4-BE49-F238E27FC236}">
                <a16:creationId xmlns:a16="http://schemas.microsoft.com/office/drawing/2014/main" id="{D57E11BD-E2D9-41B1-9EF5-FF1EA0B8EB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67276" y="6517058"/>
            <a:ext cx="15840897" cy="129148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200">
                <a:solidFill>
                  <a:schemeClr val="bg1"/>
                </a:solidFill>
                <a:latin typeface="EYInterstate" panose="02000503020000020004" pitchFamily="2" charset="0"/>
                <a:cs typeface="Arial" pitchFamily="34" charset="0"/>
              </a:defRPr>
            </a:lvl1pPr>
            <a:lvl2pPr marL="0" indent="0" algn="l">
              <a:buNone/>
              <a:defRPr sz="3200">
                <a:solidFill>
                  <a:srgbClr val="FFFFFF"/>
                </a:solidFill>
              </a:defRPr>
            </a:lvl2pPr>
            <a:lvl3pPr marL="0" indent="0" algn="l">
              <a:buNone/>
              <a:defRPr sz="3200">
                <a:solidFill>
                  <a:srgbClr val="FFFFFF"/>
                </a:solidFill>
              </a:defRPr>
            </a:lvl3pPr>
            <a:lvl4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572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5486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6400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7315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91" name="Title 1">
            <a:extLst>
              <a:ext uri="{FF2B5EF4-FFF2-40B4-BE49-F238E27FC236}">
                <a16:creationId xmlns:a16="http://schemas.microsoft.com/office/drawing/2014/main" id="{9E850DE9-7D5E-499B-8FA1-4143F639E0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67276" y="4576166"/>
            <a:ext cx="15840897" cy="1720800"/>
          </a:xfrm>
          <a:prstGeom prst="rect">
            <a:avLst/>
          </a:prstGeom>
        </p:spPr>
        <p:txBody>
          <a:bodyPr/>
          <a:lstStyle>
            <a:lvl1pPr>
              <a:defRPr sz="6000" b="0">
                <a:solidFill>
                  <a:schemeClr val="bg1"/>
                </a:solidFill>
                <a:latin typeface="EYInterstate Light" panose="02000506000000020004" pitchFamily="2" charset="0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92" name="Picture 91">
            <a:extLst>
              <a:ext uri="{FF2B5EF4-FFF2-40B4-BE49-F238E27FC236}">
                <a16:creationId xmlns:a16="http://schemas.microsoft.com/office/drawing/2014/main" id="{620AFF6A-D70F-482C-ACA4-D71330481F1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8565" y="11829034"/>
            <a:ext cx="10074750" cy="123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81944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8568" y="588400"/>
            <a:ext cx="21934170" cy="1180800"/>
          </a:xfrm>
        </p:spPr>
        <p:txBody>
          <a:bodyPr/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2" name="Line 10">
            <a:extLst>
              <a:ext uri="{FF2B5EF4-FFF2-40B4-BE49-F238E27FC236}">
                <a16:creationId xmlns:a16="http://schemas.microsoft.com/office/drawing/2014/main" id="{DA9741B6-D337-4A18-8ECB-FB21A6953E44}"/>
              </a:ext>
            </a:extLst>
          </p:cNvPr>
          <p:cNvSpPr>
            <a:spLocks noChangeShapeType="1"/>
          </p:cNvSpPr>
          <p:nvPr/>
        </p:nvSpPr>
        <p:spPr bwMode="auto">
          <a:xfrm>
            <a:off x="1218567" y="1815500"/>
            <a:ext cx="21937136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698" noProof="0" dirty="0">
              <a:solidFill>
                <a:schemeClr val="bg1"/>
              </a:solidFill>
            </a:endParaRP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90356C28-34FC-48BD-943E-82B485EB0C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8568" y="2275840"/>
            <a:ext cx="21934170" cy="989584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534638" indent="-534638">
              <a:buSzPct val="110000"/>
              <a:buFont typeface="EYInterstate Light" panose="02000506000000020004" pitchFamily="2" charset="0"/>
              <a:buChar char="•"/>
              <a:defRPr lang="en-US" sz="4000" kern="1200" dirty="0">
                <a:solidFill>
                  <a:schemeClr val="bg1"/>
                </a:solidFill>
                <a:latin typeface="EYInterstate Light" panose="02000506000000020004" pitchFamily="2" charset="0"/>
                <a:ea typeface="+mn-ea"/>
                <a:cs typeface="+mn-cs"/>
              </a:defRPr>
            </a:lvl1pPr>
            <a:lvl2pPr marL="1069278" indent="-534638">
              <a:buSzPct val="110000"/>
              <a:buFont typeface="EYInterstate Light" panose="02000506000000020004" pitchFamily="2" charset="0"/>
              <a:buChar char="•"/>
              <a:defRPr lang="en-US" sz="3600" kern="1200" dirty="0">
                <a:solidFill>
                  <a:schemeClr val="bg1"/>
                </a:solidFill>
                <a:latin typeface="EYInterstate Light" panose="02000506000000020004" pitchFamily="2" charset="0"/>
                <a:ea typeface="+mn-ea"/>
                <a:cs typeface="+mn-cs"/>
              </a:defRPr>
            </a:lvl2pPr>
            <a:lvl3pPr marL="1603916" indent="-534638">
              <a:buSzPct val="110000"/>
              <a:buFont typeface="EYInterstate Light" panose="02000506000000020004" pitchFamily="2" charset="0"/>
              <a:buChar char="•"/>
              <a:defRPr lang="en-US" sz="3200" kern="1200" dirty="0">
                <a:solidFill>
                  <a:schemeClr val="bg1"/>
                </a:solidFill>
                <a:latin typeface="EYInterstate Light" panose="02000506000000020004" pitchFamily="2" charset="0"/>
                <a:ea typeface="+mn-ea"/>
                <a:cs typeface="+mn-cs"/>
              </a:defRPr>
            </a:lvl3pPr>
            <a:lvl4pPr marL="2138554" indent="-534638">
              <a:buSzPct val="110000"/>
              <a:buFont typeface="EYInterstate Light" panose="02000506000000020004" pitchFamily="2" charset="0"/>
              <a:buChar char="•"/>
              <a:defRPr lang="en-US" sz="2800" kern="1200" dirty="0">
                <a:solidFill>
                  <a:schemeClr val="bg1"/>
                </a:solidFill>
                <a:latin typeface="EYInterstate Light" panose="02000506000000020004" pitchFamily="2" charset="0"/>
                <a:ea typeface="+mn-ea"/>
                <a:cs typeface="+mn-cs"/>
              </a:defRPr>
            </a:lvl4pPr>
            <a:lvl5pPr marL="2673194" indent="-534638">
              <a:buSzPct val="110000"/>
              <a:buFont typeface="EYInterstate Light" panose="02000506000000020004" pitchFamily="2" charset="0"/>
              <a:buChar char="•"/>
              <a:defRPr lang="en-GB" sz="2400" kern="1200" dirty="0">
                <a:solidFill>
                  <a:schemeClr val="bg1"/>
                </a:solidFill>
                <a:latin typeface="EYInterstate Light" panose="02000506000000020004" pitchFamily="2" charset="0"/>
                <a:ea typeface="+mn-ea"/>
                <a:cs typeface="+mn-cs"/>
              </a:defRPr>
            </a:lvl5pPr>
          </a:lstStyle>
          <a:p>
            <a:pPr marL="534638" lvl="0" indent="-534638" algn="l" defTabSz="1370868" rtl="0" eaLnBrk="1" latinLnBrk="0" hangingPunct="1">
              <a:spcBef>
                <a:spcPct val="20000"/>
              </a:spcBef>
              <a:buClr>
                <a:schemeClr val="tx2"/>
              </a:buClr>
              <a:buSzPct val="110000"/>
              <a:buFont typeface="EYInterstate Light" panose="02000506000000020004" pitchFamily="2" charset="0"/>
              <a:buChar char="•"/>
            </a:pPr>
            <a:r>
              <a:rPr lang="en-US" dirty="0"/>
              <a:t>Edit Master text styles</a:t>
            </a:r>
          </a:p>
          <a:p>
            <a:pPr marL="1069278" lvl="1" indent="-534638" algn="l" defTabSz="1370868" rtl="0" eaLnBrk="1" latinLnBrk="0" hangingPunct="1">
              <a:spcBef>
                <a:spcPct val="20000"/>
              </a:spcBef>
              <a:buClr>
                <a:schemeClr val="tx2"/>
              </a:buClr>
              <a:buSzPct val="110000"/>
              <a:buFont typeface="EYInterstate Light" panose="02000506000000020004" pitchFamily="2" charset="0"/>
              <a:buChar char="•"/>
            </a:pPr>
            <a:r>
              <a:rPr lang="en-US" dirty="0"/>
              <a:t>Second level</a:t>
            </a:r>
          </a:p>
          <a:p>
            <a:pPr marL="1603916" lvl="2" indent="-534638" algn="l" defTabSz="1370868" rtl="0" eaLnBrk="1" latinLnBrk="0" hangingPunct="1">
              <a:spcBef>
                <a:spcPct val="20000"/>
              </a:spcBef>
              <a:buClr>
                <a:schemeClr val="tx2"/>
              </a:buClr>
              <a:buSzPct val="110000"/>
              <a:buFont typeface="EYInterstate Light" panose="02000506000000020004" pitchFamily="2" charset="0"/>
              <a:buChar char="•"/>
            </a:pPr>
            <a:r>
              <a:rPr lang="en-US" dirty="0"/>
              <a:t>Third level</a:t>
            </a:r>
          </a:p>
          <a:p>
            <a:pPr marL="2138554" lvl="3" indent="-534638" algn="l" defTabSz="1370868" rtl="0" eaLnBrk="1" latinLnBrk="0" hangingPunct="1">
              <a:spcBef>
                <a:spcPct val="20000"/>
              </a:spcBef>
              <a:buClr>
                <a:schemeClr val="tx2"/>
              </a:buClr>
              <a:buSzPct val="110000"/>
              <a:buFont typeface="EYInterstate Light" panose="02000506000000020004" pitchFamily="2" charset="0"/>
              <a:buChar char="•"/>
            </a:pPr>
            <a:r>
              <a:rPr lang="en-US" dirty="0"/>
              <a:t>Fourth level</a:t>
            </a:r>
          </a:p>
          <a:p>
            <a:pPr marL="2673194" lvl="4" indent="-534638" algn="l" defTabSz="1370868" rtl="0" eaLnBrk="1" latinLnBrk="0" hangingPunct="1">
              <a:spcBef>
                <a:spcPct val="20000"/>
              </a:spcBef>
              <a:buClr>
                <a:schemeClr val="tx2"/>
              </a:buClr>
              <a:buSzPct val="110000"/>
              <a:buFont typeface="EYInterstate Light" panose="02000506000000020004" pitchFamily="2" charset="0"/>
              <a:buChar char="•"/>
            </a:pPr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930841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218568" y="588400"/>
            <a:ext cx="21934170" cy="1180800"/>
          </a:xfrm>
        </p:spPr>
        <p:txBody>
          <a:bodyPr/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Standard slide</a:t>
            </a:r>
            <a:endParaRPr lang="en-GB" dirty="0"/>
          </a:p>
        </p:txBody>
      </p:sp>
      <p:sp>
        <p:nvSpPr>
          <p:cNvPr id="80" name="Line 10">
            <a:extLst>
              <a:ext uri="{FF2B5EF4-FFF2-40B4-BE49-F238E27FC236}">
                <a16:creationId xmlns:a16="http://schemas.microsoft.com/office/drawing/2014/main" id="{EF8E9275-C0E0-4ABA-8699-73E5E292EC85}"/>
              </a:ext>
            </a:extLst>
          </p:cNvPr>
          <p:cNvSpPr>
            <a:spLocks noChangeShapeType="1"/>
          </p:cNvSpPr>
          <p:nvPr/>
        </p:nvSpPr>
        <p:spPr bwMode="auto">
          <a:xfrm>
            <a:off x="1218567" y="1815500"/>
            <a:ext cx="21937136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698" noProof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165123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80593A0-4211-460E-B6CF-FE2D9CE6D9C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6381168" y="2"/>
            <a:ext cx="7990135" cy="12312208"/>
          </a:xfrm>
        </p:spPr>
        <p:txBody>
          <a:bodyPr/>
          <a:lstStyle>
            <a:lvl1pPr marL="534638" indent="-534638">
              <a:buSzPct val="110000"/>
              <a:buFont typeface="EYInterstate Light" panose="02000506000000020004" pitchFamily="2" charset="0"/>
              <a:buChar char="•"/>
              <a:defRPr/>
            </a:lvl1pPr>
          </a:lstStyle>
          <a:p>
            <a:r>
              <a:rPr lang="en-US" dirty="0"/>
              <a:t>Click icon to add picture</a:t>
            </a:r>
            <a:endParaRPr lang="en-IN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8568" y="588400"/>
            <a:ext cx="14873343" cy="1180800"/>
          </a:xfrm>
        </p:spPr>
        <p:txBody>
          <a:bodyPr/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218565" y="2275842"/>
            <a:ext cx="14584085" cy="1747520"/>
          </a:xfrm>
        </p:spPr>
        <p:txBody>
          <a:bodyPr/>
          <a:lstStyle>
            <a:lvl1pPr marL="0" indent="0">
              <a:buNone/>
              <a:defRPr sz="2698">
                <a:solidFill>
                  <a:schemeClr val="bg1"/>
                </a:solidFill>
              </a:defRPr>
            </a:lvl1pPr>
            <a:lvl2pPr marL="534638" indent="0">
              <a:buNone/>
              <a:defRPr sz="2698">
                <a:solidFill>
                  <a:schemeClr val="bg1"/>
                </a:solidFill>
              </a:defRPr>
            </a:lvl2pPr>
            <a:lvl3pPr marL="1069278" indent="0">
              <a:buNone/>
              <a:defRPr sz="2398">
                <a:solidFill>
                  <a:schemeClr val="bg1"/>
                </a:solidFill>
              </a:defRPr>
            </a:lvl3pPr>
            <a:lvl4pPr marL="1603916" indent="0">
              <a:buNone/>
              <a:defRPr sz="2098">
                <a:solidFill>
                  <a:schemeClr val="bg1"/>
                </a:solidFill>
              </a:defRPr>
            </a:lvl4pPr>
            <a:lvl5pPr marL="2138554" indent="0"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78D3272-120F-430D-AFB5-E93227EEEAAF}"/>
              </a:ext>
            </a:extLst>
          </p:cNvPr>
          <p:cNvSpPr>
            <a:spLocks noGrp="1"/>
          </p:cNvSpPr>
          <p:nvPr>
            <p:ph idx="11" hasCustomPrompt="1"/>
          </p:nvPr>
        </p:nvSpPr>
        <p:spPr>
          <a:xfrm>
            <a:off x="1218568" y="4622802"/>
            <a:ext cx="7152779" cy="7689408"/>
          </a:xfrm>
        </p:spPr>
        <p:txBody>
          <a:bodyPr numCol="1"/>
          <a:lstStyle>
            <a:lvl1pPr marL="0" indent="0">
              <a:buNone/>
              <a:defRPr sz="2098">
                <a:solidFill>
                  <a:schemeClr val="bg1"/>
                </a:solidFill>
              </a:defRPr>
            </a:lvl1pPr>
            <a:lvl2pPr marL="534638" indent="0">
              <a:buNone/>
              <a:defRPr sz="2698">
                <a:solidFill>
                  <a:schemeClr val="bg1"/>
                </a:solidFill>
              </a:defRPr>
            </a:lvl2pPr>
            <a:lvl3pPr marL="1069278" indent="0">
              <a:buNone/>
              <a:defRPr sz="2398">
                <a:solidFill>
                  <a:schemeClr val="bg1"/>
                </a:solidFill>
              </a:defRPr>
            </a:lvl3pPr>
            <a:lvl4pPr marL="1603916" indent="0">
              <a:buNone/>
              <a:defRPr sz="2098">
                <a:solidFill>
                  <a:schemeClr val="bg1"/>
                </a:solidFill>
              </a:defRPr>
            </a:lvl4pPr>
            <a:lvl5pPr marL="2138554" indent="0"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0C7BD71A-882B-40FB-A05F-48ECC69FF73D}"/>
              </a:ext>
            </a:extLst>
          </p:cNvPr>
          <p:cNvSpPr>
            <a:spLocks noGrp="1"/>
          </p:cNvSpPr>
          <p:nvPr>
            <p:ph idx="12" hasCustomPrompt="1"/>
          </p:nvPr>
        </p:nvSpPr>
        <p:spPr>
          <a:xfrm>
            <a:off x="8649871" y="4622805"/>
            <a:ext cx="7152779" cy="2509518"/>
          </a:xfrm>
        </p:spPr>
        <p:txBody>
          <a:bodyPr numCol="1"/>
          <a:lstStyle>
            <a:lvl1pPr marL="0" indent="0">
              <a:buNone/>
              <a:defRPr sz="2098">
                <a:solidFill>
                  <a:schemeClr val="bg1"/>
                </a:solidFill>
              </a:defRPr>
            </a:lvl1pPr>
            <a:lvl2pPr marL="534638" indent="0">
              <a:buNone/>
              <a:defRPr sz="2698">
                <a:solidFill>
                  <a:schemeClr val="bg1"/>
                </a:solidFill>
              </a:defRPr>
            </a:lvl2pPr>
            <a:lvl3pPr marL="1069278" indent="0">
              <a:buNone/>
              <a:defRPr sz="2398">
                <a:solidFill>
                  <a:schemeClr val="bg1"/>
                </a:solidFill>
              </a:defRPr>
            </a:lvl3pPr>
            <a:lvl4pPr marL="1603916" indent="0">
              <a:buNone/>
              <a:defRPr sz="2098">
                <a:solidFill>
                  <a:schemeClr val="bg1"/>
                </a:solidFill>
              </a:defRPr>
            </a:lvl4pPr>
            <a:lvl5pPr marL="2138554" indent="0"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D87D58C8-1517-42AA-8B2A-E449A3F6F028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8649871" y="8473442"/>
            <a:ext cx="7152779" cy="3888320"/>
          </a:xfrm>
        </p:spPr>
        <p:txBody>
          <a:bodyPr numCol="1"/>
          <a:lstStyle>
            <a:lvl1pPr marL="0" indent="0">
              <a:buNone/>
              <a:defRPr sz="2698">
                <a:solidFill>
                  <a:schemeClr val="bg1"/>
                </a:solidFill>
                <a:latin typeface="Georgia" panose="02040502050405020303" pitchFamily="18" charset="0"/>
              </a:defRPr>
            </a:lvl1pPr>
            <a:lvl2pPr marL="534638" indent="0">
              <a:buNone/>
              <a:defRPr sz="2698">
                <a:solidFill>
                  <a:schemeClr val="bg1"/>
                </a:solidFill>
              </a:defRPr>
            </a:lvl2pPr>
            <a:lvl3pPr marL="1069278" indent="0">
              <a:buNone/>
              <a:defRPr sz="2398">
                <a:solidFill>
                  <a:schemeClr val="bg1"/>
                </a:solidFill>
              </a:defRPr>
            </a:lvl3pPr>
            <a:lvl4pPr marL="1603916" indent="0">
              <a:buNone/>
              <a:defRPr sz="2098">
                <a:solidFill>
                  <a:schemeClr val="bg1"/>
                </a:solidFill>
              </a:defRPr>
            </a:lvl4pPr>
            <a:lvl5pPr marL="2138554" indent="0"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Quote</a:t>
            </a:r>
          </a:p>
        </p:txBody>
      </p:sp>
      <p:sp>
        <p:nvSpPr>
          <p:cNvPr id="23" name="Line 10">
            <a:extLst>
              <a:ext uri="{FF2B5EF4-FFF2-40B4-BE49-F238E27FC236}">
                <a16:creationId xmlns:a16="http://schemas.microsoft.com/office/drawing/2014/main" id="{E820DC59-E206-4DC0-9012-584F8EBAF730}"/>
              </a:ext>
            </a:extLst>
          </p:cNvPr>
          <p:cNvSpPr>
            <a:spLocks noChangeShapeType="1"/>
          </p:cNvSpPr>
          <p:nvPr/>
        </p:nvSpPr>
        <p:spPr bwMode="auto">
          <a:xfrm>
            <a:off x="1218566" y="1815500"/>
            <a:ext cx="15431625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698" noProof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211329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80593A0-4211-460E-B6CF-FE2D9CE6D9C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"/>
            <a:ext cx="4763955" cy="13715998"/>
          </a:xfrm>
        </p:spPr>
        <p:txBody>
          <a:bodyPr/>
          <a:lstStyle>
            <a:lvl1pPr marL="534638" indent="-534638">
              <a:buSzPct val="110000"/>
              <a:buFont typeface="EYInterstate Light" panose="02000506000000020004" pitchFamily="2" charset="0"/>
              <a:buChar char="•"/>
              <a:defRPr/>
            </a:lvl1pPr>
          </a:lstStyle>
          <a:p>
            <a:r>
              <a:rPr lang="en-US" dirty="0"/>
              <a:t>Click icon to add picture</a:t>
            </a:r>
            <a:endParaRPr lang="en-IN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4975" y="588400"/>
            <a:ext cx="17765484" cy="1180800"/>
          </a:xfrm>
        </p:spPr>
        <p:txBody>
          <a:bodyPr/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384974" y="2275842"/>
            <a:ext cx="5480054" cy="10036368"/>
          </a:xfrm>
        </p:spPr>
        <p:txBody>
          <a:bodyPr/>
          <a:lstStyle>
            <a:lvl1pPr marL="0" indent="0">
              <a:buNone/>
              <a:defRPr sz="2698">
                <a:solidFill>
                  <a:schemeClr val="bg1"/>
                </a:solidFill>
              </a:defRPr>
            </a:lvl1pPr>
            <a:lvl2pPr marL="534638" indent="0">
              <a:buNone/>
              <a:defRPr sz="2698">
                <a:solidFill>
                  <a:schemeClr val="bg1"/>
                </a:solidFill>
              </a:defRPr>
            </a:lvl2pPr>
            <a:lvl3pPr marL="1069278" indent="0">
              <a:buNone/>
              <a:defRPr sz="2398">
                <a:solidFill>
                  <a:schemeClr val="bg1"/>
                </a:solidFill>
              </a:defRPr>
            </a:lvl3pPr>
            <a:lvl4pPr marL="1603916" indent="0">
              <a:buNone/>
              <a:defRPr sz="2098">
                <a:solidFill>
                  <a:schemeClr val="bg1"/>
                </a:solidFill>
              </a:defRPr>
            </a:lvl4pPr>
            <a:lvl5pPr marL="2138554" indent="0"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78D3272-120F-430D-AFB5-E93227EEEAAF}"/>
              </a:ext>
            </a:extLst>
          </p:cNvPr>
          <p:cNvSpPr>
            <a:spLocks noGrp="1"/>
          </p:cNvSpPr>
          <p:nvPr>
            <p:ph idx="11" hasCustomPrompt="1"/>
          </p:nvPr>
        </p:nvSpPr>
        <p:spPr>
          <a:xfrm>
            <a:off x="11442241" y="2275842"/>
            <a:ext cx="5601846" cy="10036368"/>
          </a:xfrm>
        </p:spPr>
        <p:txBody>
          <a:bodyPr numCol="1"/>
          <a:lstStyle>
            <a:lvl1pPr marL="0" indent="0">
              <a:buNone/>
              <a:defRPr sz="2098">
                <a:solidFill>
                  <a:schemeClr val="bg1"/>
                </a:solidFill>
              </a:defRPr>
            </a:lvl1pPr>
            <a:lvl2pPr marL="534638" indent="0">
              <a:buNone/>
              <a:defRPr sz="2698">
                <a:solidFill>
                  <a:schemeClr val="bg1"/>
                </a:solidFill>
              </a:defRPr>
            </a:lvl2pPr>
            <a:lvl3pPr marL="1069278" indent="0">
              <a:buNone/>
              <a:defRPr sz="2398">
                <a:solidFill>
                  <a:schemeClr val="bg1"/>
                </a:solidFill>
              </a:defRPr>
            </a:lvl3pPr>
            <a:lvl4pPr marL="1603916" indent="0">
              <a:buNone/>
              <a:defRPr sz="2098">
                <a:solidFill>
                  <a:schemeClr val="bg1"/>
                </a:solidFill>
              </a:defRPr>
            </a:lvl4pPr>
            <a:lvl5pPr marL="2138554" indent="0"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6FF4A6F8-D9C6-4FEE-9324-5200D308BB1F}"/>
              </a:ext>
            </a:extLst>
          </p:cNvPr>
          <p:cNvSpPr>
            <a:spLocks noGrp="1"/>
          </p:cNvSpPr>
          <p:nvPr>
            <p:ph idx="12" hasCustomPrompt="1"/>
          </p:nvPr>
        </p:nvSpPr>
        <p:spPr>
          <a:xfrm>
            <a:off x="17621301" y="2275845"/>
            <a:ext cx="5531435" cy="5592302"/>
          </a:xfrm>
        </p:spPr>
        <p:txBody>
          <a:bodyPr numCol="1"/>
          <a:lstStyle>
            <a:lvl1pPr marL="0" indent="0">
              <a:buNone/>
              <a:defRPr sz="2098">
                <a:solidFill>
                  <a:schemeClr val="bg1"/>
                </a:solidFill>
              </a:defRPr>
            </a:lvl1pPr>
            <a:lvl2pPr marL="534638" indent="0">
              <a:buNone/>
              <a:defRPr sz="2698">
                <a:solidFill>
                  <a:schemeClr val="bg1"/>
                </a:solidFill>
              </a:defRPr>
            </a:lvl2pPr>
            <a:lvl3pPr marL="1069278" indent="0">
              <a:buNone/>
              <a:defRPr sz="2398">
                <a:solidFill>
                  <a:schemeClr val="bg1"/>
                </a:solidFill>
              </a:defRPr>
            </a:lvl3pPr>
            <a:lvl4pPr marL="1603916" indent="0">
              <a:buNone/>
              <a:defRPr sz="2098">
                <a:solidFill>
                  <a:schemeClr val="bg1"/>
                </a:solidFill>
              </a:defRPr>
            </a:lvl4pPr>
            <a:lvl5pPr marL="2138554" indent="0">
              <a:buNone/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Text</a:t>
            </a:r>
          </a:p>
        </p:txBody>
      </p:sp>
      <p:sp>
        <p:nvSpPr>
          <p:cNvPr id="19" name="Line 10">
            <a:extLst>
              <a:ext uri="{FF2B5EF4-FFF2-40B4-BE49-F238E27FC236}">
                <a16:creationId xmlns:a16="http://schemas.microsoft.com/office/drawing/2014/main" id="{B63A7CBA-3151-452E-BD2F-D3E65CE1595F}"/>
              </a:ext>
            </a:extLst>
          </p:cNvPr>
          <p:cNvSpPr>
            <a:spLocks noChangeShapeType="1"/>
          </p:cNvSpPr>
          <p:nvPr/>
        </p:nvSpPr>
        <p:spPr bwMode="auto">
          <a:xfrm>
            <a:off x="5384975" y="1815500"/>
            <a:ext cx="17765484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698" noProof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935622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rd slide_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8568" y="588400"/>
            <a:ext cx="21934170" cy="1180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8569" y="2275840"/>
            <a:ext cx="16460332" cy="9669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40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3600">
                <a:solidFill>
                  <a:schemeClr val="bg1"/>
                </a:solidFill>
              </a:defRPr>
            </a:lvl2pPr>
            <a:lvl3pPr marL="0" indent="0">
              <a:spcBef>
                <a:spcPts val="0"/>
              </a:spcBef>
              <a:buNone/>
              <a:defRPr sz="3200">
                <a:solidFill>
                  <a:schemeClr val="bg1"/>
                </a:solidFill>
              </a:defRPr>
            </a:lvl3pPr>
            <a:lvl4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4pPr>
            <a:lvl5pPr marL="0" indent="0">
              <a:spcBef>
                <a:spcPts val="0"/>
              </a:spcBef>
              <a:buNone/>
              <a:defRPr sz="2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9" name="Line 10">
            <a:extLst>
              <a:ext uri="{FF2B5EF4-FFF2-40B4-BE49-F238E27FC236}">
                <a16:creationId xmlns:a16="http://schemas.microsoft.com/office/drawing/2014/main" id="{CF130104-FAF2-4309-9701-573F37743137}"/>
              </a:ext>
            </a:extLst>
          </p:cNvPr>
          <p:cNvSpPr>
            <a:spLocks noChangeShapeType="1"/>
          </p:cNvSpPr>
          <p:nvPr/>
        </p:nvSpPr>
        <p:spPr bwMode="auto">
          <a:xfrm>
            <a:off x="1218567" y="1815500"/>
            <a:ext cx="21937136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698" noProof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938716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Standard slide_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697C43D-4F1B-43DA-A0C6-DA6B6708E16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4869" y="5703044"/>
            <a:ext cx="8886337" cy="2404636"/>
          </a:xfrm>
        </p:spPr>
        <p:txBody>
          <a:bodyPr vert="horz" lIns="0" tIns="0" rIns="0" bIns="0" rtlCol="0" anchor="ctr" anchorCtr="0">
            <a:noAutofit/>
          </a:bodyPr>
          <a:lstStyle>
            <a:lvl1pPr marL="0" indent="0">
              <a:buNone/>
              <a:defRPr kumimoji="0" lang="en-IN" sz="5398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EYInterstate Light" panose="02000506000000020004" pitchFamily="2" charset="0"/>
                <a:ea typeface="+mj-ea"/>
                <a:cs typeface="+mj-cs"/>
              </a:defRPr>
            </a:lvl1pPr>
          </a:lstStyle>
          <a:p>
            <a:pPr marL="534638" marR="0" lvl="0" indent="-534638" defTabSz="1511024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</a:pPr>
            <a:r>
              <a:rPr lang="en-US" dirty="0"/>
              <a:t>Chapter Title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46047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_Placeholder-mi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69" name="Image"/>
          <p:cNvSpPr>
            <a:spLocks noGrp="1"/>
          </p:cNvSpPr>
          <p:nvPr>
            <p:ph type="pic" idx="13"/>
          </p:nvPr>
        </p:nvSpPr>
        <p:spPr>
          <a:xfrm>
            <a:off x="12188825" y="0"/>
            <a:ext cx="12188825" cy="1371084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</p:spTree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Standard slide_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697C43D-4F1B-43DA-A0C6-DA6B6708E16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4869" y="5703044"/>
            <a:ext cx="8886337" cy="2404636"/>
          </a:xfrm>
        </p:spPr>
        <p:txBody>
          <a:bodyPr vert="horz" lIns="0" tIns="0" rIns="0" bIns="0" rtlCol="0" anchor="ctr" anchorCtr="0">
            <a:noAutofit/>
          </a:bodyPr>
          <a:lstStyle>
            <a:lvl1pPr marL="0" indent="0">
              <a:buNone/>
              <a:defRPr kumimoji="0" lang="en-IN" sz="5398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EYInterstate Light" panose="02000506000000020004" pitchFamily="2" charset="0"/>
                <a:ea typeface="+mj-ea"/>
                <a:cs typeface="+mj-cs"/>
              </a:defRPr>
            </a:lvl1pPr>
          </a:lstStyle>
          <a:p>
            <a:pPr marL="534638" marR="0" lvl="0" indent="-534638" defTabSz="1511024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</a:pPr>
            <a:r>
              <a:rPr lang="en-US" dirty="0"/>
              <a:t>Chapter Title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8617218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Standard slide_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28F8CDB-776D-4811-AE2C-217236ECDEC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441394" y="0"/>
            <a:ext cx="11929906" cy="13716000"/>
          </a:xfrm>
        </p:spPr>
        <p:txBody>
          <a:bodyPr/>
          <a:lstStyle>
            <a:lvl1pPr marL="534638" indent="-534638">
              <a:buSzPct val="110000"/>
              <a:buFont typeface="EYInterstate Light" panose="02000506000000020004" pitchFamily="2" charset="0"/>
              <a:buChar char="•"/>
              <a:defRPr/>
            </a:lvl1pPr>
          </a:lstStyle>
          <a:p>
            <a:r>
              <a:rPr lang="en-US" dirty="0"/>
              <a:t>Click icon to add picture</a:t>
            </a:r>
            <a:endParaRPr lang="en-IN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6E96BA-E9E4-496B-8CA5-6DA27B8AD7E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8642" y="5157486"/>
            <a:ext cx="9066470" cy="2111416"/>
          </a:xfrm>
        </p:spPr>
        <p:txBody>
          <a:bodyPr/>
          <a:lstStyle>
            <a:lvl1pPr marL="0" indent="0">
              <a:buNone/>
              <a:defRPr sz="4498"/>
            </a:lvl1pPr>
          </a:lstStyle>
          <a:p>
            <a:pPr lvl="0"/>
            <a:r>
              <a:rPr lang="en-IN" dirty="0"/>
              <a:t>Chapter Title</a:t>
            </a:r>
          </a:p>
          <a:p>
            <a:pPr lvl="0"/>
            <a:r>
              <a:rPr lang="en-IN" dirty="0"/>
              <a:t>EY Interstate Light</a:t>
            </a:r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1173C8A3-BA2F-497B-A214-45B02D73AF2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38642" y="7680768"/>
            <a:ext cx="9066470" cy="2111416"/>
          </a:xfrm>
        </p:spPr>
        <p:txBody>
          <a:bodyPr/>
          <a:lstStyle>
            <a:lvl1pPr marL="0" indent="0">
              <a:buNone/>
              <a:defRPr sz="2398"/>
            </a:lvl1pPr>
          </a:lstStyle>
          <a:p>
            <a:pPr lvl="0"/>
            <a:r>
              <a:rPr lang="en-IN" dirty="0"/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223631065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ndard slide_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8568" y="588400"/>
            <a:ext cx="21934170" cy="1180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Table Placeholder 4">
            <a:extLst>
              <a:ext uri="{FF2B5EF4-FFF2-40B4-BE49-F238E27FC236}">
                <a16:creationId xmlns:a16="http://schemas.microsoft.com/office/drawing/2014/main" id="{95A2BE92-ABF7-4A82-BC35-00F28F500FED}"/>
              </a:ext>
            </a:extLst>
          </p:cNvPr>
          <p:cNvSpPr>
            <a:spLocks noGrp="1"/>
          </p:cNvSpPr>
          <p:nvPr>
            <p:ph type="tbl" sz="quarter" idx="10"/>
          </p:nvPr>
        </p:nvSpPr>
        <p:spPr>
          <a:xfrm>
            <a:off x="1218566" y="2275843"/>
            <a:ext cx="9904687" cy="8534914"/>
          </a:xfrm>
        </p:spPr>
        <p:txBody>
          <a:bodyPr/>
          <a:lstStyle>
            <a:lvl1pPr marL="534638" indent="-534638">
              <a:buSzPct val="110000"/>
              <a:buFont typeface="EYInterstate Light" panose="02000506000000020004" pitchFamily="2" charset="0"/>
              <a:buChar char="•"/>
              <a:defRPr sz="4000"/>
            </a:lvl1pPr>
          </a:lstStyle>
          <a:p>
            <a:r>
              <a:rPr lang="en-US" dirty="0"/>
              <a:t>Click icon to add table</a:t>
            </a:r>
            <a:endParaRPr lang="en-IN" dirty="0"/>
          </a:p>
        </p:txBody>
      </p:sp>
      <p:sp>
        <p:nvSpPr>
          <p:cNvPr id="10" name="Text Placeholder 16">
            <a:extLst>
              <a:ext uri="{FF2B5EF4-FFF2-40B4-BE49-F238E27FC236}">
                <a16:creationId xmlns:a16="http://schemas.microsoft.com/office/drawing/2014/main" id="{DA81FCAA-64D2-4A9C-B16E-9C4E3BB431B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4770607" y="7626576"/>
            <a:ext cx="6172117" cy="360000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Name Surname</a:t>
            </a:r>
            <a:endParaRPr lang="en-GB" dirty="0"/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03CDC117-35F2-47B2-85B2-29CB8EE7E09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4770607" y="8111862"/>
            <a:ext cx="6172117" cy="360000"/>
          </a:xfrm>
        </p:spPr>
        <p:txBody>
          <a:bodyPr/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Job Title to go here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DB83DAE-9FEB-4E9C-85BA-A34BD239275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2233269" y="2275843"/>
            <a:ext cx="10919470" cy="747614"/>
          </a:xfrm>
        </p:spPr>
        <p:txBody>
          <a:bodyPr/>
          <a:lstStyle>
            <a:lvl1pPr marL="0" indent="0">
              <a:buNone/>
              <a:defRPr sz="3600"/>
            </a:lvl1pPr>
          </a:lstStyle>
          <a:p>
            <a:pPr lvl="0"/>
            <a:r>
              <a:rPr lang="en-US" dirty="0"/>
              <a:t>Key Takeaways</a:t>
            </a:r>
          </a:p>
        </p:txBody>
      </p:sp>
      <p:sp>
        <p:nvSpPr>
          <p:cNvPr id="15" name="Text Placeholder 8">
            <a:extLst>
              <a:ext uri="{FF2B5EF4-FFF2-40B4-BE49-F238E27FC236}">
                <a16:creationId xmlns:a16="http://schemas.microsoft.com/office/drawing/2014/main" id="{C1ABE303-7041-4312-AD03-0E872AEF99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2233269" y="3270018"/>
            <a:ext cx="10919470" cy="3223108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pPr lvl="0"/>
            <a:r>
              <a:rPr lang="en-US" dirty="0"/>
              <a:t>Content EY Interstate Light, 16pt, Lorem ipsum dolor, 12pt, </a:t>
            </a:r>
            <a:r>
              <a:rPr lang="en-US" dirty="0" err="1"/>
              <a:t>Utinam</a:t>
            </a:r>
            <a:r>
              <a:rPr lang="en-US" dirty="0"/>
              <a:t> </a:t>
            </a:r>
            <a:r>
              <a:rPr lang="en-US" dirty="0" err="1"/>
              <a:t>nonumy</a:t>
            </a:r>
            <a:r>
              <a:rPr lang="en-US" dirty="0"/>
              <a:t> </a:t>
            </a:r>
            <a:r>
              <a:rPr lang="en-US" dirty="0" err="1"/>
              <a:t>abhorreant</a:t>
            </a:r>
            <a:r>
              <a:rPr lang="en-US" dirty="0"/>
              <a:t> </a:t>
            </a:r>
            <a:r>
              <a:rPr lang="en-US" dirty="0" err="1"/>
              <a:t>sead</a:t>
            </a:r>
            <a:r>
              <a:rPr lang="en-US" dirty="0"/>
              <a:t>. </a:t>
            </a:r>
            <a:r>
              <a:rPr lang="en-US" dirty="0" err="1"/>
              <a:t>Putant</a:t>
            </a:r>
            <a:r>
              <a:rPr lang="en-US" dirty="0"/>
              <a:t> </a:t>
            </a:r>
            <a:r>
              <a:rPr lang="en-US" dirty="0" err="1"/>
              <a:t>probatus</a:t>
            </a:r>
            <a:r>
              <a:rPr lang="en-US" dirty="0"/>
              <a:t> id vis, ad his </a:t>
            </a:r>
            <a:r>
              <a:rPr lang="en-US" dirty="0" err="1"/>
              <a:t>meis</a:t>
            </a:r>
            <a:r>
              <a:rPr lang="en-US" dirty="0"/>
              <a:t> </a:t>
            </a:r>
            <a:r>
              <a:rPr lang="en-US" dirty="0" err="1"/>
              <a:t>habemus</a:t>
            </a:r>
            <a:r>
              <a:rPr lang="en-US" dirty="0"/>
              <a:t> </a:t>
            </a:r>
            <a:r>
              <a:rPr lang="en-US" dirty="0" err="1"/>
              <a:t>repudiare</a:t>
            </a:r>
            <a:r>
              <a:rPr lang="en-US" dirty="0"/>
              <a:t>, has an </a:t>
            </a:r>
            <a:r>
              <a:rPr lang="en-US" dirty="0" err="1"/>
              <a:t>pericula</a:t>
            </a:r>
            <a:r>
              <a:rPr lang="en-US" dirty="0"/>
              <a:t> </a:t>
            </a:r>
            <a:r>
              <a:rPr lang="en-US" dirty="0" err="1"/>
              <a:t>tractatos</a:t>
            </a:r>
            <a:r>
              <a:rPr lang="en-US" dirty="0"/>
              <a:t>.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debitis</a:t>
            </a:r>
            <a:r>
              <a:rPr lang="en-US" dirty="0"/>
              <a:t> </a:t>
            </a:r>
            <a:r>
              <a:rPr lang="en-US" dirty="0" err="1"/>
              <a:t>dissentias</a:t>
            </a:r>
            <a:r>
              <a:rPr lang="en-US" dirty="0"/>
              <a:t> ad. </a:t>
            </a:r>
            <a:r>
              <a:rPr lang="en-US" dirty="0" err="1"/>
              <a:t>Patrioque</a:t>
            </a:r>
            <a:r>
              <a:rPr lang="en-US" dirty="0"/>
              <a:t> </a:t>
            </a:r>
            <a:r>
              <a:rPr lang="en-US" dirty="0" err="1"/>
              <a:t>voluptatum</a:t>
            </a:r>
            <a:r>
              <a:rPr lang="en-US" dirty="0"/>
              <a:t> </a:t>
            </a:r>
            <a:r>
              <a:rPr lang="en-US" dirty="0" err="1"/>
              <a:t>sed</a:t>
            </a:r>
            <a:r>
              <a:rPr lang="en-US" dirty="0"/>
              <a:t> ex, id </a:t>
            </a:r>
            <a:r>
              <a:rPr lang="en-US" dirty="0" err="1"/>
              <a:t>admodum</a:t>
            </a:r>
            <a:r>
              <a:rPr lang="en-US" dirty="0"/>
              <a:t>.</a:t>
            </a:r>
          </a:p>
          <a:p>
            <a:pPr lvl="0"/>
            <a:endParaRPr lang="en-US" dirty="0"/>
          </a:p>
        </p:txBody>
      </p:sp>
      <p:sp>
        <p:nvSpPr>
          <p:cNvPr id="20" name="Line 10">
            <a:extLst>
              <a:ext uri="{FF2B5EF4-FFF2-40B4-BE49-F238E27FC236}">
                <a16:creationId xmlns:a16="http://schemas.microsoft.com/office/drawing/2014/main" id="{B69EB865-6B86-419B-923C-F7DDC68C9C66}"/>
              </a:ext>
            </a:extLst>
          </p:cNvPr>
          <p:cNvSpPr>
            <a:spLocks noChangeShapeType="1"/>
          </p:cNvSpPr>
          <p:nvPr/>
        </p:nvSpPr>
        <p:spPr bwMode="auto">
          <a:xfrm>
            <a:off x="1218567" y="1815500"/>
            <a:ext cx="21937136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698" noProof="0" dirty="0">
              <a:solidFill>
                <a:schemeClr val="bg1"/>
              </a:solidFill>
            </a:endParaRPr>
          </a:p>
        </p:txBody>
      </p:sp>
      <p:sp>
        <p:nvSpPr>
          <p:cNvPr id="17" name="Picture Placeholder 19">
            <a:extLst>
              <a:ext uri="{FF2B5EF4-FFF2-40B4-BE49-F238E27FC236}">
                <a16:creationId xmlns:a16="http://schemas.microsoft.com/office/drawing/2014/main" id="{70E81591-07D5-438D-AAD4-4B9A889F448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2233263" y="7156169"/>
            <a:ext cx="2072520" cy="1557918"/>
          </a:xfrm>
          <a:prstGeom prst="ellipse">
            <a:avLst/>
          </a:prstGeom>
        </p:spPr>
        <p:txBody>
          <a:bodyPr anchor="ctr"/>
          <a:lstStyle>
            <a:lvl1pPr marL="0" indent="0" algn="ctr">
              <a:buNone/>
              <a:defRPr sz="135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914315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ndard slide_Quo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4">
            <a:extLst>
              <a:ext uri="{FF2B5EF4-FFF2-40B4-BE49-F238E27FC236}">
                <a16:creationId xmlns:a16="http://schemas.microsoft.com/office/drawing/2014/main" id="{54B0064F-CA12-4F8F-B694-23C41AD0F16D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2080398" y="12655297"/>
            <a:ext cx="1072337" cy="825734"/>
            <a:chOff x="7110" y="4004"/>
            <a:chExt cx="191" cy="196"/>
          </a:xfrm>
        </p:grpSpPr>
        <p:sp>
          <p:nvSpPr>
            <p:cNvPr id="8" name="Freeform 5">
              <a:extLst>
                <a:ext uri="{FF2B5EF4-FFF2-40B4-BE49-F238E27FC236}">
                  <a16:creationId xmlns:a16="http://schemas.microsoft.com/office/drawing/2014/main" id="{F93F004B-02B9-4455-A020-115CFB37BEE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7200" dirty="0"/>
            </a:p>
          </p:txBody>
        </p:sp>
        <p:sp>
          <p:nvSpPr>
            <p:cNvPr id="9" name="Freeform 6">
              <a:extLst>
                <a:ext uri="{FF2B5EF4-FFF2-40B4-BE49-F238E27FC236}">
                  <a16:creationId xmlns:a16="http://schemas.microsoft.com/office/drawing/2014/main" id="{19F4E2CA-BA89-47F8-8C68-7CACFBAF822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7200" dirty="0"/>
            </a:p>
          </p:txBody>
        </p:sp>
        <p:sp>
          <p:nvSpPr>
            <p:cNvPr id="10" name="Freeform 7">
              <a:extLst>
                <a:ext uri="{FF2B5EF4-FFF2-40B4-BE49-F238E27FC236}">
                  <a16:creationId xmlns:a16="http://schemas.microsoft.com/office/drawing/2014/main" id="{32993525-96BF-457D-86C8-A5E217C20BF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7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59393934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tandard slide_Quo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F607F99-5C2B-4FC6-A3DF-23E011C8426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80398" y="12655296"/>
            <a:ext cx="1072785" cy="822960"/>
          </a:xfrm>
          <a:prstGeom prst="rect">
            <a:avLst/>
          </a:prstGeom>
        </p:spPr>
      </p:pic>
      <p:sp>
        <p:nvSpPr>
          <p:cNvPr id="7" name="Text Placeholder 11">
            <a:extLst>
              <a:ext uri="{FF2B5EF4-FFF2-40B4-BE49-F238E27FC236}">
                <a16:creationId xmlns:a16="http://schemas.microsoft.com/office/drawing/2014/main" id="{8FBE9395-9BF1-4306-9F29-1F8E92C9F8DB}"/>
              </a:ext>
            </a:extLst>
          </p:cNvPr>
          <p:cNvSpPr txBox="1">
            <a:spLocks/>
          </p:cNvSpPr>
          <p:nvPr userDrawn="1"/>
        </p:nvSpPr>
        <p:spPr>
          <a:xfrm>
            <a:off x="1001481" y="2977854"/>
            <a:ext cx="6232454" cy="1717676"/>
          </a:xfrm>
          <a:prstGeom prst="rect">
            <a:avLst/>
          </a:prstGeom>
        </p:spPr>
        <p:txBody>
          <a:bodyPr/>
          <a:lstStyle>
            <a:lvl1pPr marL="356616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13232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069848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426464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783080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2400" dirty="0">
                <a:solidFill>
                  <a:schemeClr val="tx2"/>
                </a:solidFill>
                <a:latin typeface="Georgia" panose="02040502050405020303" pitchFamily="18" charset="0"/>
              </a:rPr>
              <a:t>“</a:t>
            </a: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87DD12F9-AC78-4784-A2C0-5FB6EC5AA31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97428" y="5053530"/>
            <a:ext cx="14104650" cy="3600000"/>
          </a:xfrm>
        </p:spPr>
        <p:txBody>
          <a:bodyPr lIns="90000" tIns="46800" rIns="90000" bIns="46800"/>
          <a:lstStyle>
            <a:lvl1pPr marL="0" indent="0">
              <a:buNone/>
              <a:defRPr lang="en-US" sz="5600" dirty="0" smtClean="0">
                <a:latin typeface="Georgia" panose="02040502050405020303" pitchFamily="18" charset="0"/>
              </a:defRPr>
            </a:lvl1pPr>
          </a:lstStyle>
          <a:p>
            <a:pPr marL="713232" lvl="0" indent="-713232">
              <a:spcBef>
                <a:spcPts val="0"/>
              </a:spcBef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3BB2527F-4DCE-4CB5-A96D-2E432FD5A07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097428" y="9265530"/>
            <a:ext cx="14104650" cy="633676"/>
          </a:xfrm>
        </p:spPr>
        <p:txBody>
          <a:bodyPr lIns="90000" tIns="46800" rIns="90000" bIns="46800"/>
          <a:lstStyle>
            <a:lvl1pPr marL="0" indent="0" algn="l" defTabSz="18288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SzPct val="70000"/>
              <a:buFont typeface="Arial" pitchFamily="34" charset="0"/>
              <a:buNone/>
              <a:defRPr lang="en-US" sz="3200" kern="1200" dirty="0" smtClean="0">
                <a:solidFill>
                  <a:srgbClr val="2E2E38"/>
                </a:solidFill>
                <a:latin typeface="+mn-lt"/>
                <a:ea typeface="+mn-ea"/>
                <a:cs typeface="+mn-cs"/>
              </a:defRPr>
            </a:lvl1pPr>
            <a:lvl2pPr marL="713232" indent="0">
              <a:buNone/>
              <a:defRPr lang="en-US" sz="4000" smtClean="0">
                <a:latin typeface="+mn-lt"/>
              </a:defRPr>
            </a:lvl2pPr>
            <a:lvl3pPr>
              <a:defRPr lang="en-US" sz="3600" smtClean="0">
                <a:latin typeface="+mn-lt"/>
              </a:defRPr>
            </a:lvl3pPr>
            <a:lvl4pPr>
              <a:defRPr lang="en-US" sz="3200" smtClean="0">
                <a:latin typeface="+mn-lt"/>
              </a:defRPr>
            </a:lvl4pPr>
            <a:lvl5pPr>
              <a:defRPr lang="en-IN" sz="3200">
                <a:latin typeface="+mn-lt"/>
              </a:defRPr>
            </a:lvl5pPr>
          </a:lstStyle>
          <a:p>
            <a:pPr marL="0" lvl="0" indent="0">
              <a:spcBef>
                <a:spcPts val="0"/>
              </a:spcBef>
              <a:buNone/>
            </a:pPr>
            <a:r>
              <a:rPr lang="en-US" dirty="0"/>
              <a:t>Name Surname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47DFFB3C-E689-440E-8EDB-465853B3460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97428" y="9942884"/>
            <a:ext cx="14104650" cy="633676"/>
          </a:xfrm>
        </p:spPr>
        <p:txBody>
          <a:bodyPr lIns="90000" tIns="46800" rIns="90000" bIns="46800"/>
          <a:lstStyle>
            <a:lvl1pPr marL="0" indent="0" algn="l" defTabSz="1828800" rtl="0" eaLnBrk="1" latinLnBrk="0" hangingPunct="1">
              <a:spcBef>
                <a:spcPts val="0"/>
              </a:spcBef>
              <a:spcAft>
                <a:spcPts val="1200"/>
              </a:spcAft>
              <a:buClr>
                <a:schemeClr val="tx2"/>
              </a:buClr>
              <a:buSzPct val="70000"/>
              <a:buFont typeface="Arial" pitchFamily="34" charset="0"/>
              <a:buNone/>
              <a:defRPr lang="en-US" sz="3200" kern="1200" dirty="0" smtClean="0">
                <a:solidFill>
                  <a:srgbClr val="2E2E38"/>
                </a:solidFill>
                <a:latin typeface="+mn-lt"/>
                <a:ea typeface="+mn-ea"/>
                <a:cs typeface="+mn-cs"/>
              </a:defRPr>
            </a:lvl1pPr>
            <a:lvl2pPr marL="713232" indent="0">
              <a:buNone/>
              <a:defRPr lang="en-US" sz="4000" smtClean="0">
                <a:latin typeface="+mn-lt"/>
              </a:defRPr>
            </a:lvl2pPr>
            <a:lvl3pPr>
              <a:defRPr lang="en-US" sz="3600" smtClean="0">
                <a:latin typeface="+mn-lt"/>
              </a:defRPr>
            </a:lvl3pPr>
            <a:lvl4pPr>
              <a:defRPr lang="en-US" sz="3200" smtClean="0">
                <a:latin typeface="+mn-lt"/>
              </a:defRPr>
            </a:lvl4pPr>
            <a:lvl5pPr>
              <a:defRPr lang="en-IN" sz="3200">
                <a:latin typeface="+mn-lt"/>
              </a:defRPr>
            </a:lvl5pPr>
          </a:lstStyle>
          <a:p>
            <a:pPr marL="0" lvl="0" indent="0">
              <a:spcBef>
                <a:spcPts val="0"/>
              </a:spcBef>
              <a:buNone/>
            </a:pPr>
            <a:r>
              <a:rPr lang="en-US" dirty="0"/>
              <a:t>Job Title</a:t>
            </a:r>
          </a:p>
        </p:txBody>
      </p:sp>
      <p:grpSp>
        <p:nvGrpSpPr>
          <p:cNvPr id="11" name="Group 4">
            <a:extLst>
              <a:ext uri="{FF2B5EF4-FFF2-40B4-BE49-F238E27FC236}">
                <a16:creationId xmlns:a16="http://schemas.microsoft.com/office/drawing/2014/main" id="{09667CEE-F273-4416-9D45-A0E825F14911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2080398" y="12655297"/>
            <a:ext cx="1072337" cy="825734"/>
            <a:chOff x="7110" y="4004"/>
            <a:chExt cx="191" cy="196"/>
          </a:xfrm>
        </p:grpSpPr>
        <p:sp>
          <p:nvSpPr>
            <p:cNvPr id="12" name="Freeform 5">
              <a:extLst>
                <a:ext uri="{FF2B5EF4-FFF2-40B4-BE49-F238E27FC236}">
                  <a16:creationId xmlns:a16="http://schemas.microsoft.com/office/drawing/2014/main" id="{D43F5A26-EE33-4654-ACA2-880B36B2758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7200" dirty="0"/>
            </a:p>
          </p:txBody>
        </p:sp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id="{325D6EF1-9951-4386-9E98-24FDBF58272A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7200" dirty="0"/>
            </a:p>
          </p:txBody>
        </p:sp>
        <p:sp>
          <p:nvSpPr>
            <p:cNvPr id="14" name="Freeform 7">
              <a:extLst>
                <a:ext uri="{FF2B5EF4-FFF2-40B4-BE49-F238E27FC236}">
                  <a16:creationId xmlns:a16="http://schemas.microsoft.com/office/drawing/2014/main" id="{572CC147-C47E-4B17-9D76-D39D3C36CEF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7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72665412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Standard slide_Quo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BD7B1EAA-D62E-426F-9D29-F674CEB29C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133325" y="4120470"/>
            <a:ext cx="14104650" cy="6051044"/>
          </a:xfrm>
        </p:spPr>
        <p:txBody>
          <a:bodyPr lIns="0" tIns="0" rIns="0" bIns="0">
            <a:noAutofit/>
          </a:bodyPr>
          <a:lstStyle>
            <a:lvl1pPr marL="0" indent="0" algn="ctr">
              <a:buNone/>
              <a:defRPr lang="en-US" sz="5600" dirty="0" smtClean="0">
                <a:latin typeface="Georgia" panose="02040502050405020303" pitchFamily="18" charset="0"/>
              </a:defRPr>
            </a:lvl1pPr>
          </a:lstStyle>
          <a:p>
            <a:pPr marL="713232" lvl="0" indent="-713232" algn="ctr">
              <a:spcBef>
                <a:spcPts val="0"/>
              </a:spcBef>
            </a:pPr>
            <a:r>
              <a:rPr lang="en-US" dirty="0"/>
              <a:t>Edit Master text styles</a:t>
            </a:r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C43D8C34-69FC-4DEE-BC95-D2F629475EB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133325" y="11033676"/>
            <a:ext cx="14104650" cy="633676"/>
          </a:xfrm>
        </p:spPr>
        <p:txBody>
          <a:bodyPr lIns="0" tIns="0" rIns="0" bIns="0">
            <a:noAutofit/>
          </a:bodyPr>
          <a:lstStyle>
            <a:lvl1pPr marL="0" indent="0" algn="ctr">
              <a:buNone/>
              <a:defRPr lang="en-US" sz="3200" dirty="0" smtClean="0">
                <a:solidFill>
                  <a:srgbClr val="2E2E38"/>
                </a:solidFill>
                <a:latin typeface="+mn-lt"/>
              </a:defRPr>
            </a:lvl1pPr>
          </a:lstStyle>
          <a:p>
            <a:pPr marL="713232" lvl="0" indent="-713232" algn="ctr"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Name Surname</a:t>
            </a:r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8E78FCBB-C01D-4FF8-828E-0E27552CA9C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133325" y="11657754"/>
            <a:ext cx="14104650" cy="633676"/>
          </a:xfrm>
        </p:spPr>
        <p:txBody>
          <a:bodyPr vert="horz" lIns="0" tIns="0" rIns="0" bIns="0" rtlCol="0" anchor="t" anchorCtr="0">
            <a:noAutofit/>
          </a:bodyPr>
          <a:lstStyle>
            <a:lvl1pPr marL="0" indent="0" algn="ctr">
              <a:buNone/>
              <a:defRPr lang="en-US" sz="3200" dirty="0" smtClean="0">
                <a:solidFill>
                  <a:srgbClr val="2E2E38"/>
                </a:solidFill>
                <a:latin typeface="+mn-lt"/>
              </a:defRPr>
            </a:lvl1pPr>
          </a:lstStyle>
          <a:p>
            <a:pPr marL="713232" lvl="0" indent="-713232" algn="ctr">
              <a:spcBef>
                <a:spcPts val="0"/>
              </a:spcBef>
              <a:spcAft>
                <a:spcPts val="1200"/>
              </a:spcAft>
            </a:pPr>
            <a:r>
              <a:rPr lang="en-US" dirty="0"/>
              <a:t>Job Title</a:t>
            </a:r>
          </a:p>
        </p:txBody>
      </p:sp>
      <p:sp>
        <p:nvSpPr>
          <p:cNvPr id="7" name="Text Placeholder 11">
            <a:extLst>
              <a:ext uri="{FF2B5EF4-FFF2-40B4-BE49-F238E27FC236}">
                <a16:creationId xmlns:a16="http://schemas.microsoft.com/office/drawing/2014/main" id="{0AD41D48-C813-4F78-A2C8-0758D2B7DC18}"/>
              </a:ext>
            </a:extLst>
          </p:cNvPr>
          <p:cNvSpPr txBox="1">
            <a:spLocks/>
          </p:cNvSpPr>
          <p:nvPr userDrawn="1"/>
        </p:nvSpPr>
        <p:spPr>
          <a:xfrm>
            <a:off x="9069423" y="1959575"/>
            <a:ext cx="6232454" cy="176537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356616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13232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069848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426464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783080" indent="-356616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SzPct val="70000"/>
              <a:buFont typeface="Arial" pitchFamily="34" charset="0"/>
              <a:buChar char="►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22400" dirty="0">
                <a:solidFill>
                  <a:schemeClr val="tx2"/>
                </a:solidFill>
                <a:latin typeface="Georgia" panose="02040502050405020303" pitchFamily="18" charset="0"/>
              </a:rPr>
              <a:t>“ </a:t>
            </a:r>
          </a:p>
        </p:txBody>
      </p:sp>
      <p:grpSp>
        <p:nvGrpSpPr>
          <p:cNvPr id="9" name="Group 4">
            <a:extLst>
              <a:ext uri="{FF2B5EF4-FFF2-40B4-BE49-F238E27FC236}">
                <a16:creationId xmlns:a16="http://schemas.microsoft.com/office/drawing/2014/main" id="{FF60CB08-2DD7-4911-8D80-BCAC7944540B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2080398" y="12655297"/>
            <a:ext cx="1072337" cy="825734"/>
            <a:chOff x="7110" y="4004"/>
            <a:chExt cx="191" cy="196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C7E6D8E8-E311-4EB7-AFAA-50963EA7B15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7200" dirty="0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53EFA7D4-C8AD-4C58-A0EE-C2B70039364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7200" dirty="0"/>
            </a:p>
          </p:txBody>
        </p:sp>
        <p:sp>
          <p:nvSpPr>
            <p:cNvPr id="12" name="Freeform 7">
              <a:extLst>
                <a:ext uri="{FF2B5EF4-FFF2-40B4-BE49-F238E27FC236}">
                  <a16:creationId xmlns:a16="http://schemas.microsoft.com/office/drawing/2014/main" id="{E459CDB2-C2F0-4E1A-AC90-F93C856AA59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7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72111865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rd slide_no_first_level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8568" y="588400"/>
            <a:ext cx="21934170" cy="1180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8569" y="2275840"/>
            <a:ext cx="16460332" cy="9669600"/>
          </a:xfr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</a:defRPr>
            </a:lvl1pPr>
            <a:lvl2pPr marL="534638" indent="-534638">
              <a:buSzPct val="110000"/>
              <a:buFont typeface="EYInterstate Light" panose="02000506000000020004" pitchFamily="2" charset="0"/>
              <a:buChar char="•"/>
              <a:defRPr sz="3600">
                <a:solidFill>
                  <a:schemeClr val="bg1"/>
                </a:solidFill>
              </a:defRPr>
            </a:lvl2pPr>
            <a:lvl3pPr marL="1069278" indent="-534638">
              <a:buSzPct val="110000"/>
              <a:buFont typeface="EYInterstate Light" panose="02000506000000020004" pitchFamily="2" charset="0"/>
              <a:buChar char="•"/>
              <a:defRPr sz="3200">
                <a:solidFill>
                  <a:schemeClr val="bg1"/>
                </a:solidFill>
              </a:defRPr>
            </a:lvl3pPr>
            <a:lvl4pPr marL="1603916" indent="-534638">
              <a:buSzPct val="110000"/>
              <a:buFont typeface="EYInterstate Light" panose="02000506000000020004" pitchFamily="2" charset="0"/>
              <a:buChar char="•"/>
              <a:defRPr sz="2400">
                <a:solidFill>
                  <a:schemeClr val="bg1"/>
                </a:solidFill>
              </a:defRPr>
            </a:lvl4pPr>
            <a:lvl5pPr marL="2138554" indent="-534638">
              <a:buSzPct val="110000"/>
              <a:buFont typeface="EYInterstate Light" panose="02000506000000020004" pitchFamily="2" charset="0"/>
              <a:buChar char="•"/>
              <a:defRPr sz="2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Line 10">
            <a:extLst>
              <a:ext uri="{FF2B5EF4-FFF2-40B4-BE49-F238E27FC236}">
                <a16:creationId xmlns:a16="http://schemas.microsoft.com/office/drawing/2014/main" id="{8D4CA674-C969-4C5C-9EA4-6D41FE961DE2}"/>
              </a:ext>
            </a:extLst>
          </p:cNvPr>
          <p:cNvSpPr>
            <a:spLocks noChangeShapeType="1"/>
          </p:cNvSpPr>
          <p:nvPr/>
        </p:nvSpPr>
        <p:spPr bwMode="auto">
          <a:xfrm>
            <a:off x="1218567" y="1815500"/>
            <a:ext cx="21937136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698" noProof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825607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, no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8568" y="588400"/>
            <a:ext cx="21934170" cy="118176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6" name="Line 10">
            <a:extLst>
              <a:ext uri="{FF2B5EF4-FFF2-40B4-BE49-F238E27FC236}">
                <a16:creationId xmlns:a16="http://schemas.microsoft.com/office/drawing/2014/main" id="{97A26880-8DD7-4A78-ADAF-91ED2E744A7C}"/>
              </a:ext>
            </a:extLst>
          </p:cNvPr>
          <p:cNvSpPr>
            <a:spLocks noChangeShapeType="1"/>
          </p:cNvSpPr>
          <p:nvPr/>
        </p:nvSpPr>
        <p:spPr bwMode="auto">
          <a:xfrm>
            <a:off x="1218567" y="1815500"/>
            <a:ext cx="21937136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698" noProof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01450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s, no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8568" y="588400"/>
            <a:ext cx="21934170" cy="118176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8568" y="2275838"/>
            <a:ext cx="10763991" cy="9669600"/>
          </a:xfrm>
        </p:spPr>
        <p:txBody>
          <a:bodyPr/>
          <a:lstStyle>
            <a:lvl1pPr marL="534638" indent="-534638">
              <a:buSzPct val="110000"/>
              <a:buFont typeface="EYInterstate Light" panose="02000506000000020004" pitchFamily="2" charset="0"/>
              <a:buChar char="•"/>
              <a:defRPr sz="4000">
                <a:solidFill>
                  <a:schemeClr val="bg1"/>
                </a:solidFill>
              </a:defRPr>
            </a:lvl1pPr>
            <a:lvl2pPr marL="1069278" indent="-534638">
              <a:buSzPct val="110000"/>
              <a:buFont typeface="EYInterstate Light" panose="02000506000000020004" pitchFamily="2" charset="0"/>
              <a:buChar char="•"/>
              <a:defRPr sz="3600">
                <a:solidFill>
                  <a:schemeClr val="bg1"/>
                </a:solidFill>
              </a:defRPr>
            </a:lvl2pPr>
            <a:lvl3pPr marL="1603916" indent="-534638">
              <a:buSzPct val="110000"/>
              <a:buFont typeface="EYInterstate Light" panose="02000506000000020004" pitchFamily="2" charset="0"/>
              <a:buChar char="•"/>
              <a:defRPr sz="3200">
                <a:solidFill>
                  <a:schemeClr val="bg1"/>
                </a:solidFill>
              </a:defRPr>
            </a:lvl3pPr>
            <a:lvl4pPr marL="2138554" indent="-534638">
              <a:buSzPct val="110000"/>
              <a:buFont typeface="EYInterstate Light" panose="02000506000000020004" pitchFamily="2" charset="0"/>
              <a:buChar char="•"/>
              <a:defRPr sz="2400">
                <a:solidFill>
                  <a:schemeClr val="bg1"/>
                </a:solidFill>
              </a:defRPr>
            </a:lvl4pPr>
            <a:lvl5pPr marL="2673194" indent="-534638">
              <a:buSzPct val="110000"/>
              <a:buFont typeface="EYInterstate Light" panose="02000506000000020004" pitchFamily="2" charset="0"/>
              <a:buChar char="•"/>
              <a:defRPr sz="2200">
                <a:solidFill>
                  <a:schemeClr val="bg1"/>
                </a:solidFill>
              </a:defRPr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88747" y="2275838"/>
            <a:ext cx="10763991" cy="9669600"/>
          </a:xfrm>
        </p:spPr>
        <p:txBody>
          <a:bodyPr/>
          <a:lstStyle>
            <a:lvl1pPr marL="534638" indent="-534638">
              <a:buSzPct val="110000"/>
              <a:buFont typeface="EYInterstate Light" panose="02000506000000020004" pitchFamily="2" charset="0"/>
              <a:buChar char="•"/>
              <a:defRPr sz="4000">
                <a:solidFill>
                  <a:schemeClr val="bg1"/>
                </a:solidFill>
              </a:defRPr>
            </a:lvl1pPr>
            <a:lvl2pPr marL="1069278" indent="-534638">
              <a:buSzPct val="110000"/>
              <a:buFont typeface="EYInterstate Light" panose="02000506000000020004" pitchFamily="2" charset="0"/>
              <a:buChar char="•"/>
              <a:defRPr sz="3600">
                <a:solidFill>
                  <a:schemeClr val="bg1"/>
                </a:solidFill>
              </a:defRPr>
            </a:lvl2pPr>
            <a:lvl3pPr marL="1603916" indent="-534638">
              <a:buSzPct val="110000"/>
              <a:buFont typeface="EYInterstate Light" panose="02000506000000020004" pitchFamily="2" charset="0"/>
              <a:buChar char="•"/>
              <a:defRPr sz="3200">
                <a:solidFill>
                  <a:schemeClr val="bg1"/>
                </a:solidFill>
              </a:defRPr>
            </a:lvl3pPr>
            <a:lvl4pPr marL="2138554" indent="-534638">
              <a:buSzPct val="110000"/>
              <a:buFont typeface="EYInterstate Light" panose="02000506000000020004" pitchFamily="2" charset="0"/>
              <a:buChar char="•"/>
              <a:defRPr sz="2400">
                <a:solidFill>
                  <a:schemeClr val="bg1"/>
                </a:solidFill>
              </a:defRPr>
            </a:lvl4pPr>
            <a:lvl5pPr marL="2673194" indent="-534638">
              <a:buSzPct val="110000"/>
              <a:buFont typeface="EYInterstate Light" panose="02000506000000020004" pitchFamily="2" charset="0"/>
              <a:buChar char="•"/>
              <a:defRPr sz="2200">
                <a:solidFill>
                  <a:schemeClr val="bg1"/>
                </a:solidFill>
              </a:defRPr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Line 10">
            <a:extLst>
              <a:ext uri="{FF2B5EF4-FFF2-40B4-BE49-F238E27FC236}">
                <a16:creationId xmlns:a16="http://schemas.microsoft.com/office/drawing/2014/main" id="{9B070B28-7AAC-47E5-9EB5-96B8B8B88057}"/>
              </a:ext>
            </a:extLst>
          </p:cNvPr>
          <p:cNvSpPr>
            <a:spLocks noChangeShapeType="1"/>
          </p:cNvSpPr>
          <p:nvPr/>
        </p:nvSpPr>
        <p:spPr bwMode="auto">
          <a:xfrm>
            <a:off x="1218567" y="1815500"/>
            <a:ext cx="21937136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698" noProof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514489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s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24021" y="3738883"/>
            <a:ext cx="10775185" cy="8512150"/>
          </a:xfrm>
        </p:spPr>
        <p:txBody>
          <a:bodyPr/>
          <a:lstStyle>
            <a:lvl1pPr marL="534638" indent="-534638">
              <a:buSzPct val="110000"/>
              <a:buFont typeface="EYInterstate Light" panose="02000506000000020004" pitchFamily="2" charset="0"/>
              <a:buChar char="•"/>
              <a:defRPr sz="2998">
                <a:solidFill>
                  <a:schemeClr val="bg1"/>
                </a:solidFill>
              </a:defRPr>
            </a:lvl1pPr>
            <a:lvl2pPr marL="1069278" indent="-534638">
              <a:buSzPct val="110000"/>
              <a:buFont typeface="EYInterstate Light" panose="02000506000000020004" pitchFamily="2" charset="0"/>
              <a:buChar char="•"/>
              <a:defRPr sz="2698">
                <a:solidFill>
                  <a:schemeClr val="bg1"/>
                </a:solidFill>
              </a:defRPr>
            </a:lvl2pPr>
            <a:lvl3pPr marL="1603916" indent="-534638">
              <a:buSzPct val="110000"/>
              <a:buFont typeface="EYInterstate Light" panose="02000506000000020004" pitchFamily="2" charset="0"/>
              <a:buChar char="•"/>
              <a:defRPr sz="2398">
                <a:solidFill>
                  <a:schemeClr val="bg1"/>
                </a:solidFill>
              </a:defRPr>
            </a:lvl3pPr>
            <a:lvl4pPr marL="2138554" indent="-534638">
              <a:buSzPct val="110000"/>
              <a:buFont typeface="EYInterstate Light" panose="02000506000000020004" pitchFamily="2" charset="0"/>
              <a:buChar char="•"/>
              <a:defRPr sz="2098">
                <a:solidFill>
                  <a:schemeClr val="bg1"/>
                </a:solidFill>
              </a:defRPr>
            </a:lvl4pPr>
            <a:lvl5pPr marL="2673194" indent="-534638">
              <a:buSzPct val="110000"/>
              <a:buFont typeface="EYInterstate Light" panose="02000506000000020004" pitchFamily="2" charset="0"/>
              <a:buChar char="•"/>
              <a:defRPr sz="1800">
                <a:solidFill>
                  <a:schemeClr val="bg1"/>
                </a:solidFill>
              </a:defRPr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86356" y="3738883"/>
            <a:ext cx="10775185" cy="8512150"/>
          </a:xfrm>
        </p:spPr>
        <p:txBody>
          <a:bodyPr/>
          <a:lstStyle>
            <a:lvl1pPr marL="534638" indent="-534638">
              <a:buSzPct val="110000"/>
              <a:buFont typeface="EYInterstate Light" panose="02000506000000020004" pitchFamily="2" charset="0"/>
              <a:buChar char="•"/>
              <a:defRPr sz="2998">
                <a:solidFill>
                  <a:schemeClr val="bg1"/>
                </a:solidFill>
              </a:defRPr>
            </a:lvl1pPr>
            <a:lvl2pPr marL="1069278" indent="-534638">
              <a:buSzPct val="110000"/>
              <a:buFont typeface="EYInterstate Light" panose="02000506000000020004" pitchFamily="2" charset="0"/>
              <a:buChar char="•"/>
              <a:defRPr sz="2698">
                <a:solidFill>
                  <a:schemeClr val="bg1"/>
                </a:solidFill>
              </a:defRPr>
            </a:lvl2pPr>
            <a:lvl3pPr marL="1603916" indent="-534638">
              <a:buSzPct val="110000"/>
              <a:buFont typeface="EYInterstate Light" panose="02000506000000020004" pitchFamily="2" charset="0"/>
              <a:buChar char="•"/>
              <a:defRPr sz="2398">
                <a:solidFill>
                  <a:schemeClr val="bg1"/>
                </a:solidFill>
              </a:defRPr>
            </a:lvl3pPr>
            <a:lvl4pPr marL="2138554" indent="-534638">
              <a:buSzPct val="110000"/>
              <a:buFont typeface="EYInterstate Light" panose="02000506000000020004" pitchFamily="2" charset="0"/>
              <a:buChar char="•"/>
              <a:defRPr sz="2098">
                <a:solidFill>
                  <a:schemeClr val="bg1"/>
                </a:solidFill>
              </a:defRPr>
            </a:lvl4pPr>
            <a:lvl5pPr marL="2673194" indent="-534638">
              <a:buSzPct val="110000"/>
              <a:buFont typeface="EYInterstate Light" panose="02000506000000020004" pitchFamily="2" charset="0"/>
              <a:buChar char="•"/>
              <a:defRPr sz="1800">
                <a:solidFill>
                  <a:schemeClr val="bg1"/>
                </a:solidFill>
              </a:defRPr>
            </a:lvl5pPr>
            <a:lvl6pPr>
              <a:defRPr sz="2698"/>
            </a:lvl6pPr>
            <a:lvl7pPr>
              <a:defRPr sz="2698"/>
            </a:lvl7pPr>
            <a:lvl8pPr>
              <a:defRPr sz="2698"/>
            </a:lvl8pPr>
            <a:lvl9pPr>
              <a:defRPr sz="2698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1218568" y="2275840"/>
            <a:ext cx="10775185" cy="1281600"/>
          </a:xfrm>
        </p:spPr>
        <p:txBody>
          <a:bodyPr anchor="t" anchorCtr="0"/>
          <a:lstStyle>
            <a:lvl1pPr>
              <a:buNone/>
              <a:defRPr sz="4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2386356" y="2275840"/>
            <a:ext cx="10775185" cy="1281600"/>
          </a:xfrm>
        </p:spPr>
        <p:txBody>
          <a:bodyPr anchor="t" anchorCtr="0"/>
          <a:lstStyle>
            <a:lvl1pPr>
              <a:buNone/>
              <a:defRPr sz="4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8568" y="588400"/>
            <a:ext cx="21934170" cy="118176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Line 10">
            <a:extLst>
              <a:ext uri="{FF2B5EF4-FFF2-40B4-BE49-F238E27FC236}">
                <a16:creationId xmlns:a16="http://schemas.microsoft.com/office/drawing/2014/main" id="{9773E7D9-2434-4381-A00D-27B62C086733}"/>
              </a:ext>
            </a:extLst>
          </p:cNvPr>
          <p:cNvSpPr>
            <a:spLocks noChangeShapeType="1"/>
          </p:cNvSpPr>
          <p:nvPr/>
        </p:nvSpPr>
        <p:spPr bwMode="auto">
          <a:xfrm>
            <a:off x="1218567" y="1815500"/>
            <a:ext cx="21937136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698" noProof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4144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77" name="Image"/>
          <p:cNvSpPr>
            <a:spLocks noGrp="1"/>
          </p:cNvSpPr>
          <p:nvPr>
            <p:ph type="pic" sz="half" idx="13"/>
          </p:nvPr>
        </p:nvSpPr>
        <p:spPr>
          <a:xfrm>
            <a:off x="1673225" y="2220685"/>
            <a:ext cx="8753555" cy="1149531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  <p:sp>
        <p:nvSpPr>
          <p:cNvPr id="78" name="Image"/>
          <p:cNvSpPr>
            <a:spLocks noGrp="1"/>
          </p:cNvSpPr>
          <p:nvPr>
            <p:ph type="pic" sz="half" idx="14"/>
          </p:nvPr>
        </p:nvSpPr>
        <p:spPr>
          <a:xfrm>
            <a:off x="7620000" y="566057"/>
            <a:ext cx="13489669" cy="629194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</p:spTree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ey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025101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cused da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798443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131659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vid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2860062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558741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dia Placeholder 2">
            <a:extLst>
              <a:ext uri="{FF2B5EF4-FFF2-40B4-BE49-F238E27FC236}">
                <a16:creationId xmlns:a16="http://schemas.microsoft.com/office/drawing/2014/main" id="{0052CFA6-7CF5-41BD-9D94-2D0DAE108428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24371300" cy="13716000"/>
          </a:xfr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IN" dirty="0"/>
              <a:t>Video</a:t>
            </a:r>
          </a:p>
        </p:txBody>
      </p:sp>
    </p:spTree>
    <p:extLst>
      <p:ext uri="{BB962C8B-B14F-4D97-AF65-F5344CB8AC3E}">
        <p14:creationId xmlns:p14="http://schemas.microsoft.com/office/powerpoint/2010/main" val="3972933406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inal leg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214333" y="1438278"/>
            <a:ext cx="9345530" cy="10420124"/>
          </a:xfrm>
        </p:spPr>
        <p:txBody>
          <a:bodyPr/>
          <a:lstStyle>
            <a:lvl1pPr marL="0" indent="0" algn="l" defTabSz="1492248" rtl="0" fontAlgn="base">
              <a:lnSpc>
                <a:spcPct val="100000"/>
              </a:lnSpc>
              <a:spcBef>
                <a:spcPct val="70000"/>
              </a:spcBef>
              <a:spcAft>
                <a:spcPct val="0"/>
              </a:spcAft>
              <a:buSzPct val="100000"/>
              <a:buNone/>
              <a:defRPr lang="en-US" sz="1800" kern="1200" noProof="0" dirty="0" smtClean="0">
                <a:solidFill>
                  <a:schemeClr val="bg1"/>
                </a:solidFill>
                <a:latin typeface="EYInterstate Light" panose="02000506000000020004" pitchFamily="2" charset="0"/>
                <a:ea typeface="+mn-ea"/>
                <a:cs typeface="Arial" pitchFamily="34" charset="0"/>
              </a:defRPr>
            </a:lvl1pPr>
            <a:lvl2pPr marL="0" indent="0" algn="l" defTabSz="1492248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1350" b="1" kern="1200" noProof="0" dirty="0" smtClean="0">
                <a:solidFill>
                  <a:schemeClr val="bg1"/>
                </a:solidFill>
                <a:latin typeface="EYInterstate Light" panose="02000506000000020004" pitchFamily="2" charset="0"/>
                <a:ea typeface="+mn-ea"/>
                <a:cs typeface="Arial" pitchFamily="34" charset="0"/>
              </a:defRPr>
            </a:lvl2pPr>
            <a:lvl3pPr marL="264178" indent="-264178" algn="l" defTabSz="1492248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Arial" pitchFamily="34" charset="0"/>
              <a:buChar char="►"/>
              <a:defRPr lang="en-US" sz="1350" b="1" kern="1200" noProof="0" dirty="0" smtClean="0">
                <a:solidFill>
                  <a:schemeClr val="bg1"/>
                </a:solidFill>
                <a:latin typeface="EYInterstate Light" panose="02000506000000020004" pitchFamily="2" charset="0"/>
                <a:ea typeface="+mn-ea"/>
                <a:cs typeface="Arial" pitchFamily="34" charset="0"/>
              </a:defRPr>
            </a:lvl3pPr>
            <a:lvl4pPr marL="0" indent="0" algn="l" defTabSz="1492248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1200" kern="1200" noProof="0" dirty="0" smtClean="0">
                <a:solidFill>
                  <a:schemeClr val="bg1"/>
                </a:solidFill>
                <a:latin typeface="EYInterstate Light" panose="02000506000000020004" pitchFamily="2" charset="0"/>
                <a:ea typeface="+mn-ea"/>
                <a:cs typeface="Arial" pitchFamily="34" charset="0"/>
              </a:defRPr>
            </a:lvl4pPr>
            <a:lvl5pPr marL="283218" indent="-283218" algn="l" defTabSz="1492248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Arial" pitchFamily="34" charset="0"/>
              <a:buChar char="►"/>
              <a:defRPr lang="en-US" sz="1200" kern="1200" noProof="0" dirty="0">
                <a:solidFill>
                  <a:schemeClr val="bg1"/>
                </a:solidFill>
                <a:latin typeface="EYInterstate Light" panose="02000506000000020004" pitchFamily="2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 noProof="0" dirty="0"/>
              <a:t>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23691407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Final leg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214333" y="1438278"/>
            <a:ext cx="9345530" cy="10420124"/>
          </a:xfrm>
        </p:spPr>
        <p:txBody>
          <a:bodyPr/>
          <a:lstStyle>
            <a:lvl1pPr marL="0" indent="0" algn="l" defTabSz="1492248" rtl="0" fontAlgn="base">
              <a:lnSpc>
                <a:spcPct val="100000"/>
              </a:lnSpc>
              <a:spcBef>
                <a:spcPct val="70000"/>
              </a:spcBef>
              <a:spcAft>
                <a:spcPct val="0"/>
              </a:spcAft>
              <a:buSzPct val="100000"/>
              <a:buNone/>
              <a:defRPr lang="en-US" sz="1800" kern="1200" noProof="0" dirty="0" smtClean="0">
                <a:solidFill>
                  <a:schemeClr val="bg1"/>
                </a:solidFill>
                <a:latin typeface="EYInterstate Light" panose="02000506000000020004" pitchFamily="2" charset="0"/>
                <a:ea typeface="+mn-ea"/>
                <a:cs typeface="Arial" pitchFamily="34" charset="0"/>
              </a:defRPr>
            </a:lvl1pPr>
            <a:lvl2pPr marL="0" indent="0" algn="l" defTabSz="1492248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1350" b="1" kern="1200" noProof="0" dirty="0" smtClean="0">
                <a:solidFill>
                  <a:schemeClr val="bg1"/>
                </a:solidFill>
                <a:latin typeface="EYInterstate Light" panose="02000506000000020004" pitchFamily="2" charset="0"/>
                <a:ea typeface="+mn-ea"/>
                <a:cs typeface="Arial" pitchFamily="34" charset="0"/>
              </a:defRPr>
            </a:lvl2pPr>
            <a:lvl3pPr marL="264178" indent="-264178" algn="l" defTabSz="1492248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Arial" pitchFamily="34" charset="0"/>
              <a:buChar char="►"/>
              <a:defRPr lang="en-US" sz="1350" b="1" kern="1200" noProof="0" dirty="0" smtClean="0">
                <a:solidFill>
                  <a:schemeClr val="bg1"/>
                </a:solidFill>
                <a:latin typeface="EYInterstate Light" panose="02000506000000020004" pitchFamily="2" charset="0"/>
                <a:ea typeface="+mn-ea"/>
                <a:cs typeface="Arial" pitchFamily="34" charset="0"/>
              </a:defRPr>
            </a:lvl3pPr>
            <a:lvl4pPr marL="0" indent="0" algn="l" defTabSz="1492248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1200" kern="1200" noProof="0" dirty="0" smtClean="0">
                <a:solidFill>
                  <a:schemeClr val="bg1"/>
                </a:solidFill>
                <a:latin typeface="EYInterstate Light" panose="02000506000000020004" pitchFamily="2" charset="0"/>
                <a:ea typeface="+mn-ea"/>
                <a:cs typeface="Arial" pitchFamily="34" charset="0"/>
              </a:defRPr>
            </a:lvl4pPr>
            <a:lvl5pPr marL="283218" indent="-283218" algn="l" defTabSz="1492248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Arial" pitchFamily="34" charset="0"/>
              <a:buChar char="►"/>
              <a:defRPr lang="en-US" sz="1200" kern="1200" noProof="0" dirty="0">
                <a:solidFill>
                  <a:schemeClr val="bg1"/>
                </a:solidFill>
                <a:latin typeface="EYInterstate Light" panose="02000506000000020004" pitchFamily="2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 noProof="0" dirty="0"/>
              <a:t>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7119843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Final leg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214333" y="1438278"/>
            <a:ext cx="9345530" cy="10420124"/>
          </a:xfrm>
        </p:spPr>
        <p:txBody>
          <a:bodyPr/>
          <a:lstStyle>
            <a:lvl1pPr marL="0" indent="0" algn="l" defTabSz="1492248" rtl="0" fontAlgn="base">
              <a:lnSpc>
                <a:spcPct val="100000"/>
              </a:lnSpc>
              <a:spcBef>
                <a:spcPct val="70000"/>
              </a:spcBef>
              <a:spcAft>
                <a:spcPct val="0"/>
              </a:spcAft>
              <a:buSzPct val="100000"/>
              <a:buNone/>
              <a:defRPr lang="en-US" sz="1800" kern="1200" noProof="0" dirty="0" smtClean="0">
                <a:solidFill>
                  <a:schemeClr val="bg1"/>
                </a:solidFill>
                <a:latin typeface="EYInterstate Light" panose="02000506000000020004" pitchFamily="2" charset="0"/>
                <a:ea typeface="+mn-ea"/>
                <a:cs typeface="Arial" pitchFamily="34" charset="0"/>
              </a:defRPr>
            </a:lvl1pPr>
            <a:lvl2pPr marL="0" indent="0" algn="l" defTabSz="1492248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1350" b="1" kern="1200" noProof="0" dirty="0" smtClean="0">
                <a:solidFill>
                  <a:schemeClr val="bg1"/>
                </a:solidFill>
                <a:latin typeface="EYInterstate Light" panose="02000506000000020004" pitchFamily="2" charset="0"/>
                <a:ea typeface="+mn-ea"/>
                <a:cs typeface="Arial" pitchFamily="34" charset="0"/>
              </a:defRPr>
            </a:lvl2pPr>
            <a:lvl3pPr marL="264178" indent="-264178" algn="l" defTabSz="1492248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Arial" pitchFamily="34" charset="0"/>
              <a:buChar char="►"/>
              <a:defRPr lang="en-US" sz="1350" b="1" kern="1200" noProof="0" dirty="0" smtClean="0">
                <a:solidFill>
                  <a:schemeClr val="bg1"/>
                </a:solidFill>
                <a:latin typeface="EYInterstate Light" panose="02000506000000020004" pitchFamily="2" charset="0"/>
                <a:ea typeface="+mn-ea"/>
                <a:cs typeface="Arial" pitchFamily="34" charset="0"/>
              </a:defRPr>
            </a:lvl3pPr>
            <a:lvl4pPr marL="0" indent="0" algn="l" defTabSz="1492248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1200" kern="1200" noProof="0" dirty="0" smtClean="0">
                <a:solidFill>
                  <a:schemeClr val="bg1"/>
                </a:solidFill>
                <a:latin typeface="EYInterstate Light" panose="02000506000000020004" pitchFamily="2" charset="0"/>
                <a:ea typeface="+mn-ea"/>
                <a:cs typeface="Arial" pitchFamily="34" charset="0"/>
              </a:defRPr>
            </a:lvl4pPr>
            <a:lvl5pPr marL="283218" indent="-283218" algn="l" defTabSz="1492248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Arial" pitchFamily="34" charset="0"/>
              <a:buChar char="►"/>
              <a:defRPr lang="en-US" sz="1200" kern="1200" noProof="0" dirty="0">
                <a:solidFill>
                  <a:schemeClr val="bg1"/>
                </a:solidFill>
                <a:latin typeface="EYInterstate Light" panose="02000506000000020004" pitchFamily="2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29214059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7297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97" name="Image"/>
          <p:cNvSpPr>
            <a:spLocks noGrp="1"/>
          </p:cNvSpPr>
          <p:nvPr>
            <p:ph type="pic" sz="half" idx="13"/>
          </p:nvPr>
        </p:nvSpPr>
        <p:spPr>
          <a:xfrm>
            <a:off x="1711325" y="1187833"/>
            <a:ext cx="9411821" cy="1252816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</p:spTree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Cover altern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88EA5E8-D5CE-4885-9BCF-B4EBD809736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750" r="22250"/>
          <a:stretch/>
        </p:blipFill>
        <p:spPr>
          <a:xfrm>
            <a:off x="0" y="0"/>
            <a:ext cx="24371300" cy="13716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945AD81-9D09-493D-94B8-1CAA625F68C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50254" y="10680192"/>
            <a:ext cx="2632100" cy="2313936"/>
          </a:xfrm>
          <a:prstGeom prst="rect">
            <a:avLst/>
          </a:prstGeom>
        </p:spPr>
      </p:pic>
      <p:sp>
        <p:nvSpPr>
          <p:cNvPr id="7" name="Freeform 5">
            <a:extLst>
              <a:ext uri="{FF2B5EF4-FFF2-40B4-BE49-F238E27FC236}">
                <a16:creationId xmlns:a16="http://schemas.microsoft.com/office/drawing/2014/main" id="{B7F2A12E-7729-47A0-BC4C-937A569C1503}"/>
              </a:ext>
            </a:extLst>
          </p:cNvPr>
          <p:cNvSpPr>
            <a:spLocks noChangeAspect="1"/>
          </p:cNvSpPr>
          <p:nvPr userDrawn="1"/>
        </p:nvSpPr>
        <p:spPr bwMode="gray">
          <a:xfrm rot="10800000">
            <a:off x="1252826" y="914398"/>
            <a:ext cx="12012564" cy="7610632"/>
          </a:xfrm>
          <a:custGeom>
            <a:avLst/>
            <a:gdLst>
              <a:gd name="connsiteX0" fmla="*/ 0 w 10000"/>
              <a:gd name="connsiteY0" fmla="*/ 0 h 9745"/>
              <a:gd name="connsiteX1" fmla="*/ 921 w 10000"/>
              <a:gd name="connsiteY1" fmla="*/ 9745 h 9745"/>
              <a:gd name="connsiteX2" fmla="*/ 10000 w 10000"/>
              <a:gd name="connsiteY2" fmla="*/ 7201 h 9745"/>
              <a:gd name="connsiteX3" fmla="*/ 10000 w 10000"/>
              <a:gd name="connsiteY3" fmla="*/ 0 h 9745"/>
              <a:gd name="connsiteX4" fmla="*/ 0 w 10000"/>
              <a:gd name="connsiteY4" fmla="*/ 0 h 9745"/>
              <a:gd name="connsiteX0" fmla="*/ 0 w 9079"/>
              <a:gd name="connsiteY0" fmla="*/ 0 h 10000"/>
              <a:gd name="connsiteX1" fmla="*/ 0 w 9079"/>
              <a:gd name="connsiteY1" fmla="*/ 10000 h 10000"/>
              <a:gd name="connsiteX2" fmla="*/ 9079 w 9079"/>
              <a:gd name="connsiteY2" fmla="*/ 7389 h 10000"/>
              <a:gd name="connsiteX3" fmla="*/ 9079 w 9079"/>
              <a:gd name="connsiteY3" fmla="*/ 0 h 10000"/>
              <a:gd name="connsiteX4" fmla="*/ 0 w 9079"/>
              <a:gd name="connsiteY4" fmla="*/ 0 h 10000"/>
              <a:gd name="connsiteX0" fmla="*/ 5 w 10000"/>
              <a:gd name="connsiteY0" fmla="*/ 2555 h 10000"/>
              <a:gd name="connsiteX1" fmla="*/ 0 w 10000"/>
              <a:gd name="connsiteY1" fmla="*/ 10000 h 10000"/>
              <a:gd name="connsiteX2" fmla="*/ 10000 w 10000"/>
              <a:gd name="connsiteY2" fmla="*/ 7389 h 10000"/>
              <a:gd name="connsiteX3" fmla="*/ 10000 w 10000"/>
              <a:gd name="connsiteY3" fmla="*/ 0 h 10000"/>
              <a:gd name="connsiteX4" fmla="*/ 5 w 10000"/>
              <a:gd name="connsiteY4" fmla="*/ 2555 h 10000"/>
              <a:gd name="connsiteX0" fmla="*/ 5 w 10000"/>
              <a:gd name="connsiteY0" fmla="*/ 0 h 7445"/>
              <a:gd name="connsiteX1" fmla="*/ 0 w 10000"/>
              <a:gd name="connsiteY1" fmla="*/ 7445 h 7445"/>
              <a:gd name="connsiteX2" fmla="*/ 10000 w 10000"/>
              <a:gd name="connsiteY2" fmla="*/ 4834 h 7445"/>
              <a:gd name="connsiteX3" fmla="*/ 10000 w 10000"/>
              <a:gd name="connsiteY3" fmla="*/ 7 h 7445"/>
              <a:gd name="connsiteX4" fmla="*/ 5 w 10000"/>
              <a:gd name="connsiteY4" fmla="*/ 0 h 7445"/>
              <a:gd name="connsiteX0" fmla="*/ 5 w 10000"/>
              <a:gd name="connsiteY0" fmla="*/ 0 h 10000"/>
              <a:gd name="connsiteX1" fmla="*/ 0 w 10000"/>
              <a:gd name="connsiteY1" fmla="*/ 10000 h 10000"/>
              <a:gd name="connsiteX2" fmla="*/ 8453 w 10000"/>
              <a:gd name="connsiteY2" fmla="*/ 7036 h 10000"/>
              <a:gd name="connsiteX3" fmla="*/ 10000 w 10000"/>
              <a:gd name="connsiteY3" fmla="*/ 9 h 10000"/>
              <a:gd name="connsiteX4" fmla="*/ 5 w 10000"/>
              <a:gd name="connsiteY4" fmla="*/ 0 h 10000"/>
              <a:gd name="connsiteX0" fmla="*/ 5 w 8453"/>
              <a:gd name="connsiteY0" fmla="*/ 4143 h 14143"/>
              <a:gd name="connsiteX1" fmla="*/ 0 w 8453"/>
              <a:gd name="connsiteY1" fmla="*/ 14143 h 14143"/>
              <a:gd name="connsiteX2" fmla="*/ 8453 w 8453"/>
              <a:gd name="connsiteY2" fmla="*/ 11179 h 14143"/>
              <a:gd name="connsiteX3" fmla="*/ 8453 w 8453"/>
              <a:gd name="connsiteY3" fmla="*/ 0 h 14143"/>
              <a:gd name="connsiteX4" fmla="*/ 5 w 8453"/>
              <a:gd name="connsiteY4" fmla="*/ 4143 h 14143"/>
              <a:gd name="connsiteX0" fmla="*/ 6 w 10000"/>
              <a:gd name="connsiteY0" fmla="*/ 0 h 10007"/>
              <a:gd name="connsiteX1" fmla="*/ 0 w 10000"/>
              <a:gd name="connsiteY1" fmla="*/ 10007 h 10007"/>
              <a:gd name="connsiteX2" fmla="*/ 10000 w 10000"/>
              <a:gd name="connsiteY2" fmla="*/ 7911 h 10007"/>
              <a:gd name="connsiteX3" fmla="*/ 10000 w 10000"/>
              <a:gd name="connsiteY3" fmla="*/ 7 h 10007"/>
              <a:gd name="connsiteX4" fmla="*/ 6 w 10000"/>
              <a:gd name="connsiteY4" fmla="*/ 0 h 10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7">
                <a:moveTo>
                  <a:pt x="6" y="0"/>
                </a:moveTo>
                <a:cubicBezTo>
                  <a:pt x="4" y="2358"/>
                  <a:pt x="2" y="7650"/>
                  <a:pt x="0" y="10007"/>
                </a:cubicBezTo>
                <a:lnTo>
                  <a:pt x="10000" y="7911"/>
                </a:lnTo>
                <a:lnTo>
                  <a:pt x="10000" y="7"/>
                </a:lnTo>
                <a:lnTo>
                  <a:pt x="6" y="0"/>
                </a:lnTo>
                <a:close/>
              </a:path>
            </a:pathLst>
          </a:custGeom>
          <a:solidFill>
            <a:srgbClr val="FFE600"/>
          </a:solidFill>
          <a:ln w="9525">
            <a:noFill/>
            <a:round/>
            <a:headEnd/>
            <a:tailEnd/>
          </a:ln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GB" sz="7200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9306FE6B-2888-42EC-9409-22E0C44C3EF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829251" y="2953194"/>
            <a:ext cx="10834218" cy="1720800"/>
          </a:xfrm>
        </p:spPr>
        <p:txBody>
          <a:bodyPr/>
          <a:lstStyle>
            <a:lvl1pPr>
              <a:defRPr sz="6000" b="0">
                <a:solidFill>
                  <a:srgbClr val="404040"/>
                </a:solidFill>
                <a:latin typeface="EYInterstate Light" panose="02000506000000020004" pitchFamily="2" charset="0"/>
                <a:cs typeface="Arial" pitchFamily="34" charset="0"/>
              </a:defRPr>
            </a:lvl1pPr>
          </a:lstStyle>
          <a:p>
            <a:r>
              <a:rPr lang="en-GB" dirty="0"/>
              <a:t>Title (EY Interstate Light 30 point)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62FC3DF6-2861-4293-9E33-F3E405EF9FA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829254" y="4845729"/>
            <a:ext cx="10834218" cy="782450"/>
          </a:xfrm>
        </p:spPr>
        <p:txBody>
          <a:bodyPr/>
          <a:lstStyle>
            <a:lvl1pPr marL="0" marR="0" indent="0" algn="l" defTabSz="1828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2400"/>
              </a:spcAft>
              <a:buClr>
                <a:schemeClr val="accent2"/>
              </a:buClr>
              <a:buSzPct val="70000"/>
              <a:buFont typeface="Arial" pitchFamily="34" charset="0"/>
              <a:buNone/>
              <a:tabLst/>
              <a:defRPr sz="3200" b="0">
                <a:solidFill>
                  <a:srgbClr val="404040"/>
                </a:solidFill>
                <a:latin typeface="EYInterstate" panose="02000503020000020004" pitchFamily="2" charset="0"/>
                <a:cs typeface="Arial" pitchFamily="34" charset="0"/>
              </a:defRPr>
            </a:lvl1pPr>
            <a:lvl2pPr marL="0" indent="0" algn="l">
              <a:buNone/>
              <a:defRPr sz="3200">
                <a:solidFill>
                  <a:srgbClr val="404040"/>
                </a:solidFill>
              </a:defRPr>
            </a:lvl2pPr>
            <a:lvl3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572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5486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6400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7315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z="3200" dirty="0"/>
              <a:t>Subtitle (EY Interstate 16 point)</a:t>
            </a:r>
          </a:p>
          <a:p>
            <a:pPr marL="0" marR="0" lvl="0" indent="0" algn="l" defTabSz="1828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2400"/>
              </a:spcAft>
              <a:buClr>
                <a:schemeClr val="accent2"/>
              </a:buClr>
              <a:buSzPct val="70000"/>
              <a:buFont typeface="Arial" pitchFamily="34" charset="0"/>
              <a:buNone/>
              <a:tabLst/>
              <a:defRPr/>
            </a:pPr>
            <a:r>
              <a:rPr lang="en-IN" b="1" dirty="0"/>
              <a:t>XX Month 200X (EY Interstate bold 16 point)</a:t>
            </a:r>
          </a:p>
        </p:txBody>
      </p:sp>
    </p:spTree>
    <p:extLst>
      <p:ext uri="{BB962C8B-B14F-4D97-AF65-F5344CB8AC3E}">
        <p14:creationId xmlns:p14="http://schemas.microsoft.com/office/powerpoint/2010/main" val="15206057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2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105" name="Image"/>
          <p:cNvSpPr>
            <a:spLocks noGrp="1"/>
          </p:cNvSpPr>
          <p:nvPr>
            <p:ph type="pic" sz="half" idx="13"/>
          </p:nvPr>
        </p:nvSpPr>
        <p:spPr>
          <a:xfrm>
            <a:off x="437321" y="3776869"/>
            <a:ext cx="8786192" cy="878619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  <p:sp>
        <p:nvSpPr>
          <p:cNvPr id="106" name="Image"/>
          <p:cNvSpPr>
            <a:spLocks noGrp="1"/>
          </p:cNvSpPr>
          <p:nvPr>
            <p:ph type="pic" sz="quarter" idx="14"/>
          </p:nvPr>
        </p:nvSpPr>
        <p:spPr>
          <a:xfrm>
            <a:off x="9667185" y="-92214"/>
            <a:ext cx="7587145" cy="645325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  <p:sp>
        <p:nvSpPr>
          <p:cNvPr id="107" name="Image"/>
          <p:cNvSpPr>
            <a:spLocks noGrp="1"/>
          </p:cNvSpPr>
          <p:nvPr>
            <p:ph type="pic" sz="quarter" idx="15"/>
          </p:nvPr>
        </p:nvSpPr>
        <p:spPr>
          <a:xfrm>
            <a:off x="15117278" y="7342255"/>
            <a:ext cx="7587146" cy="637374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  <p:sp>
        <p:nvSpPr>
          <p:cNvPr id="115" name="Image"/>
          <p:cNvSpPr>
            <a:spLocks noGrp="1"/>
          </p:cNvSpPr>
          <p:nvPr>
            <p:ph type="pic" idx="13"/>
          </p:nvPr>
        </p:nvSpPr>
        <p:spPr>
          <a:xfrm>
            <a:off x="0" y="0"/>
            <a:ext cx="24377650" cy="752301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 dirty="0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52.xml"/><Relationship Id="rId18" Type="http://schemas.openxmlformats.org/officeDocument/2006/relationships/slideLayout" Target="../slideLayouts/slideLayout57.xml"/><Relationship Id="rId26" Type="http://schemas.openxmlformats.org/officeDocument/2006/relationships/slideLayout" Target="../slideLayouts/slideLayout65.xml"/><Relationship Id="rId3" Type="http://schemas.openxmlformats.org/officeDocument/2006/relationships/slideLayout" Target="../slideLayouts/slideLayout42.xml"/><Relationship Id="rId21" Type="http://schemas.openxmlformats.org/officeDocument/2006/relationships/slideLayout" Target="../slideLayouts/slideLayout60.xml"/><Relationship Id="rId7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51.xml"/><Relationship Id="rId17" Type="http://schemas.openxmlformats.org/officeDocument/2006/relationships/slideLayout" Target="../slideLayouts/slideLayout56.xml"/><Relationship Id="rId25" Type="http://schemas.openxmlformats.org/officeDocument/2006/relationships/slideLayout" Target="../slideLayouts/slideLayout64.xml"/><Relationship Id="rId2" Type="http://schemas.openxmlformats.org/officeDocument/2006/relationships/slideLayout" Target="../slideLayouts/slideLayout41.xml"/><Relationship Id="rId16" Type="http://schemas.openxmlformats.org/officeDocument/2006/relationships/slideLayout" Target="../slideLayouts/slideLayout55.xml"/><Relationship Id="rId20" Type="http://schemas.openxmlformats.org/officeDocument/2006/relationships/slideLayout" Target="../slideLayouts/slideLayout59.xml"/><Relationship Id="rId29" Type="http://schemas.openxmlformats.org/officeDocument/2006/relationships/slideLayout" Target="../slideLayouts/slideLayout68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24" Type="http://schemas.openxmlformats.org/officeDocument/2006/relationships/slideLayout" Target="../slideLayouts/slideLayout63.xml"/><Relationship Id="rId32" Type="http://schemas.openxmlformats.org/officeDocument/2006/relationships/theme" Target="../theme/theme2.xml"/><Relationship Id="rId5" Type="http://schemas.openxmlformats.org/officeDocument/2006/relationships/slideLayout" Target="../slideLayouts/slideLayout44.xml"/><Relationship Id="rId15" Type="http://schemas.openxmlformats.org/officeDocument/2006/relationships/slideLayout" Target="../slideLayouts/slideLayout54.xml"/><Relationship Id="rId23" Type="http://schemas.openxmlformats.org/officeDocument/2006/relationships/slideLayout" Target="../slideLayouts/slideLayout62.xml"/><Relationship Id="rId28" Type="http://schemas.openxmlformats.org/officeDocument/2006/relationships/slideLayout" Target="../slideLayouts/slideLayout67.xml"/><Relationship Id="rId10" Type="http://schemas.openxmlformats.org/officeDocument/2006/relationships/slideLayout" Target="../slideLayouts/slideLayout49.xml"/><Relationship Id="rId19" Type="http://schemas.openxmlformats.org/officeDocument/2006/relationships/slideLayout" Target="../slideLayouts/slideLayout58.xml"/><Relationship Id="rId31" Type="http://schemas.openxmlformats.org/officeDocument/2006/relationships/slideLayout" Target="../slideLayouts/slideLayout70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Relationship Id="rId14" Type="http://schemas.openxmlformats.org/officeDocument/2006/relationships/slideLayout" Target="../slideLayouts/slideLayout53.xml"/><Relationship Id="rId22" Type="http://schemas.openxmlformats.org/officeDocument/2006/relationships/slideLayout" Target="../slideLayouts/slideLayout61.xml"/><Relationship Id="rId27" Type="http://schemas.openxmlformats.org/officeDocument/2006/relationships/slideLayout" Target="../slideLayouts/slideLayout66.xml"/><Relationship Id="rId30" Type="http://schemas.openxmlformats.org/officeDocument/2006/relationships/slideLayout" Target="../slideLayouts/slideLayout6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462802" y="690389"/>
            <a:ext cx="725897" cy="741645"/>
          </a:xfrm>
          <a:prstGeom prst="rect">
            <a:avLst/>
          </a:prstGeom>
          <a:ln w="12700">
            <a:miter lim="400000"/>
          </a:ln>
        </p:spPr>
        <p:txBody>
          <a:bodyPr wrap="none" lIns="91421" tIns="91421" rIns="91421" bIns="91421">
            <a:spAutoFit/>
          </a:bodyPr>
          <a:lstStyle/>
          <a:p>
            <a:fld id="{86CB4B4D-7CA3-9044-876B-883B54F8677D}" type="slidenum">
              <a:t>‹#›</a:t>
            </a:fld>
            <a:endParaRPr dirty="0"/>
          </a:p>
        </p:txBody>
      </p:sp>
      <p:pic>
        <p:nvPicPr>
          <p:cNvPr id="3" name="Image" descr="Image"/>
          <p:cNvPicPr>
            <a:picLocks noChangeAspect="1"/>
          </p:cNvPicPr>
          <p:nvPr/>
        </p:nvPicPr>
        <p:blipFill>
          <a:blip r:embed="rId41"/>
          <a:stretch>
            <a:fillRect/>
          </a:stretch>
        </p:blipFill>
        <p:spPr>
          <a:xfrm>
            <a:off x="13861479" y="10765921"/>
            <a:ext cx="18224327" cy="13824958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Title Text"/>
          <p:cNvSpPr txBox="1">
            <a:spLocks noGrp="1"/>
          </p:cNvSpPr>
          <p:nvPr>
            <p:ph type="title"/>
          </p:nvPr>
        </p:nvSpPr>
        <p:spPr>
          <a:xfrm>
            <a:off x="1218564" y="184149"/>
            <a:ext cx="21934171" cy="30162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5" name="Body Level One…"/>
          <p:cNvSpPr txBox="1">
            <a:spLocks noGrp="1"/>
          </p:cNvSpPr>
          <p:nvPr>
            <p:ph type="body" idx="1"/>
          </p:nvPr>
        </p:nvSpPr>
        <p:spPr>
          <a:xfrm>
            <a:off x="1218564" y="3200400"/>
            <a:ext cx="21934171" cy="1051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91421" tIns="91421" rIns="91421" bIns="91421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9" r:id="rId7"/>
    <p:sldLayoutId id="2147483660" r:id="rId8"/>
    <p:sldLayoutId id="2147483661" r:id="rId9"/>
    <p:sldLayoutId id="2147483662" r:id="rId10"/>
    <p:sldLayoutId id="2147483664" r:id="rId11"/>
    <p:sldLayoutId id="2147483665" r:id="rId12"/>
    <p:sldLayoutId id="2147483666" r:id="rId13"/>
    <p:sldLayoutId id="2147483667" r:id="rId14"/>
    <p:sldLayoutId id="2147483668" r:id="rId15"/>
    <p:sldLayoutId id="2147483669" r:id="rId16"/>
    <p:sldLayoutId id="2147483670" r:id="rId17"/>
    <p:sldLayoutId id="2147483671" r:id="rId18"/>
    <p:sldLayoutId id="2147483672" r:id="rId19"/>
    <p:sldLayoutId id="2147483673" r:id="rId20"/>
    <p:sldLayoutId id="2147483674" r:id="rId21"/>
    <p:sldLayoutId id="2147483675" r:id="rId22"/>
    <p:sldLayoutId id="2147483676" r:id="rId23"/>
    <p:sldLayoutId id="2147483677" r:id="rId24"/>
    <p:sldLayoutId id="2147483678" r:id="rId25"/>
    <p:sldLayoutId id="2147483679" r:id="rId26"/>
    <p:sldLayoutId id="2147483680" r:id="rId27"/>
    <p:sldLayoutId id="2147483681" r:id="rId28"/>
    <p:sldLayoutId id="2147483682" r:id="rId29"/>
    <p:sldLayoutId id="2147483683" r:id="rId30"/>
    <p:sldLayoutId id="2147483684" r:id="rId31"/>
    <p:sldLayoutId id="2147483685" r:id="rId32"/>
    <p:sldLayoutId id="2147483686" r:id="rId33"/>
    <p:sldLayoutId id="2147483687" r:id="rId34"/>
    <p:sldLayoutId id="2147483689" r:id="rId35"/>
    <p:sldLayoutId id="2147483690" r:id="rId36"/>
    <p:sldLayoutId id="2147483692" r:id="rId37"/>
    <p:sldLayoutId id="2147483725" r:id="rId38"/>
    <p:sldLayoutId id="2147483727" r:id="rId39"/>
  </p:sldLayoutIdLst>
  <p:transition spd="med"/>
  <p:txStyles>
    <p:titleStyle>
      <a:lvl1pPr marL="0" marR="0" indent="0" algn="l" defTabSz="1828433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0" i="0" u="none" strike="noStrike" cap="none" spc="0" baseline="0">
          <a:ln>
            <a:noFill/>
          </a:ln>
          <a:solidFill>
            <a:srgbClr val="7F7F7F"/>
          </a:solidFill>
          <a:uFillTx/>
          <a:latin typeface="Montserrat Hairline"/>
          <a:ea typeface="Montserrat Hairline"/>
          <a:cs typeface="Montserrat Hairline"/>
          <a:sym typeface="Montserrat Hairline"/>
        </a:defRPr>
      </a:lvl1pPr>
      <a:lvl2pPr marL="0" marR="0" indent="0" algn="l" defTabSz="1828433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0" i="0" u="none" strike="noStrike" cap="none" spc="0" baseline="0">
          <a:ln>
            <a:noFill/>
          </a:ln>
          <a:solidFill>
            <a:srgbClr val="7F7F7F"/>
          </a:solidFill>
          <a:uFillTx/>
          <a:latin typeface="Montserrat Hairline"/>
          <a:ea typeface="Montserrat Hairline"/>
          <a:cs typeface="Montserrat Hairline"/>
          <a:sym typeface="Montserrat Hairline"/>
        </a:defRPr>
      </a:lvl2pPr>
      <a:lvl3pPr marL="0" marR="0" indent="0" algn="l" defTabSz="1828433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0" i="0" u="none" strike="noStrike" cap="none" spc="0" baseline="0">
          <a:ln>
            <a:noFill/>
          </a:ln>
          <a:solidFill>
            <a:srgbClr val="7F7F7F"/>
          </a:solidFill>
          <a:uFillTx/>
          <a:latin typeface="Montserrat Hairline"/>
          <a:ea typeface="Montserrat Hairline"/>
          <a:cs typeface="Montserrat Hairline"/>
          <a:sym typeface="Montserrat Hairline"/>
        </a:defRPr>
      </a:lvl3pPr>
      <a:lvl4pPr marL="0" marR="0" indent="0" algn="l" defTabSz="1828433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0" i="0" u="none" strike="noStrike" cap="none" spc="0" baseline="0">
          <a:ln>
            <a:noFill/>
          </a:ln>
          <a:solidFill>
            <a:srgbClr val="7F7F7F"/>
          </a:solidFill>
          <a:uFillTx/>
          <a:latin typeface="Montserrat Hairline"/>
          <a:ea typeface="Montserrat Hairline"/>
          <a:cs typeface="Montserrat Hairline"/>
          <a:sym typeface="Montserrat Hairline"/>
        </a:defRPr>
      </a:lvl4pPr>
      <a:lvl5pPr marL="0" marR="0" indent="0" algn="l" defTabSz="1828433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0" i="0" u="none" strike="noStrike" cap="none" spc="0" baseline="0">
          <a:ln>
            <a:noFill/>
          </a:ln>
          <a:solidFill>
            <a:srgbClr val="7F7F7F"/>
          </a:solidFill>
          <a:uFillTx/>
          <a:latin typeface="Montserrat Hairline"/>
          <a:ea typeface="Montserrat Hairline"/>
          <a:cs typeface="Montserrat Hairline"/>
          <a:sym typeface="Montserrat Hairline"/>
        </a:defRPr>
      </a:lvl5pPr>
      <a:lvl6pPr marL="0" marR="0" indent="0" algn="l" defTabSz="1828433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0" i="0" u="none" strike="noStrike" cap="none" spc="0" baseline="0">
          <a:ln>
            <a:noFill/>
          </a:ln>
          <a:solidFill>
            <a:srgbClr val="7F7F7F"/>
          </a:solidFill>
          <a:uFillTx/>
          <a:latin typeface="Montserrat Hairline"/>
          <a:ea typeface="Montserrat Hairline"/>
          <a:cs typeface="Montserrat Hairline"/>
          <a:sym typeface="Montserrat Hairline"/>
        </a:defRPr>
      </a:lvl6pPr>
      <a:lvl7pPr marL="0" marR="0" indent="0" algn="l" defTabSz="1828433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0" i="0" u="none" strike="noStrike" cap="none" spc="0" baseline="0">
          <a:ln>
            <a:noFill/>
          </a:ln>
          <a:solidFill>
            <a:srgbClr val="7F7F7F"/>
          </a:solidFill>
          <a:uFillTx/>
          <a:latin typeface="Montserrat Hairline"/>
          <a:ea typeface="Montserrat Hairline"/>
          <a:cs typeface="Montserrat Hairline"/>
          <a:sym typeface="Montserrat Hairline"/>
        </a:defRPr>
      </a:lvl7pPr>
      <a:lvl8pPr marL="0" marR="0" indent="0" algn="l" defTabSz="1828433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0" i="0" u="none" strike="noStrike" cap="none" spc="0" baseline="0">
          <a:ln>
            <a:noFill/>
          </a:ln>
          <a:solidFill>
            <a:srgbClr val="7F7F7F"/>
          </a:solidFill>
          <a:uFillTx/>
          <a:latin typeface="Montserrat Hairline"/>
          <a:ea typeface="Montserrat Hairline"/>
          <a:cs typeface="Montserrat Hairline"/>
          <a:sym typeface="Montserrat Hairline"/>
        </a:defRPr>
      </a:lvl8pPr>
      <a:lvl9pPr marL="0" marR="0" indent="0" algn="l" defTabSz="1828433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0" i="0" u="none" strike="noStrike" cap="none" spc="0" baseline="0">
          <a:ln>
            <a:noFill/>
          </a:ln>
          <a:solidFill>
            <a:srgbClr val="7F7F7F"/>
          </a:solidFill>
          <a:uFillTx/>
          <a:latin typeface="Montserrat Hairline"/>
          <a:ea typeface="Montserrat Hairline"/>
          <a:cs typeface="Montserrat Hairline"/>
          <a:sym typeface="Montserrat Hairline"/>
        </a:defRPr>
      </a:lvl9pPr>
    </p:titleStyle>
    <p:bodyStyle>
      <a:lvl1pPr marL="0" marR="0" indent="0" algn="l" defTabSz="1828433" rtl="0" latinLnBrk="0">
        <a:lnSpc>
          <a:spcPct val="90000"/>
        </a:lnSpc>
        <a:spcBef>
          <a:spcPts val="200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7F7F7F"/>
          </a:solidFill>
          <a:uFillTx/>
          <a:latin typeface="Montserrat Hairline"/>
          <a:ea typeface="Montserrat Hairline"/>
          <a:cs typeface="Montserrat Hairline"/>
          <a:sym typeface="Montserrat Hairline"/>
        </a:defRPr>
      </a:lvl1pPr>
      <a:lvl2pPr marL="0" marR="0" indent="914216" algn="l" defTabSz="1828433" rtl="0" latinLnBrk="0">
        <a:lnSpc>
          <a:spcPct val="90000"/>
        </a:lnSpc>
        <a:spcBef>
          <a:spcPts val="200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7F7F7F"/>
          </a:solidFill>
          <a:uFillTx/>
          <a:latin typeface="Montserrat Hairline"/>
          <a:ea typeface="Montserrat Hairline"/>
          <a:cs typeface="Montserrat Hairline"/>
          <a:sym typeface="Montserrat Hairline"/>
        </a:defRPr>
      </a:lvl2pPr>
      <a:lvl3pPr marL="0" marR="0" indent="1828433" algn="l" defTabSz="1828433" rtl="0" latinLnBrk="0">
        <a:lnSpc>
          <a:spcPct val="90000"/>
        </a:lnSpc>
        <a:spcBef>
          <a:spcPts val="200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7F7F7F"/>
          </a:solidFill>
          <a:uFillTx/>
          <a:latin typeface="Montserrat Hairline"/>
          <a:ea typeface="Montserrat Hairline"/>
          <a:cs typeface="Montserrat Hairline"/>
          <a:sym typeface="Montserrat Hairline"/>
        </a:defRPr>
      </a:lvl3pPr>
      <a:lvl4pPr marL="0" marR="0" indent="2742651" algn="l" defTabSz="1828433" rtl="0" latinLnBrk="0">
        <a:lnSpc>
          <a:spcPct val="90000"/>
        </a:lnSpc>
        <a:spcBef>
          <a:spcPts val="200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7F7F7F"/>
          </a:solidFill>
          <a:uFillTx/>
          <a:latin typeface="Montserrat Hairline"/>
          <a:ea typeface="Montserrat Hairline"/>
          <a:cs typeface="Montserrat Hairline"/>
          <a:sym typeface="Montserrat Hairline"/>
        </a:defRPr>
      </a:lvl4pPr>
      <a:lvl5pPr marL="0" marR="0" indent="3656867" algn="l" defTabSz="1828433" rtl="0" latinLnBrk="0">
        <a:lnSpc>
          <a:spcPct val="90000"/>
        </a:lnSpc>
        <a:spcBef>
          <a:spcPts val="2000"/>
        </a:spcBef>
        <a:spcAft>
          <a:spcPts val="0"/>
        </a:spcAft>
        <a:buClrTx/>
        <a:buSzTx/>
        <a:buFontTx/>
        <a:buNone/>
        <a:tabLst/>
        <a:defRPr sz="4800" b="0" i="0" u="none" strike="noStrike" cap="none" spc="0" baseline="0">
          <a:ln>
            <a:noFill/>
          </a:ln>
          <a:solidFill>
            <a:srgbClr val="7F7F7F"/>
          </a:solidFill>
          <a:uFillTx/>
          <a:latin typeface="Montserrat Hairline"/>
          <a:ea typeface="Montserrat Hairline"/>
          <a:cs typeface="Montserrat Hairline"/>
          <a:sym typeface="Montserrat Hairline"/>
        </a:defRPr>
      </a:lvl5pPr>
      <a:lvl6pPr marL="5180563" marR="0" indent="-609478" algn="l" defTabSz="1828433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Tx/>
        <a:buChar char="•"/>
        <a:tabLst/>
        <a:defRPr sz="4800" b="0" i="0" u="none" strike="noStrike" cap="none" spc="0" baseline="0">
          <a:ln>
            <a:noFill/>
          </a:ln>
          <a:solidFill>
            <a:srgbClr val="7F7F7F"/>
          </a:solidFill>
          <a:uFillTx/>
          <a:latin typeface="Montserrat Hairline"/>
          <a:ea typeface="Montserrat Hairline"/>
          <a:cs typeface="Montserrat Hairline"/>
          <a:sym typeface="Montserrat Hairline"/>
        </a:defRPr>
      </a:lvl6pPr>
      <a:lvl7pPr marL="6094780" marR="0" indent="-609478" algn="l" defTabSz="1828433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Tx/>
        <a:buChar char="•"/>
        <a:tabLst/>
        <a:defRPr sz="4800" b="0" i="0" u="none" strike="noStrike" cap="none" spc="0" baseline="0">
          <a:ln>
            <a:noFill/>
          </a:ln>
          <a:solidFill>
            <a:srgbClr val="7F7F7F"/>
          </a:solidFill>
          <a:uFillTx/>
          <a:latin typeface="Montserrat Hairline"/>
          <a:ea typeface="Montserrat Hairline"/>
          <a:cs typeface="Montserrat Hairline"/>
          <a:sym typeface="Montserrat Hairline"/>
        </a:defRPr>
      </a:lvl7pPr>
      <a:lvl8pPr marL="7008997" marR="0" indent="-609478" algn="l" defTabSz="1828433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Tx/>
        <a:buChar char="•"/>
        <a:tabLst/>
        <a:defRPr sz="4800" b="0" i="0" u="none" strike="noStrike" cap="none" spc="0" baseline="0">
          <a:ln>
            <a:noFill/>
          </a:ln>
          <a:solidFill>
            <a:srgbClr val="7F7F7F"/>
          </a:solidFill>
          <a:uFillTx/>
          <a:latin typeface="Montserrat Hairline"/>
          <a:ea typeface="Montserrat Hairline"/>
          <a:cs typeface="Montserrat Hairline"/>
          <a:sym typeface="Montserrat Hairline"/>
        </a:defRPr>
      </a:lvl8pPr>
      <a:lvl9pPr marL="7923215" marR="0" indent="-609479" algn="l" defTabSz="1828433" rtl="0" latinLnBrk="0">
        <a:lnSpc>
          <a:spcPct val="90000"/>
        </a:lnSpc>
        <a:spcBef>
          <a:spcPts val="2000"/>
        </a:spcBef>
        <a:spcAft>
          <a:spcPts val="0"/>
        </a:spcAft>
        <a:buClrTx/>
        <a:buSzPct val="100000"/>
        <a:buFontTx/>
        <a:buChar char="•"/>
        <a:tabLst/>
        <a:defRPr sz="4800" b="0" i="0" u="none" strike="noStrike" cap="none" spc="0" baseline="0">
          <a:ln>
            <a:noFill/>
          </a:ln>
          <a:solidFill>
            <a:srgbClr val="7F7F7F"/>
          </a:solidFill>
          <a:uFillTx/>
          <a:latin typeface="Montserrat Hairline"/>
          <a:ea typeface="Montserrat Hairline"/>
          <a:cs typeface="Montserrat Hairline"/>
          <a:sym typeface="Montserrat Hairline"/>
        </a:defRPr>
      </a:lvl9pPr>
    </p:bodyStyle>
    <p:otherStyle>
      <a:lvl1pPr marL="0" marR="0" indent="0" algn="l" defTabSz="182843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Lato Light"/>
        </a:defRPr>
      </a:lvl1pPr>
      <a:lvl2pPr marL="0" marR="0" indent="914216" algn="l" defTabSz="182843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Lato Light"/>
        </a:defRPr>
      </a:lvl2pPr>
      <a:lvl3pPr marL="0" marR="0" indent="1828433" algn="l" defTabSz="182843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Lato Light"/>
        </a:defRPr>
      </a:lvl3pPr>
      <a:lvl4pPr marL="0" marR="0" indent="2742651" algn="l" defTabSz="182843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Lato Light"/>
        </a:defRPr>
      </a:lvl4pPr>
      <a:lvl5pPr marL="0" marR="0" indent="3656867" algn="l" defTabSz="182843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Lato Light"/>
        </a:defRPr>
      </a:lvl5pPr>
      <a:lvl6pPr marL="0" marR="0" indent="4571086" algn="l" defTabSz="182843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Lato Light"/>
        </a:defRPr>
      </a:lvl6pPr>
      <a:lvl7pPr marL="0" marR="0" indent="5485303" algn="l" defTabSz="182843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Lato Light"/>
        </a:defRPr>
      </a:lvl7pPr>
      <a:lvl8pPr marL="0" marR="0" indent="6399519" algn="l" defTabSz="182843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Lato Light"/>
        </a:defRPr>
      </a:lvl8pPr>
      <a:lvl9pPr marL="0" marR="0" indent="7313737" algn="l" defTabSz="182843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Lato Light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8568" y="588400"/>
            <a:ext cx="21934170" cy="118176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8568" y="2275840"/>
            <a:ext cx="21934170" cy="989584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pSp>
        <p:nvGrpSpPr>
          <p:cNvPr id="21" name="Group 4">
            <a:extLst>
              <a:ext uri="{FF2B5EF4-FFF2-40B4-BE49-F238E27FC236}">
                <a16:creationId xmlns:a16="http://schemas.microsoft.com/office/drawing/2014/main" id="{070143FB-B49A-43B9-BDD0-6B34F1305A62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22080398" y="12655297"/>
            <a:ext cx="1072337" cy="825734"/>
            <a:chOff x="7110" y="4004"/>
            <a:chExt cx="191" cy="196"/>
          </a:xfrm>
        </p:grpSpPr>
        <p:sp>
          <p:nvSpPr>
            <p:cNvPr id="22" name="Freeform 5">
              <a:extLst>
                <a:ext uri="{FF2B5EF4-FFF2-40B4-BE49-F238E27FC236}">
                  <a16:creationId xmlns:a16="http://schemas.microsoft.com/office/drawing/2014/main" id="{D9BF2560-A8D8-44C9-8115-BCB5085894F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0" y="4004"/>
              <a:ext cx="191" cy="70"/>
            </a:xfrm>
            <a:custGeom>
              <a:avLst/>
              <a:gdLst>
                <a:gd name="T0" fmla="*/ 191 w 191"/>
                <a:gd name="T1" fmla="*/ 0 h 70"/>
                <a:gd name="T2" fmla="*/ 0 w 191"/>
                <a:gd name="T3" fmla="*/ 70 h 70"/>
                <a:gd name="T4" fmla="*/ 191 w 191"/>
                <a:gd name="T5" fmla="*/ 36 h 70"/>
                <a:gd name="T6" fmla="*/ 191 w 191"/>
                <a:gd name="T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1" h="70">
                  <a:moveTo>
                    <a:pt x="191" y="0"/>
                  </a:moveTo>
                  <a:lnTo>
                    <a:pt x="0" y="70"/>
                  </a:lnTo>
                  <a:lnTo>
                    <a:pt x="191" y="36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7200" dirty="0"/>
            </a:p>
          </p:txBody>
        </p:sp>
        <p:sp>
          <p:nvSpPr>
            <p:cNvPr id="23" name="Freeform 6">
              <a:extLst>
                <a:ext uri="{FF2B5EF4-FFF2-40B4-BE49-F238E27FC236}">
                  <a16:creationId xmlns:a16="http://schemas.microsoft.com/office/drawing/2014/main" id="{56D2A493-73F6-40BA-A4BE-DAEC44F3A25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11" y="4103"/>
              <a:ext cx="78" cy="97"/>
            </a:xfrm>
            <a:custGeom>
              <a:avLst/>
              <a:gdLst>
                <a:gd name="T0" fmla="*/ 30 w 78"/>
                <a:gd name="T1" fmla="*/ 58 h 97"/>
                <a:gd name="T2" fmla="*/ 65 w 78"/>
                <a:gd name="T3" fmla="*/ 58 h 97"/>
                <a:gd name="T4" fmla="*/ 65 w 78"/>
                <a:gd name="T5" fmla="*/ 38 h 97"/>
                <a:gd name="T6" fmla="*/ 30 w 78"/>
                <a:gd name="T7" fmla="*/ 38 h 97"/>
                <a:gd name="T8" fmla="*/ 30 w 78"/>
                <a:gd name="T9" fmla="*/ 22 h 97"/>
                <a:gd name="T10" fmla="*/ 68 w 78"/>
                <a:gd name="T11" fmla="*/ 22 h 97"/>
                <a:gd name="T12" fmla="*/ 55 w 78"/>
                <a:gd name="T13" fmla="*/ 0 h 97"/>
                <a:gd name="T14" fmla="*/ 0 w 78"/>
                <a:gd name="T15" fmla="*/ 0 h 97"/>
                <a:gd name="T16" fmla="*/ 0 w 78"/>
                <a:gd name="T17" fmla="*/ 97 h 97"/>
                <a:gd name="T18" fmla="*/ 78 w 78"/>
                <a:gd name="T19" fmla="*/ 97 h 97"/>
                <a:gd name="T20" fmla="*/ 78 w 78"/>
                <a:gd name="T21" fmla="*/ 74 h 97"/>
                <a:gd name="T22" fmla="*/ 30 w 78"/>
                <a:gd name="T23" fmla="*/ 74 h 97"/>
                <a:gd name="T24" fmla="*/ 30 w 78"/>
                <a:gd name="T25" fmla="*/ 5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97">
                  <a:moveTo>
                    <a:pt x="30" y="58"/>
                  </a:moveTo>
                  <a:lnTo>
                    <a:pt x="65" y="58"/>
                  </a:lnTo>
                  <a:lnTo>
                    <a:pt x="65" y="38"/>
                  </a:lnTo>
                  <a:lnTo>
                    <a:pt x="30" y="38"/>
                  </a:lnTo>
                  <a:lnTo>
                    <a:pt x="30" y="22"/>
                  </a:lnTo>
                  <a:lnTo>
                    <a:pt x="68" y="22"/>
                  </a:lnTo>
                  <a:lnTo>
                    <a:pt x="55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78" y="97"/>
                  </a:lnTo>
                  <a:lnTo>
                    <a:pt x="78" y="74"/>
                  </a:lnTo>
                  <a:lnTo>
                    <a:pt x="30" y="74"/>
                  </a:lnTo>
                  <a:lnTo>
                    <a:pt x="30" y="5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7200" dirty="0"/>
            </a:p>
          </p:txBody>
        </p:sp>
        <p:sp>
          <p:nvSpPr>
            <p:cNvPr id="24" name="Freeform 7">
              <a:extLst>
                <a:ext uri="{FF2B5EF4-FFF2-40B4-BE49-F238E27FC236}">
                  <a16:creationId xmlns:a16="http://schemas.microsoft.com/office/drawing/2014/main" id="{C09A7C37-C954-457F-B80C-7BC99BEAE3B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176" y="4103"/>
              <a:ext cx="96" cy="97"/>
            </a:xfrm>
            <a:custGeom>
              <a:avLst/>
              <a:gdLst>
                <a:gd name="T0" fmla="*/ 64 w 96"/>
                <a:gd name="T1" fmla="*/ 0 h 97"/>
                <a:gd name="T2" fmla="*/ 48 w 96"/>
                <a:gd name="T3" fmla="*/ 32 h 97"/>
                <a:gd name="T4" fmla="*/ 32 w 96"/>
                <a:gd name="T5" fmla="*/ 0 h 97"/>
                <a:gd name="T6" fmla="*/ 0 w 96"/>
                <a:gd name="T7" fmla="*/ 0 h 97"/>
                <a:gd name="T8" fmla="*/ 33 w 96"/>
                <a:gd name="T9" fmla="*/ 58 h 97"/>
                <a:gd name="T10" fmla="*/ 33 w 96"/>
                <a:gd name="T11" fmla="*/ 97 h 97"/>
                <a:gd name="T12" fmla="*/ 62 w 96"/>
                <a:gd name="T13" fmla="*/ 97 h 97"/>
                <a:gd name="T14" fmla="*/ 62 w 96"/>
                <a:gd name="T15" fmla="*/ 58 h 97"/>
                <a:gd name="T16" fmla="*/ 96 w 96"/>
                <a:gd name="T17" fmla="*/ 0 h 97"/>
                <a:gd name="T18" fmla="*/ 64 w 96"/>
                <a:gd name="T19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7">
                  <a:moveTo>
                    <a:pt x="64" y="0"/>
                  </a:moveTo>
                  <a:lnTo>
                    <a:pt x="48" y="32"/>
                  </a:lnTo>
                  <a:lnTo>
                    <a:pt x="32" y="0"/>
                  </a:lnTo>
                  <a:lnTo>
                    <a:pt x="0" y="0"/>
                  </a:lnTo>
                  <a:lnTo>
                    <a:pt x="33" y="58"/>
                  </a:lnTo>
                  <a:lnTo>
                    <a:pt x="33" y="97"/>
                  </a:lnTo>
                  <a:lnTo>
                    <a:pt x="62" y="97"/>
                  </a:lnTo>
                  <a:lnTo>
                    <a:pt x="62" y="58"/>
                  </a:lnTo>
                  <a:lnTo>
                    <a:pt x="96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sz="7200" dirty="0"/>
            </a:p>
          </p:txBody>
        </p:sp>
      </p:grpSp>
      <p:sp>
        <p:nvSpPr>
          <p:cNvPr id="14" name="Date Placeholder 5">
            <a:extLst>
              <a:ext uri="{FF2B5EF4-FFF2-40B4-BE49-F238E27FC236}">
                <a16:creationId xmlns:a16="http://schemas.microsoft.com/office/drawing/2014/main" id="{98A2023C-472E-410D-9122-A0B482DC586D}"/>
              </a:ext>
            </a:extLst>
          </p:cNvPr>
          <p:cNvSpPr txBox="1">
            <a:spLocks/>
          </p:cNvSpPr>
          <p:nvPr userDrawn="1"/>
        </p:nvSpPr>
        <p:spPr>
          <a:xfrm>
            <a:off x="5043508" y="13032912"/>
            <a:ext cx="3175033" cy="360000"/>
          </a:xfrm>
          <a:prstGeom prst="rect">
            <a:avLst/>
          </a:prstGeom>
        </p:spPr>
        <p:txBody>
          <a:bodyPr vert="horz" lIns="182880" tIns="91440" rIns="182880" bIns="91440" rtlCol="0" anchor="ctr"/>
          <a:lstStyle>
            <a:defPPr>
              <a:defRPr lang="en-US"/>
            </a:defPPr>
            <a:lvl1pPr>
              <a:defRPr sz="800">
                <a:solidFill>
                  <a:schemeClr val="bg1"/>
                </a:solidFill>
                <a:latin typeface="EYInterstate" panose="02000503020000020004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fld id="{734957C2-E399-4966-A4B5-55A6D844D9EF}" type="datetime3">
              <a:rPr lang="en-US" sz="1600" smtClean="0"/>
              <a:t>17 June 2020</a:t>
            </a:fld>
            <a:endParaRPr lang="en-IN" sz="1600" dirty="0"/>
          </a:p>
        </p:txBody>
      </p:sp>
      <p:sp>
        <p:nvSpPr>
          <p:cNvPr id="15" name="Footer Placeholder 6">
            <a:extLst>
              <a:ext uri="{FF2B5EF4-FFF2-40B4-BE49-F238E27FC236}">
                <a16:creationId xmlns:a16="http://schemas.microsoft.com/office/drawing/2014/main" id="{37031BA6-21C2-49B4-AFC3-9EF94DB77E4C}"/>
              </a:ext>
            </a:extLst>
          </p:cNvPr>
          <p:cNvSpPr txBox="1">
            <a:spLocks/>
          </p:cNvSpPr>
          <p:nvPr userDrawn="1"/>
        </p:nvSpPr>
        <p:spPr>
          <a:xfrm>
            <a:off x="8852883" y="13032912"/>
            <a:ext cx="8225314" cy="360000"/>
          </a:xfrm>
          <a:prstGeom prst="rect">
            <a:avLst/>
          </a:prstGeom>
        </p:spPr>
        <p:txBody>
          <a:bodyPr vert="horz" lIns="182880" tIns="91440" rIns="182880" bIns="91440" rtlCol="0" anchor="ctr"/>
          <a:lstStyle>
            <a:defPPr>
              <a:defRPr lang="en-US"/>
            </a:defPPr>
            <a:lvl1pPr>
              <a:defRPr sz="800">
                <a:solidFill>
                  <a:schemeClr val="bg1"/>
                </a:solidFill>
                <a:latin typeface="EYInterstate" panose="02000503020000020004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IN" sz="1600" dirty="0"/>
              <a:t>Presentation title</a:t>
            </a:r>
          </a:p>
        </p:txBody>
      </p:sp>
      <p:sp>
        <p:nvSpPr>
          <p:cNvPr id="19" name="Slide Number Placeholder 7">
            <a:extLst>
              <a:ext uri="{FF2B5EF4-FFF2-40B4-BE49-F238E27FC236}">
                <a16:creationId xmlns:a16="http://schemas.microsoft.com/office/drawing/2014/main" id="{F4E0B944-47A2-42B2-8BF2-0B53278C9E40}"/>
              </a:ext>
            </a:extLst>
          </p:cNvPr>
          <p:cNvSpPr txBox="1">
            <a:spLocks/>
          </p:cNvSpPr>
          <p:nvPr userDrawn="1"/>
        </p:nvSpPr>
        <p:spPr>
          <a:xfrm>
            <a:off x="967744" y="13032912"/>
            <a:ext cx="1767255" cy="360000"/>
          </a:xfrm>
          <a:prstGeom prst="rect">
            <a:avLst/>
          </a:prstGeom>
        </p:spPr>
        <p:txBody>
          <a:bodyPr vert="horz" lIns="182880" tIns="91440" rIns="182880" bIns="91440" rtlCol="0" anchor="ctr"/>
          <a:lstStyle>
            <a:defPPr>
              <a:defRPr lang="en-US"/>
            </a:defPPr>
            <a:lvl1pPr>
              <a:defRPr sz="800">
                <a:solidFill>
                  <a:schemeClr val="bg1"/>
                </a:solidFill>
                <a:latin typeface="EYInterstate" panose="02000503020000020004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GB" sz="1600" dirty="0"/>
              <a:t>Page </a:t>
            </a:r>
            <a:fld id="{400AB000-69BB-4842-A383-FA188A378CBE}" type="slidenum">
              <a:rPr lang="en-IN" sz="1600" smtClean="0"/>
              <a:t>‹#›</a:t>
            </a:fld>
            <a:endParaRPr sz="1600" dirty="0"/>
          </a:p>
        </p:txBody>
      </p:sp>
    </p:spTree>
    <p:extLst>
      <p:ext uri="{BB962C8B-B14F-4D97-AF65-F5344CB8AC3E}">
        <p14:creationId xmlns:p14="http://schemas.microsoft.com/office/powerpoint/2010/main" val="1016568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  <p:sldLayoutId id="2147483707" r:id="rId14"/>
    <p:sldLayoutId id="2147483708" r:id="rId15"/>
    <p:sldLayoutId id="2147483709" r:id="rId16"/>
    <p:sldLayoutId id="2147483710" r:id="rId17"/>
    <p:sldLayoutId id="2147483711" r:id="rId18"/>
    <p:sldLayoutId id="2147483712" r:id="rId19"/>
    <p:sldLayoutId id="2147483713" r:id="rId20"/>
    <p:sldLayoutId id="2147483714" r:id="rId21"/>
    <p:sldLayoutId id="2147483715" r:id="rId22"/>
    <p:sldLayoutId id="2147483716" r:id="rId23"/>
    <p:sldLayoutId id="2147483717" r:id="rId24"/>
    <p:sldLayoutId id="2147483718" r:id="rId25"/>
    <p:sldLayoutId id="2147483719" r:id="rId26"/>
    <p:sldLayoutId id="2147483720" r:id="rId27"/>
    <p:sldLayoutId id="2147483721" r:id="rId28"/>
    <p:sldLayoutId id="2147483722" r:id="rId29"/>
    <p:sldLayoutId id="2147483723" r:id="rId30"/>
    <p:sldLayoutId id="2147483724" r:id="rId31"/>
  </p:sldLayoutIdLst>
  <p:hf hdr="0"/>
  <p:txStyles>
    <p:titleStyle>
      <a:lvl1pPr algn="l" defTabSz="1370868" rtl="0" eaLnBrk="1" latinLnBrk="0" hangingPunct="1">
        <a:lnSpc>
          <a:spcPct val="85000"/>
        </a:lnSpc>
        <a:spcBef>
          <a:spcPct val="0"/>
        </a:spcBef>
        <a:buNone/>
        <a:defRPr sz="4800" b="0" kern="1200">
          <a:solidFill>
            <a:schemeClr val="bg1"/>
          </a:solidFill>
          <a:latin typeface="EYInterstate Light" panose="02000506000000020004" pitchFamily="2" charset="0"/>
          <a:ea typeface="+mj-ea"/>
          <a:cs typeface="Arial" pitchFamily="34" charset="0"/>
        </a:defRPr>
      </a:lvl1pPr>
    </p:titleStyle>
    <p:bodyStyle>
      <a:lvl1pPr marL="534638" indent="-534638" algn="l" defTabSz="1370868" rtl="0" eaLnBrk="1" latinLnBrk="0" hangingPunct="1">
        <a:spcBef>
          <a:spcPct val="20000"/>
        </a:spcBef>
        <a:buClr>
          <a:schemeClr val="tx2"/>
        </a:buClr>
        <a:buSzPct val="70000"/>
        <a:buFont typeface="Arial" pitchFamily="34" charset="0"/>
        <a:buChar char="►"/>
        <a:defRPr sz="4000" kern="1200">
          <a:solidFill>
            <a:schemeClr val="bg1"/>
          </a:solidFill>
          <a:latin typeface="EYInterstate Light" panose="02000506000000020004" pitchFamily="2" charset="0"/>
          <a:ea typeface="+mn-ea"/>
          <a:cs typeface="+mn-cs"/>
        </a:defRPr>
      </a:lvl1pPr>
      <a:lvl2pPr marL="1069278" indent="-534638" algn="l" defTabSz="1370868" rtl="0" eaLnBrk="1" latinLnBrk="0" hangingPunct="1">
        <a:spcBef>
          <a:spcPct val="20000"/>
        </a:spcBef>
        <a:buClr>
          <a:schemeClr val="tx2"/>
        </a:buClr>
        <a:buSzPct val="70000"/>
        <a:buFont typeface="Arial" pitchFamily="34" charset="0"/>
        <a:buChar char="►"/>
        <a:defRPr sz="3600" kern="1200">
          <a:solidFill>
            <a:schemeClr val="bg1"/>
          </a:solidFill>
          <a:latin typeface="EYInterstate Light" panose="02000506000000020004" pitchFamily="2" charset="0"/>
          <a:ea typeface="+mn-ea"/>
          <a:cs typeface="+mn-cs"/>
        </a:defRPr>
      </a:lvl2pPr>
      <a:lvl3pPr marL="1603916" indent="-534638" algn="l" defTabSz="1370868" rtl="0" eaLnBrk="1" latinLnBrk="0" hangingPunct="1">
        <a:spcBef>
          <a:spcPct val="20000"/>
        </a:spcBef>
        <a:buClr>
          <a:schemeClr val="tx2"/>
        </a:buClr>
        <a:buSzPct val="70000"/>
        <a:buFont typeface="Arial" pitchFamily="34" charset="0"/>
        <a:buChar char="►"/>
        <a:defRPr sz="3200" kern="1200">
          <a:solidFill>
            <a:schemeClr val="bg1"/>
          </a:solidFill>
          <a:latin typeface="EYInterstate Light" panose="02000506000000020004" pitchFamily="2" charset="0"/>
          <a:ea typeface="+mn-ea"/>
          <a:cs typeface="+mn-cs"/>
        </a:defRPr>
      </a:lvl3pPr>
      <a:lvl4pPr marL="2138554" indent="-534638" algn="l" defTabSz="1370868" rtl="0" eaLnBrk="1" latinLnBrk="0" hangingPunct="1">
        <a:spcBef>
          <a:spcPct val="20000"/>
        </a:spcBef>
        <a:buClr>
          <a:schemeClr val="tx2"/>
        </a:buClr>
        <a:buSzPct val="70000"/>
        <a:buFont typeface="Arial" pitchFamily="34" charset="0"/>
        <a:buChar char="►"/>
        <a:defRPr sz="2400" kern="1200">
          <a:solidFill>
            <a:schemeClr val="bg1"/>
          </a:solidFill>
          <a:latin typeface="EYInterstate Light" panose="02000506000000020004" pitchFamily="2" charset="0"/>
          <a:ea typeface="+mn-ea"/>
          <a:cs typeface="+mn-cs"/>
        </a:defRPr>
      </a:lvl4pPr>
      <a:lvl5pPr marL="2673194" indent="-534638" algn="l" defTabSz="1370868" rtl="0" eaLnBrk="1" latinLnBrk="0" hangingPunct="1">
        <a:spcBef>
          <a:spcPct val="20000"/>
        </a:spcBef>
        <a:buClr>
          <a:schemeClr val="tx2"/>
        </a:buClr>
        <a:buSzPct val="70000"/>
        <a:buFont typeface="Arial" pitchFamily="34" charset="0"/>
        <a:buChar char="►"/>
        <a:defRPr sz="2200" kern="1200">
          <a:solidFill>
            <a:schemeClr val="bg1"/>
          </a:solidFill>
          <a:latin typeface="EYInterstate Light" panose="02000506000000020004" pitchFamily="2" charset="0"/>
          <a:ea typeface="+mn-ea"/>
          <a:cs typeface="+mn-cs"/>
        </a:defRPr>
      </a:lvl5pPr>
      <a:lvl6pPr marL="3769888" indent="-342718" algn="l" defTabSz="1370868" rtl="0" eaLnBrk="1" latinLnBrk="0" hangingPunct="1">
        <a:spcBef>
          <a:spcPct val="20000"/>
        </a:spcBef>
        <a:buFont typeface="Arial" pitchFamily="34" charset="0"/>
        <a:buChar char="•"/>
        <a:defRPr sz="2998" kern="1200">
          <a:solidFill>
            <a:schemeClr val="tx1"/>
          </a:solidFill>
          <a:latin typeface="+mn-lt"/>
          <a:ea typeface="+mn-ea"/>
          <a:cs typeface="+mn-cs"/>
        </a:defRPr>
      </a:lvl6pPr>
      <a:lvl7pPr marL="4455322" indent="-342718" algn="l" defTabSz="1370868" rtl="0" eaLnBrk="1" latinLnBrk="0" hangingPunct="1">
        <a:spcBef>
          <a:spcPct val="20000"/>
        </a:spcBef>
        <a:buFont typeface="Arial" pitchFamily="34" charset="0"/>
        <a:buChar char="•"/>
        <a:defRPr sz="2998" kern="1200">
          <a:solidFill>
            <a:schemeClr val="tx1"/>
          </a:solidFill>
          <a:latin typeface="+mn-lt"/>
          <a:ea typeface="+mn-ea"/>
          <a:cs typeface="+mn-cs"/>
        </a:defRPr>
      </a:lvl7pPr>
      <a:lvl8pPr marL="5140756" indent="-342718" algn="l" defTabSz="1370868" rtl="0" eaLnBrk="1" latinLnBrk="0" hangingPunct="1">
        <a:spcBef>
          <a:spcPct val="20000"/>
        </a:spcBef>
        <a:buFont typeface="Arial" pitchFamily="34" charset="0"/>
        <a:buChar char="•"/>
        <a:defRPr sz="2998" kern="1200">
          <a:solidFill>
            <a:schemeClr val="tx1"/>
          </a:solidFill>
          <a:latin typeface="+mn-lt"/>
          <a:ea typeface="+mn-ea"/>
          <a:cs typeface="+mn-cs"/>
        </a:defRPr>
      </a:lvl8pPr>
      <a:lvl9pPr marL="5826192" indent="-342718" algn="l" defTabSz="1370868" rtl="0" eaLnBrk="1" latinLnBrk="0" hangingPunct="1">
        <a:spcBef>
          <a:spcPct val="20000"/>
        </a:spcBef>
        <a:buFont typeface="Arial" pitchFamily="34" charset="0"/>
        <a:buChar char="•"/>
        <a:defRPr sz="29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0868" rtl="0" eaLnBrk="1" latinLnBrk="0" hangingPunct="1">
        <a:defRPr sz="2698" kern="1200">
          <a:solidFill>
            <a:schemeClr val="tx1"/>
          </a:solidFill>
          <a:latin typeface="+mn-lt"/>
          <a:ea typeface="+mn-ea"/>
          <a:cs typeface="+mn-cs"/>
        </a:defRPr>
      </a:lvl1pPr>
      <a:lvl2pPr marL="685434" algn="l" defTabSz="1370868" rtl="0" eaLnBrk="1" latinLnBrk="0" hangingPunct="1">
        <a:defRPr sz="2698" kern="1200">
          <a:solidFill>
            <a:schemeClr val="tx1"/>
          </a:solidFill>
          <a:latin typeface="+mn-lt"/>
          <a:ea typeface="+mn-ea"/>
          <a:cs typeface="+mn-cs"/>
        </a:defRPr>
      </a:lvl2pPr>
      <a:lvl3pPr marL="1370868" algn="l" defTabSz="1370868" rtl="0" eaLnBrk="1" latinLnBrk="0" hangingPunct="1">
        <a:defRPr sz="2698" kern="1200">
          <a:solidFill>
            <a:schemeClr val="tx1"/>
          </a:solidFill>
          <a:latin typeface="+mn-lt"/>
          <a:ea typeface="+mn-ea"/>
          <a:cs typeface="+mn-cs"/>
        </a:defRPr>
      </a:lvl3pPr>
      <a:lvl4pPr marL="2056302" algn="l" defTabSz="1370868" rtl="0" eaLnBrk="1" latinLnBrk="0" hangingPunct="1">
        <a:defRPr sz="2698" kern="1200">
          <a:solidFill>
            <a:schemeClr val="tx1"/>
          </a:solidFill>
          <a:latin typeface="+mn-lt"/>
          <a:ea typeface="+mn-ea"/>
          <a:cs typeface="+mn-cs"/>
        </a:defRPr>
      </a:lvl4pPr>
      <a:lvl5pPr marL="2741736" algn="l" defTabSz="1370868" rtl="0" eaLnBrk="1" latinLnBrk="0" hangingPunct="1">
        <a:defRPr sz="2698" kern="1200">
          <a:solidFill>
            <a:schemeClr val="tx1"/>
          </a:solidFill>
          <a:latin typeface="+mn-lt"/>
          <a:ea typeface="+mn-ea"/>
          <a:cs typeface="+mn-cs"/>
        </a:defRPr>
      </a:lvl5pPr>
      <a:lvl6pPr marL="3427172" algn="l" defTabSz="1370868" rtl="0" eaLnBrk="1" latinLnBrk="0" hangingPunct="1">
        <a:defRPr sz="2698" kern="1200">
          <a:solidFill>
            <a:schemeClr val="tx1"/>
          </a:solidFill>
          <a:latin typeface="+mn-lt"/>
          <a:ea typeface="+mn-ea"/>
          <a:cs typeface="+mn-cs"/>
        </a:defRPr>
      </a:lvl6pPr>
      <a:lvl7pPr marL="4112606" algn="l" defTabSz="1370868" rtl="0" eaLnBrk="1" latinLnBrk="0" hangingPunct="1">
        <a:defRPr sz="2698" kern="1200">
          <a:solidFill>
            <a:schemeClr val="tx1"/>
          </a:solidFill>
          <a:latin typeface="+mn-lt"/>
          <a:ea typeface="+mn-ea"/>
          <a:cs typeface="+mn-cs"/>
        </a:defRPr>
      </a:lvl7pPr>
      <a:lvl8pPr marL="4798040" algn="l" defTabSz="1370868" rtl="0" eaLnBrk="1" latinLnBrk="0" hangingPunct="1">
        <a:defRPr sz="2698" kern="1200">
          <a:solidFill>
            <a:schemeClr val="tx1"/>
          </a:solidFill>
          <a:latin typeface="+mn-lt"/>
          <a:ea typeface="+mn-ea"/>
          <a:cs typeface="+mn-cs"/>
        </a:defRPr>
      </a:lvl8pPr>
      <a:lvl9pPr marL="5483474" algn="l" defTabSz="1370868" rtl="0" eaLnBrk="1" latinLnBrk="0" hangingPunct="1">
        <a:defRPr sz="26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Shape 392"/>
          <p:cNvSpPr txBox="1">
            <a:spLocks noGrp="1"/>
          </p:cNvSpPr>
          <p:nvPr>
            <p:ph type="sldNum" sz="quarter" idx="4294967295"/>
          </p:nvPr>
        </p:nvSpPr>
        <p:spPr>
          <a:xfrm>
            <a:off x="22813108" y="690389"/>
            <a:ext cx="321070" cy="614643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91421" tIns="91421" rIns="91421" bIns="91421"/>
          <a:lstStyle>
            <a:lvl1pPr algn="ctr" defTabSz="1828432">
              <a:defRPr sz="2800">
                <a:solidFill>
                  <a:srgbClr val="000000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</a:lstStyle>
          <a:p>
            <a:fld id="{86CB4B4D-7CA3-9044-876B-883B54F8677D}" type="slidenum">
              <a:t>1</a:t>
            </a:fld>
            <a:endParaRPr dirty="0"/>
          </a:p>
        </p:txBody>
      </p:sp>
      <p:pic>
        <p:nvPicPr>
          <p:cNvPr id="417" name="pasted-image.pdf" descr="pasted-image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11932" y="9306105"/>
            <a:ext cx="6844664" cy="2168721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1B15CFF7-E410-42E8-898A-0AB46456D532}"/>
              </a:ext>
            </a:extLst>
          </p:cNvPr>
          <p:cNvSpPr/>
          <p:nvPr/>
        </p:nvSpPr>
        <p:spPr>
          <a:xfrm>
            <a:off x="2371205" y="2748764"/>
            <a:ext cx="18681453" cy="255454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>
              <a:defRPr/>
            </a:pPr>
            <a:r>
              <a:rPr kumimoji="1" lang="en-US" sz="8000" b="1" dirty="0">
                <a:ln w="11430"/>
                <a:solidFill>
                  <a:srgbClr val="F5821F"/>
                </a:solidFill>
                <a:latin typeface="Arial" pitchFamily="34" charset="0"/>
                <a:cs typeface="Arial" pitchFamily="34" charset="0"/>
              </a:rPr>
              <a:t>Financing for Solar Pumps and Challenges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947B26E-A500-47FA-BBBE-DC2CCFF8179D}"/>
              </a:ext>
            </a:extLst>
          </p:cNvPr>
          <p:cNvSpPr/>
          <p:nvPr/>
        </p:nvSpPr>
        <p:spPr>
          <a:xfrm>
            <a:off x="1622365" y="10390466"/>
            <a:ext cx="31210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17</a:t>
            </a:r>
            <a:r>
              <a:rPr lang="en-IN" b="1" baseline="30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IN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Jun 2020</a:t>
            </a:r>
            <a:endParaRPr lang="en-US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B8EEEE6-F7A8-408C-BABE-54B810D80B55}"/>
              </a:ext>
            </a:extLst>
          </p:cNvPr>
          <p:cNvSpPr/>
          <p:nvPr/>
        </p:nvSpPr>
        <p:spPr>
          <a:xfrm>
            <a:off x="1491327" y="3603056"/>
            <a:ext cx="20926221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3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India taken up large scale deployment of Solar Water Pumping Systems but that is with capital subsidy, which may have impact on Government financials</a:t>
            </a:r>
          </a:p>
          <a:p>
            <a:pPr marL="457200" indent="-457200"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3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July 2019, the Ministry of New and Renewable Energy (MNRE) released the guidelines for its new flagship program ‘Pradhan Mantri </a:t>
            </a:r>
            <a:r>
              <a:rPr lang="en-US" sz="30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Kisan</a:t>
            </a:r>
            <a:r>
              <a:rPr lang="en-US" sz="3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0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Urja</a:t>
            </a:r>
            <a:r>
              <a:rPr lang="en-US" sz="3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Suraksha </a:t>
            </a:r>
            <a:r>
              <a:rPr lang="en-US" sz="30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evam</a:t>
            </a:r>
            <a:r>
              <a:rPr lang="en-US" sz="3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0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Utthan</a:t>
            </a:r>
            <a:r>
              <a:rPr lang="en-US" sz="3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0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Mahabhiyan</a:t>
            </a:r>
            <a:r>
              <a:rPr lang="en-US" sz="3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’ (KUSUM)</a:t>
            </a:r>
          </a:p>
          <a:p>
            <a:pPr marL="457200" indent="-457200"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3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KUSUM is presented as a scheme that primarily aims at benefiting farmers. Objective is to add Solar capacity of </a:t>
            </a:r>
            <a:r>
              <a:rPr lang="en-US" sz="30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25,750 MW </a:t>
            </a:r>
            <a:r>
              <a:rPr lang="en-US" sz="3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by 2022 with Central Financial Support of </a:t>
            </a:r>
            <a:r>
              <a:rPr lang="en-US" sz="30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USD 4,530 million</a:t>
            </a:r>
            <a:r>
              <a:rPr lang="en-US" sz="3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The scheme has the following three components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F4D0C0AA-F36F-4805-8512-EB82E9CBB64B}"/>
              </a:ext>
            </a:extLst>
          </p:cNvPr>
          <p:cNvSpPr txBox="1">
            <a:spLocks/>
          </p:cNvSpPr>
          <p:nvPr/>
        </p:nvSpPr>
        <p:spPr>
          <a:xfrm>
            <a:off x="721206" y="715081"/>
            <a:ext cx="23430354" cy="103626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1828433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000" b="0" i="0" u="none" strike="noStrike" cap="none" spc="0" baseline="0">
                <a:ln>
                  <a:noFill/>
                </a:ln>
                <a:solidFill>
                  <a:srgbClr val="7F7F7F"/>
                </a:solidFill>
                <a:uFillTx/>
                <a:latin typeface="Montserrat Hairline"/>
                <a:ea typeface="Montserrat Hairline"/>
                <a:cs typeface="Montserrat Hairline"/>
                <a:sym typeface="Montserrat Hairline"/>
              </a:defRPr>
            </a:lvl1pPr>
            <a:lvl2pPr marL="0" marR="0" indent="0" algn="l" defTabSz="1828433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000" b="0" i="0" u="none" strike="noStrike" cap="none" spc="0" baseline="0">
                <a:ln>
                  <a:noFill/>
                </a:ln>
                <a:solidFill>
                  <a:srgbClr val="7F7F7F"/>
                </a:solidFill>
                <a:uFillTx/>
                <a:latin typeface="Montserrat Hairline"/>
                <a:ea typeface="Montserrat Hairline"/>
                <a:cs typeface="Montserrat Hairline"/>
                <a:sym typeface="Montserrat Hairline"/>
              </a:defRPr>
            </a:lvl2pPr>
            <a:lvl3pPr marL="0" marR="0" indent="0" algn="l" defTabSz="1828433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000" b="0" i="0" u="none" strike="noStrike" cap="none" spc="0" baseline="0">
                <a:ln>
                  <a:noFill/>
                </a:ln>
                <a:solidFill>
                  <a:srgbClr val="7F7F7F"/>
                </a:solidFill>
                <a:uFillTx/>
                <a:latin typeface="Montserrat Hairline"/>
                <a:ea typeface="Montserrat Hairline"/>
                <a:cs typeface="Montserrat Hairline"/>
                <a:sym typeface="Montserrat Hairline"/>
              </a:defRPr>
            </a:lvl3pPr>
            <a:lvl4pPr marL="0" marR="0" indent="0" algn="l" defTabSz="1828433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000" b="0" i="0" u="none" strike="noStrike" cap="none" spc="0" baseline="0">
                <a:ln>
                  <a:noFill/>
                </a:ln>
                <a:solidFill>
                  <a:srgbClr val="7F7F7F"/>
                </a:solidFill>
                <a:uFillTx/>
                <a:latin typeface="Montserrat Hairline"/>
                <a:ea typeface="Montserrat Hairline"/>
                <a:cs typeface="Montserrat Hairline"/>
                <a:sym typeface="Montserrat Hairline"/>
              </a:defRPr>
            </a:lvl4pPr>
            <a:lvl5pPr marL="0" marR="0" indent="0" algn="l" defTabSz="1828433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000" b="0" i="0" u="none" strike="noStrike" cap="none" spc="0" baseline="0">
                <a:ln>
                  <a:noFill/>
                </a:ln>
                <a:solidFill>
                  <a:srgbClr val="7F7F7F"/>
                </a:solidFill>
                <a:uFillTx/>
                <a:latin typeface="Montserrat Hairline"/>
                <a:ea typeface="Montserrat Hairline"/>
                <a:cs typeface="Montserrat Hairline"/>
                <a:sym typeface="Montserrat Hairline"/>
              </a:defRPr>
            </a:lvl5pPr>
            <a:lvl6pPr marL="0" marR="0" indent="0" algn="l" defTabSz="1828433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000" b="0" i="0" u="none" strike="noStrike" cap="none" spc="0" baseline="0">
                <a:ln>
                  <a:noFill/>
                </a:ln>
                <a:solidFill>
                  <a:srgbClr val="7F7F7F"/>
                </a:solidFill>
                <a:uFillTx/>
                <a:latin typeface="Montserrat Hairline"/>
                <a:ea typeface="Montserrat Hairline"/>
                <a:cs typeface="Montserrat Hairline"/>
                <a:sym typeface="Montserrat Hairline"/>
              </a:defRPr>
            </a:lvl6pPr>
            <a:lvl7pPr marL="0" marR="0" indent="0" algn="l" defTabSz="1828433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000" b="0" i="0" u="none" strike="noStrike" cap="none" spc="0" baseline="0">
                <a:ln>
                  <a:noFill/>
                </a:ln>
                <a:solidFill>
                  <a:srgbClr val="7F7F7F"/>
                </a:solidFill>
                <a:uFillTx/>
                <a:latin typeface="Montserrat Hairline"/>
                <a:ea typeface="Montserrat Hairline"/>
                <a:cs typeface="Montserrat Hairline"/>
                <a:sym typeface="Montserrat Hairline"/>
              </a:defRPr>
            </a:lvl7pPr>
            <a:lvl8pPr marL="0" marR="0" indent="0" algn="l" defTabSz="1828433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000" b="0" i="0" u="none" strike="noStrike" cap="none" spc="0" baseline="0">
                <a:ln>
                  <a:noFill/>
                </a:ln>
                <a:solidFill>
                  <a:srgbClr val="7F7F7F"/>
                </a:solidFill>
                <a:uFillTx/>
                <a:latin typeface="Montserrat Hairline"/>
                <a:ea typeface="Montserrat Hairline"/>
                <a:cs typeface="Montserrat Hairline"/>
                <a:sym typeface="Montserrat Hairline"/>
              </a:defRPr>
            </a:lvl8pPr>
            <a:lvl9pPr marL="0" marR="0" indent="0" algn="l" defTabSz="1828433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000" b="0" i="0" u="none" strike="noStrike" cap="none" spc="0" baseline="0">
                <a:ln>
                  <a:noFill/>
                </a:ln>
                <a:solidFill>
                  <a:srgbClr val="7F7F7F"/>
                </a:solidFill>
                <a:uFillTx/>
                <a:latin typeface="Montserrat Hairline"/>
                <a:ea typeface="Montserrat Hairline"/>
                <a:cs typeface="Montserrat Hairline"/>
                <a:sym typeface="Montserrat Hairline"/>
              </a:defRPr>
            </a:lvl9pPr>
          </a:lstStyle>
          <a:p>
            <a:pPr defTabSz="1827886" hangingPunct="1">
              <a:lnSpc>
                <a:spcPct val="70000"/>
              </a:lnSpc>
              <a:spcBef>
                <a:spcPct val="0"/>
              </a:spcBef>
            </a:pPr>
            <a:r>
              <a:rPr lang="en-US" sz="6600" kern="1200" dirty="0">
                <a:solidFill>
                  <a:srgbClr val="6D207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Solar Water Pumping System in Member countries (3/4)</a:t>
            </a:r>
          </a:p>
        </p:txBody>
      </p:sp>
      <p:sp>
        <p:nvSpPr>
          <p:cNvPr id="4" name="Rounded Rectangle 1">
            <a:extLst>
              <a:ext uri="{FF2B5EF4-FFF2-40B4-BE49-F238E27FC236}">
                <a16:creationId xmlns:a16="http://schemas.microsoft.com/office/drawing/2014/main" id="{F5130D6F-A185-4A11-A58E-8342FECD3BEE}"/>
              </a:ext>
            </a:extLst>
          </p:cNvPr>
          <p:cNvSpPr/>
          <p:nvPr/>
        </p:nvSpPr>
        <p:spPr>
          <a:xfrm>
            <a:off x="1491327" y="2319655"/>
            <a:ext cx="4140000" cy="715087"/>
          </a:xfrm>
          <a:prstGeom prst="roundRect">
            <a:avLst/>
          </a:prstGeom>
          <a:solidFill>
            <a:srgbClr val="DDCAB8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182843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spc="0" normalizeH="0" baseline="0" dirty="0">
                <a:ln>
                  <a:noFill/>
                </a:ln>
                <a:solidFill>
                  <a:srgbClr val="002060"/>
                </a:solidFill>
                <a:effectLst/>
                <a:uFillTx/>
                <a:latin typeface="Lato Light"/>
                <a:ea typeface="Lato Light"/>
                <a:cs typeface="Lato Light"/>
                <a:sym typeface="Lato Light"/>
              </a:rPr>
              <a:t>India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FE14A7D-B67D-4F9D-B09E-646F3D5CB5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1327" y="7006542"/>
            <a:ext cx="12574487" cy="5210592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E4992AFD-0FF2-4CAA-9CC9-3D1B9F081FA9}"/>
              </a:ext>
            </a:extLst>
          </p:cNvPr>
          <p:cNvSpPr/>
          <p:nvPr/>
        </p:nvSpPr>
        <p:spPr>
          <a:xfrm>
            <a:off x="14449092" y="7291841"/>
            <a:ext cx="7083373" cy="553998"/>
          </a:xfrm>
          <a:prstGeom prst="rect">
            <a:avLst/>
          </a:prstGeom>
          <a:solidFill>
            <a:srgbClr val="B9E4FF"/>
          </a:solidFill>
        </p:spPr>
        <p:txBody>
          <a:bodyPr wrap="square">
            <a:spAutoFit/>
          </a:bodyPr>
          <a:lstStyle/>
          <a:p>
            <a:pPr marL="180000"/>
            <a:r>
              <a:rPr lang="en-US" sz="30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Key Points from KUSUM Scheme</a:t>
            </a:r>
            <a:endParaRPr lang="en-US" sz="30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EA62836-A0EF-4F25-A8E6-9E569D5FEDCB}"/>
              </a:ext>
            </a:extLst>
          </p:cNvPr>
          <p:cNvSpPr/>
          <p:nvPr/>
        </p:nvSpPr>
        <p:spPr>
          <a:xfrm>
            <a:off x="14449092" y="8107080"/>
            <a:ext cx="9000843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just">
              <a:spcAft>
                <a:spcPts val="1200"/>
              </a:spcAft>
              <a:buFont typeface="+mj-lt"/>
              <a:buAutoNum type="arabicPeriod"/>
            </a:pPr>
            <a:r>
              <a:rPr lang="en-US" sz="3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Solarizing India’s 30 million agricultural pumps</a:t>
            </a:r>
          </a:p>
          <a:p>
            <a:pPr marL="571500" indent="-571500" algn="just">
              <a:spcAft>
                <a:spcPts val="1200"/>
              </a:spcAft>
              <a:buFont typeface="+mj-lt"/>
              <a:buAutoNum type="arabicPeriod"/>
            </a:pPr>
            <a:r>
              <a:rPr lang="en-US" sz="30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Discoms</a:t>
            </a:r>
            <a:r>
              <a:rPr lang="en-US" sz="3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/Developers can lease land from farmers to develop projects</a:t>
            </a:r>
          </a:p>
          <a:p>
            <a:pPr marL="571500" indent="-571500" algn="just">
              <a:spcAft>
                <a:spcPts val="1200"/>
              </a:spcAft>
              <a:buFont typeface="+mj-lt"/>
              <a:buAutoNum type="arabicPeriod"/>
            </a:pPr>
            <a:r>
              <a:rPr lang="en-US" sz="3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Fixed time frame for commissioning of the projects</a:t>
            </a:r>
          </a:p>
          <a:p>
            <a:pPr marL="571500" indent="-571500" algn="just">
              <a:spcAft>
                <a:spcPts val="1200"/>
              </a:spcAft>
              <a:buFont typeface="+mj-lt"/>
              <a:buAutoNum type="arabicPeriod"/>
            </a:pPr>
            <a:r>
              <a:rPr lang="en-US" sz="3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Performance Based Incentives for the </a:t>
            </a:r>
            <a:r>
              <a:rPr lang="en-US" sz="30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Discoms</a:t>
            </a:r>
            <a:endParaRPr lang="en-US" sz="30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 algn="just">
              <a:spcAft>
                <a:spcPts val="1200"/>
              </a:spcAft>
              <a:buFont typeface="+mj-lt"/>
              <a:buAutoNum type="arabicPeriod"/>
            </a:pPr>
            <a:r>
              <a:rPr lang="en-US" sz="3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Central Financial Assistance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8C8F725-2B3E-49B5-9170-CE220CFD0A95}"/>
              </a:ext>
            </a:extLst>
          </p:cNvPr>
          <p:cNvSpPr txBox="1"/>
          <p:nvPr/>
        </p:nvSpPr>
        <p:spPr>
          <a:xfrm>
            <a:off x="1238865" y="3603056"/>
            <a:ext cx="21385161" cy="1036260"/>
          </a:xfrm>
          <a:prstGeom prst="rect">
            <a:avLst/>
          </a:prstGeom>
          <a:noFill/>
          <a:ln w="12700" cap="flat">
            <a:solidFill>
              <a:srgbClr val="FFC000"/>
            </a:solidFill>
            <a:prstDash val="lgDash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182843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rgbClr val="7F7F7F"/>
              </a:solidFill>
              <a:effectLst/>
              <a:uFillTx/>
              <a:latin typeface="Lato Light"/>
              <a:ea typeface="Lato Light"/>
              <a:cs typeface="Lato Light"/>
              <a:sym typeface="Lato Light"/>
            </a:endParaRPr>
          </a:p>
        </p:txBody>
      </p:sp>
    </p:spTree>
    <p:extLst>
      <p:ext uri="{BB962C8B-B14F-4D97-AF65-F5344CB8AC3E}">
        <p14:creationId xmlns:p14="http://schemas.microsoft.com/office/powerpoint/2010/main" val="2854854301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B8EEEE6-F7A8-408C-BABE-54B810D80B55}"/>
              </a:ext>
            </a:extLst>
          </p:cNvPr>
          <p:cNvSpPr/>
          <p:nvPr/>
        </p:nvSpPr>
        <p:spPr>
          <a:xfrm>
            <a:off x="1491327" y="3483278"/>
            <a:ext cx="21103202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3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Based on the visit of Expert Team to Senegal in Oct 2019, it was observed that </a:t>
            </a:r>
            <a:r>
              <a:rPr lang="en-US" sz="32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 Nos</a:t>
            </a:r>
            <a:r>
              <a:rPr lang="en-US" sz="3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of Solar Water Pumping Systems have been installed in Senegal through financing from </a:t>
            </a:r>
            <a:r>
              <a:rPr lang="en-US" sz="3200" b="1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Agricol</a:t>
            </a:r>
            <a:r>
              <a:rPr lang="en-US" sz="32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Bank</a:t>
            </a:r>
          </a:p>
          <a:p>
            <a:pPr marL="457200" indent="-457200"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3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Video Conference was held with the officials of </a:t>
            </a:r>
            <a:r>
              <a:rPr lang="en-US" sz="32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Agricol</a:t>
            </a:r>
            <a:r>
              <a:rPr lang="en-US" sz="3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Bank in which they had informed that financing to </a:t>
            </a:r>
            <a:r>
              <a:rPr lang="en-US" sz="32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Agricol</a:t>
            </a:r>
            <a:r>
              <a:rPr lang="en-US" sz="3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Bank was done by Senegal Government through </a:t>
            </a:r>
            <a:r>
              <a:rPr lang="en-US" sz="32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financial assistance from AFD</a:t>
            </a:r>
            <a:r>
              <a:rPr lang="en-US" sz="3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Financing was done to farmers </a:t>
            </a:r>
            <a:r>
              <a:rPr lang="en-US" sz="32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@5%</a:t>
            </a:r>
          </a:p>
          <a:p>
            <a:pPr marL="457200" indent="-457200"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3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 additional 100 pumps have been installed by the farmers through loan from a local bank</a:t>
            </a:r>
          </a:p>
          <a:p>
            <a:pPr marL="457200" indent="-457200"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3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demand of </a:t>
            </a:r>
            <a:r>
              <a:rPr lang="en-US" sz="32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4,000 pumps </a:t>
            </a:r>
            <a:r>
              <a:rPr lang="en-US" sz="3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ISA is also planned to be implemented in the </a:t>
            </a:r>
            <a:r>
              <a:rPr lang="en-US" sz="32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Niayes</a:t>
            </a:r>
            <a:r>
              <a:rPr lang="en-US" sz="3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region</a:t>
            </a:r>
          </a:p>
          <a:p>
            <a:pPr marL="457200" indent="-457200"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3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ISA team also visited a 2 HP installation in </a:t>
            </a:r>
            <a:r>
              <a:rPr lang="en-US" sz="32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Niayes</a:t>
            </a:r>
            <a:r>
              <a:rPr lang="en-US" sz="3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based on preliminary findings it can be ascertained that solar pumps are viable for the farmers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F4D0C0AA-F36F-4805-8512-EB82E9CBB64B}"/>
              </a:ext>
            </a:extLst>
          </p:cNvPr>
          <p:cNvSpPr txBox="1">
            <a:spLocks/>
          </p:cNvSpPr>
          <p:nvPr/>
        </p:nvSpPr>
        <p:spPr>
          <a:xfrm>
            <a:off x="721206" y="715081"/>
            <a:ext cx="23430354" cy="103626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1828433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000" b="0" i="0" u="none" strike="noStrike" cap="none" spc="0" baseline="0">
                <a:ln>
                  <a:noFill/>
                </a:ln>
                <a:solidFill>
                  <a:srgbClr val="7F7F7F"/>
                </a:solidFill>
                <a:uFillTx/>
                <a:latin typeface="Montserrat Hairline"/>
                <a:ea typeface="Montserrat Hairline"/>
                <a:cs typeface="Montserrat Hairline"/>
                <a:sym typeface="Montserrat Hairline"/>
              </a:defRPr>
            </a:lvl1pPr>
            <a:lvl2pPr marL="0" marR="0" indent="0" algn="l" defTabSz="1828433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000" b="0" i="0" u="none" strike="noStrike" cap="none" spc="0" baseline="0">
                <a:ln>
                  <a:noFill/>
                </a:ln>
                <a:solidFill>
                  <a:srgbClr val="7F7F7F"/>
                </a:solidFill>
                <a:uFillTx/>
                <a:latin typeface="Montserrat Hairline"/>
                <a:ea typeface="Montserrat Hairline"/>
                <a:cs typeface="Montserrat Hairline"/>
                <a:sym typeface="Montserrat Hairline"/>
              </a:defRPr>
            </a:lvl2pPr>
            <a:lvl3pPr marL="0" marR="0" indent="0" algn="l" defTabSz="1828433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000" b="0" i="0" u="none" strike="noStrike" cap="none" spc="0" baseline="0">
                <a:ln>
                  <a:noFill/>
                </a:ln>
                <a:solidFill>
                  <a:srgbClr val="7F7F7F"/>
                </a:solidFill>
                <a:uFillTx/>
                <a:latin typeface="Montserrat Hairline"/>
                <a:ea typeface="Montserrat Hairline"/>
                <a:cs typeface="Montserrat Hairline"/>
                <a:sym typeface="Montserrat Hairline"/>
              </a:defRPr>
            </a:lvl3pPr>
            <a:lvl4pPr marL="0" marR="0" indent="0" algn="l" defTabSz="1828433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000" b="0" i="0" u="none" strike="noStrike" cap="none" spc="0" baseline="0">
                <a:ln>
                  <a:noFill/>
                </a:ln>
                <a:solidFill>
                  <a:srgbClr val="7F7F7F"/>
                </a:solidFill>
                <a:uFillTx/>
                <a:latin typeface="Montserrat Hairline"/>
                <a:ea typeface="Montserrat Hairline"/>
                <a:cs typeface="Montserrat Hairline"/>
                <a:sym typeface="Montserrat Hairline"/>
              </a:defRPr>
            </a:lvl4pPr>
            <a:lvl5pPr marL="0" marR="0" indent="0" algn="l" defTabSz="1828433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000" b="0" i="0" u="none" strike="noStrike" cap="none" spc="0" baseline="0">
                <a:ln>
                  <a:noFill/>
                </a:ln>
                <a:solidFill>
                  <a:srgbClr val="7F7F7F"/>
                </a:solidFill>
                <a:uFillTx/>
                <a:latin typeface="Montserrat Hairline"/>
                <a:ea typeface="Montserrat Hairline"/>
                <a:cs typeface="Montserrat Hairline"/>
                <a:sym typeface="Montserrat Hairline"/>
              </a:defRPr>
            </a:lvl5pPr>
            <a:lvl6pPr marL="0" marR="0" indent="0" algn="l" defTabSz="1828433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000" b="0" i="0" u="none" strike="noStrike" cap="none" spc="0" baseline="0">
                <a:ln>
                  <a:noFill/>
                </a:ln>
                <a:solidFill>
                  <a:srgbClr val="7F7F7F"/>
                </a:solidFill>
                <a:uFillTx/>
                <a:latin typeface="Montserrat Hairline"/>
                <a:ea typeface="Montserrat Hairline"/>
                <a:cs typeface="Montserrat Hairline"/>
                <a:sym typeface="Montserrat Hairline"/>
              </a:defRPr>
            </a:lvl6pPr>
            <a:lvl7pPr marL="0" marR="0" indent="0" algn="l" defTabSz="1828433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000" b="0" i="0" u="none" strike="noStrike" cap="none" spc="0" baseline="0">
                <a:ln>
                  <a:noFill/>
                </a:ln>
                <a:solidFill>
                  <a:srgbClr val="7F7F7F"/>
                </a:solidFill>
                <a:uFillTx/>
                <a:latin typeface="Montserrat Hairline"/>
                <a:ea typeface="Montserrat Hairline"/>
                <a:cs typeface="Montserrat Hairline"/>
                <a:sym typeface="Montserrat Hairline"/>
              </a:defRPr>
            </a:lvl7pPr>
            <a:lvl8pPr marL="0" marR="0" indent="0" algn="l" defTabSz="1828433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000" b="0" i="0" u="none" strike="noStrike" cap="none" spc="0" baseline="0">
                <a:ln>
                  <a:noFill/>
                </a:ln>
                <a:solidFill>
                  <a:srgbClr val="7F7F7F"/>
                </a:solidFill>
                <a:uFillTx/>
                <a:latin typeface="Montserrat Hairline"/>
                <a:ea typeface="Montserrat Hairline"/>
                <a:cs typeface="Montserrat Hairline"/>
                <a:sym typeface="Montserrat Hairline"/>
              </a:defRPr>
            </a:lvl8pPr>
            <a:lvl9pPr marL="0" marR="0" indent="0" algn="l" defTabSz="1828433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000" b="0" i="0" u="none" strike="noStrike" cap="none" spc="0" baseline="0">
                <a:ln>
                  <a:noFill/>
                </a:ln>
                <a:solidFill>
                  <a:srgbClr val="7F7F7F"/>
                </a:solidFill>
                <a:uFillTx/>
                <a:latin typeface="Montserrat Hairline"/>
                <a:ea typeface="Montserrat Hairline"/>
                <a:cs typeface="Montserrat Hairline"/>
                <a:sym typeface="Montserrat Hairline"/>
              </a:defRPr>
            </a:lvl9pPr>
          </a:lstStyle>
          <a:p>
            <a:pPr defTabSz="1827886" hangingPunct="1">
              <a:lnSpc>
                <a:spcPct val="70000"/>
              </a:lnSpc>
              <a:spcBef>
                <a:spcPct val="0"/>
              </a:spcBef>
            </a:pPr>
            <a:r>
              <a:rPr lang="en-US" sz="6600" kern="1200" dirty="0">
                <a:solidFill>
                  <a:srgbClr val="6D207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Solar Water Pumping System in Member countries (4/4)</a:t>
            </a:r>
          </a:p>
        </p:txBody>
      </p:sp>
      <p:sp>
        <p:nvSpPr>
          <p:cNvPr id="4" name="Rounded Rectangle 1">
            <a:extLst>
              <a:ext uri="{FF2B5EF4-FFF2-40B4-BE49-F238E27FC236}">
                <a16:creationId xmlns:a16="http://schemas.microsoft.com/office/drawing/2014/main" id="{6CE4C596-6A50-40A1-AC50-1B56D3D8017D}"/>
              </a:ext>
            </a:extLst>
          </p:cNvPr>
          <p:cNvSpPr/>
          <p:nvPr/>
        </p:nvSpPr>
        <p:spPr>
          <a:xfrm>
            <a:off x="1491327" y="2319655"/>
            <a:ext cx="4140000" cy="715087"/>
          </a:xfrm>
          <a:prstGeom prst="roundRect">
            <a:avLst/>
          </a:prstGeom>
          <a:solidFill>
            <a:srgbClr val="DDCAB8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182843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spc="0" normalizeH="0" baseline="0" dirty="0">
                <a:ln>
                  <a:noFill/>
                </a:ln>
                <a:solidFill>
                  <a:srgbClr val="002060"/>
                </a:solidFill>
                <a:effectLst/>
                <a:uFillTx/>
                <a:latin typeface="Lato Light"/>
                <a:ea typeface="Lato Light"/>
                <a:cs typeface="Lato Light"/>
                <a:sym typeface="Lato Light"/>
              </a:rPr>
              <a:t>Senegal</a:t>
            </a:r>
          </a:p>
        </p:txBody>
      </p:sp>
      <p:sp>
        <p:nvSpPr>
          <p:cNvPr id="6" name="Rounded Rectangle 1">
            <a:extLst>
              <a:ext uri="{FF2B5EF4-FFF2-40B4-BE49-F238E27FC236}">
                <a16:creationId xmlns:a16="http://schemas.microsoft.com/office/drawing/2014/main" id="{A4102BF8-3092-448D-9D1D-9BFC9F5B3200}"/>
              </a:ext>
            </a:extLst>
          </p:cNvPr>
          <p:cNvSpPr/>
          <p:nvPr/>
        </p:nvSpPr>
        <p:spPr>
          <a:xfrm>
            <a:off x="1491327" y="8547140"/>
            <a:ext cx="4140000" cy="715087"/>
          </a:xfrm>
          <a:prstGeom prst="roundRect">
            <a:avLst/>
          </a:prstGeom>
          <a:solidFill>
            <a:srgbClr val="DDCAB8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182843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spc="0" normalizeH="0" baseline="0" dirty="0">
                <a:ln>
                  <a:noFill/>
                </a:ln>
                <a:solidFill>
                  <a:srgbClr val="002060"/>
                </a:solidFill>
                <a:effectLst/>
                <a:uFillTx/>
                <a:latin typeface="Lato Light"/>
                <a:ea typeface="Lato Light"/>
                <a:cs typeface="Lato Light"/>
                <a:sym typeface="Lato Light"/>
              </a:rPr>
              <a:t>Tonga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70272E4-0B09-4B4D-B59C-66A269B96A5A}"/>
              </a:ext>
            </a:extLst>
          </p:cNvPr>
          <p:cNvSpPr/>
          <p:nvPr/>
        </p:nvSpPr>
        <p:spPr>
          <a:xfrm>
            <a:off x="1491327" y="9565068"/>
            <a:ext cx="21103202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3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technical study indicated that the capacity of Solar Water Pumps installed in the country varies from </a:t>
            </a:r>
            <a:r>
              <a:rPr lang="en-US" sz="32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HP to 10 HP</a:t>
            </a:r>
          </a:p>
          <a:p>
            <a:pPr marL="457200" indent="-457200"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3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Average Cost of water pumping system with installation cost are as follows with a total project cost of </a:t>
            </a:r>
            <a:r>
              <a:rPr lang="en-US" sz="32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USD 0.74 million </a:t>
            </a:r>
          </a:p>
          <a:p>
            <a:pPr marL="1080000" indent="-457200"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3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HP – 7,250 USD</a:t>
            </a:r>
          </a:p>
          <a:p>
            <a:pPr marL="1080000" indent="-457200"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3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HP – 13,461 USD</a:t>
            </a:r>
          </a:p>
          <a:p>
            <a:pPr marL="1080000" indent="-457200"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3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HP – 22,479 USD</a:t>
            </a:r>
          </a:p>
          <a:p>
            <a:pPr marL="1080000" indent="-457200"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3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HP – 31,809 USD</a:t>
            </a:r>
          </a:p>
        </p:txBody>
      </p:sp>
    </p:spTree>
    <p:extLst>
      <p:ext uri="{BB962C8B-B14F-4D97-AF65-F5344CB8AC3E}">
        <p14:creationId xmlns:p14="http://schemas.microsoft.com/office/powerpoint/2010/main" val="2022417300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5CCD35-0172-4D55-9B92-72E229EFC9FC}"/>
              </a:ext>
            </a:extLst>
          </p:cNvPr>
          <p:cNvSpPr txBox="1">
            <a:spLocks/>
          </p:cNvSpPr>
          <p:nvPr/>
        </p:nvSpPr>
        <p:spPr>
          <a:xfrm>
            <a:off x="721206" y="715081"/>
            <a:ext cx="23430354" cy="1036260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0" marR="0" indent="0" algn="l" defTabSz="1828433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000" b="0" i="0" u="none" strike="noStrike" cap="none" spc="0" baseline="0">
                <a:ln>
                  <a:noFill/>
                </a:ln>
                <a:solidFill>
                  <a:srgbClr val="7F7F7F"/>
                </a:solidFill>
                <a:uFillTx/>
                <a:latin typeface="Montserrat Hairline"/>
                <a:ea typeface="Montserrat Hairline"/>
                <a:cs typeface="Montserrat Hairline"/>
                <a:sym typeface="Montserrat Hairline"/>
              </a:defRPr>
            </a:lvl1pPr>
            <a:lvl2pPr marL="0" marR="0" indent="0" algn="l" defTabSz="1828433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000" b="0" i="0" u="none" strike="noStrike" cap="none" spc="0" baseline="0">
                <a:ln>
                  <a:noFill/>
                </a:ln>
                <a:solidFill>
                  <a:srgbClr val="7F7F7F"/>
                </a:solidFill>
                <a:uFillTx/>
                <a:latin typeface="Montserrat Hairline"/>
                <a:ea typeface="Montserrat Hairline"/>
                <a:cs typeface="Montserrat Hairline"/>
                <a:sym typeface="Montserrat Hairline"/>
              </a:defRPr>
            </a:lvl2pPr>
            <a:lvl3pPr marL="0" marR="0" indent="0" algn="l" defTabSz="1828433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000" b="0" i="0" u="none" strike="noStrike" cap="none" spc="0" baseline="0">
                <a:ln>
                  <a:noFill/>
                </a:ln>
                <a:solidFill>
                  <a:srgbClr val="7F7F7F"/>
                </a:solidFill>
                <a:uFillTx/>
                <a:latin typeface="Montserrat Hairline"/>
                <a:ea typeface="Montserrat Hairline"/>
                <a:cs typeface="Montserrat Hairline"/>
                <a:sym typeface="Montserrat Hairline"/>
              </a:defRPr>
            </a:lvl3pPr>
            <a:lvl4pPr marL="0" marR="0" indent="0" algn="l" defTabSz="1828433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000" b="0" i="0" u="none" strike="noStrike" cap="none" spc="0" baseline="0">
                <a:ln>
                  <a:noFill/>
                </a:ln>
                <a:solidFill>
                  <a:srgbClr val="7F7F7F"/>
                </a:solidFill>
                <a:uFillTx/>
                <a:latin typeface="Montserrat Hairline"/>
                <a:ea typeface="Montserrat Hairline"/>
                <a:cs typeface="Montserrat Hairline"/>
                <a:sym typeface="Montserrat Hairline"/>
              </a:defRPr>
            </a:lvl4pPr>
            <a:lvl5pPr marL="0" marR="0" indent="0" algn="l" defTabSz="1828433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000" b="0" i="0" u="none" strike="noStrike" cap="none" spc="0" baseline="0">
                <a:ln>
                  <a:noFill/>
                </a:ln>
                <a:solidFill>
                  <a:srgbClr val="7F7F7F"/>
                </a:solidFill>
                <a:uFillTx/>
                <a:latin typeface="Montserrat Hairline"/>
                <a:ea typeface="Montserrat Hairline"/>
                <a:cs typeface="Montserrat Hairline"/>
                <a:sym typeface="Montserrat Hairline"/>
              </a:defRPr>
            </a:lvl5pPr>
            <a:lvl6pPr marL="0" marR="0" indent="0" algn="l" defTabSz="1828433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000" b="0" i="0" u="none" strike="noStrike" cap="none" spc="0" baseline="0">
                <a:ln>
                  <a:noFill/>
                </a:ln>
                <a:solidFill>
                  <a:srgbClr val="7F7F7F"/>
                </a:solidFill>
                <a:uFillTx/>
                <a:latin typeface="Montserrat Hairline"/>
                <a:ea typeface="Montserrat Hairline"/>
                <a:cs typeface="Montserrat Hairline"/>
                <a:sym typeface="Montserrat Hairline"/>
              </a:defRPr>
            </a:lvl6pPr>
            <a:lvl7pPr marL="0" marR="0" indent="0" algn="l" defTabSz="1828433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000" b="0" i="0" u="none" strike="noStrike" cap="none" spc="0" baseline="0">
                <a:ln>
                  <a:noFill/>
                </a:ln>
                <a:solidFill>
                  <a:srgbClr val="7F7F7F"/>
                </a:solidFill>
                <a:uFillTx/>
                <a:latin typeface="Montserrat Hairline"/>
                <a:ea typeface="Montserrat Hairline"/>
                <a:cs typeface="Montserrat Hairline"/>
                <a:sym typeface="Montserrat Hairline"/>
              </a:defRPr>
            </a:lvl7pPr>
            <a:lvl8pPr marL="0" marR="0" indent="0" algn="l" defTabSz="1828433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000" b="0" i="0" u="none" strike="noStrike" cap="none" spc="0" baseline="0">
                <a:ln>
                  <a:noFill/>
                </a:ln>
                <a:solidFill>
                  <a:srgbClr val="7F7F7F"/>
                </a:solidFill>
                <a:uFillTx/>
                <a:latin typeface="Montserrat Hairline"/>
                <a:ea typeface="Montserrat Hairline"/>
                <a:cs typeface="Montserrat Hairline"/>
                <a:sym typeface="Montserrat Hairline"/>
              </a:defRPr>
            </a:lvl8pPr>
            <a:lvl9pPr marL="0" marR="0" indent="0" algn="l" defTabSz="1828433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000" b="0" i="0" u="none" strike="noStrike" cap="none" spc="0" baseline="0">
                <a:ln>
                  <a:noFill/>
                </a:ln>
                <a:solidFill>
                  <a:srgbClr val="7F7F7F"/>
                </a:solidFill>
                <a:uFillTx/>
                <a:latin typeface="Montserrat Hairline"/>
                <a:ea typeface="Montserrat Hairline"/>
                <a:cs typeface="Montserrat Hairline"/>
                <a:sym typeface="Montserrat Hairline"/>
              </a:defRPr>
            </a:lvl9pPr>
          </a:lstStyle>
          <a:p>
            <a:pPr defTabSz="1827886" hangingPunct="1">
              <a:lnSpc>
                <a:spcPct val="70000"/>
              </a:lnSpc>
              <a:spcBef>
                <a:spcPct val="0"/>
              </a:spcBef>
            </a:pPr>
            <a:r>
              <a:rPr lang="en-US" sz="6600" kern="1200" dirty="0">
                <a:solidFill>
                  <a:srgbClr val="6D2077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Advantages and Shortcomings of Various Financial Support Instruments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8C0BDFC-FFAD-406F-BCF8-79152AD5B1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1306489"/>
              </p:ext>
            </p:extLst>
          </p:nvPr>
        </p:nvGraphicFramePr>
        <p:xfrm>
          <a:off x="997330" y="1971675"/>
          <a:ext cx="22644000" cy="1126800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492000">
                  <a:extLst>
                    <a:ext uri="{9D8B030D-6E8A-4147-A177-3AD203B41FA5}">
                      <a16:colId xmlns:a16="http://schemas.microsoft.com/office/drawing/2014/main" val="1118945078"/>
                    </a:ext>
                  </a:extLst>
                </a:gridCol>
                <a:gridCol w="8100000">
                  <a:extLst>
                    <a:ext uri="{9D8B030D-6E8A-4147-A177-3AD203B41FA5}">
                      <a16:colId xmlns:a16="http://schemas.microsoft.com/office/drawing/2014/main" val="3889966637"/>
                    </a:ext>
                  </a:extLst>
                </a:gridCol>
                <a:gridCol w="11052000">
                  <a:extLst>
                    <a:ext uri="{9D8B030D-6E8A-4147-A177-3AD203B41FA5}">
                      <a16:colId xmlns:a16="http://schemas.microsoft.com/office/drawing/2014/main" val="4019510328"/>
                    </a:ext>
                  </a:extLst>
                </a:gridCol>
              </a:tblGrid>
              <a:tr h="562282">
                <a:tc>
                  <a:txBody>
                    <a:bodyPr/>
                    <a:lstStyle/>
                    <a:p>
                      <a:pPr marL="36000" algn="just">
                        <a:spcAft>
                          <a:spcPts val="0"/>
                        </a:spcAft>
                      </a:pPr>
                      <a:r>
                        <a:rPr lang="en-IN" sz="32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Instruments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just">
                        <a:spcAft>
                          <a:spcPts val="0"/>
                        </a:spcAft>
                      </a:pPr>
                      <a:r>
                        <a:rPr lang="en-IN" sz="32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Advantages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36000" algn="just">
                        <a:spcAft>
                          <a:spcPts val="0"/>
                        </a:spcAft>
                      </a:pPr>
                      <a:r>
                        <a:rPr lang="en-IN" sz="32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Shortcomings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8230435"/>
                  </a:ext>
                </a:extLst>
              </a:tr>
              <a:tr h="3936094">
                <a:tc>
                  <a:txBody>
                    <a:bodyPr/>
                    <a:lstStyle/>
                    <a:p>
                      <a:pPr marL="36000" algn="just">
                        <a:spcAft>
                          <a:spcPts val="0"/>
                        </a:spcAft>
                        <a:tabLst>
                          <a:tab pos="495300" algn="l"/>
                        </a:tabLst>
                      </a:pPr>
                      <a:r>
                        <a:rPr lang="en-IN" sz="3200" b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Capital subsidies</a:t>
                      </a:r>
                    </a:p>
                    <a:p>
                      <a:pPr marL="493200" indent="-457200" algn="just">
                        <a:spcAft>
                          <a:spcPts val="0"/>
                        </a:spcAft>
                        <a:buFont typeface="Wingdings" panose="05000000000000000000" pitchFamily="2" charset="2"/>
                        <a:buChar char="§"/>
                        <a:tabLst>
                          <a:tab pos="495300" algn="l"/>
                        </a:tabLst>
                      </a:pPr>
                      <a:r>
                        <a:rPr lang="en-IN" sz="3200" b="0" i="0" u="none" strike="noStrike" cap="none" spc="0" baseline="0" dirty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uFillTx/>
                          <a:latin typeface="Times New Roman" panose="02020603050405020304" pitchFamily="18" charset="0"/>
                          <a:ea typeface="+mn-ea"/>
                          <a:cs typeface="+mn-cs"/>
                          <a:sym typeface="Lato Light"/>
                        </a:rPr>
                        <a:t>Subsidy by central/state government to where a part of upfront capital cost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93200" indent="-457200" algn="just" rtl="0" fontAlgn="ctr">
                        <a:buFont typeface="Wingdings" panose="05000000000000000000" pitchFamily="2" charset="2"/>
                        <a:buChar char="§"/>
                      </a:pPr>
                      <a:r>
                        <a:rPr lang="en-US" sz="32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Directly address high upfront capital costs and could potentially reach all types of farmers</a:t>
                      </a:r>
                    </a:p>
                    <a:p>
                      <a:pPr marL="493200" indent="-457200" algn="just" rtl="0" fontAlgn="ctr">
                        <a:buFont typeface="Wingdings" panose="05000000000000000000" pitchFamily="2" charset="2"/>
                        <a:buChar char="§"/>
                      </a:pPr>
                      <a:r>
                        <a:rPr lang="en-US" sz="32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Ease of implementation and low transaction costs from a government perspective without the need for continued operating subsidy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93200" indent="-457200" algn="just" rtl="0" fontAlgn="ctr">
                        <a:buFont typeface="Wingdings" panose="05000000000000000000" pitchFamily="2" charset="2"/>
                        <a:buChar char="§"/>
                      </a:pPr>
                      <a:r>
                        <a:rPr lang="en-US" sz="32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High subsidy burden for each pump deployment</a:t>
                      </a:r>
                    </a:p>
                    <a:p>
                      <a:pPr marL="493200" indent="-457200" algn="just" rtl="0" fontAlgn="ctr">
                        <a:buFont typeface="Wingdings" panose="05000000000000000000" pitchFamily="2" charset="2"/>
                        <a:buChar char="§"/>
                      </a:pPr>
                      <a:r>
                        <a:rPr lang="en-US" sz="32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Transaction costs for end-users in accessing subsidies</a:t>
                      </a:r>
                    </a:p>
                    <a:p>
                      <a:pPr marL="493200" indent="-457200" algn="just" rtl="0" fontAlgn="ctr">
                        <a:buFont typeface="Wingdings" panose="05000000000000000000" pitchFamily="2" charset="2"/>
                        <a:buChar char="§"/>
                      </a:pPr>
                      <a:r>
                        <a:rPr lang="en-US" sz="32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Possibility of not reaching the targeted economic group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0059434"/>
                  </a:ext>
                </a:extLst>
              </a:tr>
              <a:tr h="3947114">
                <a:tc>
                  <a:txBody>
                    <a:bodyPr/>
                    <a:lstStyle/>
                    <a:p>
                      <a:pPr marL="36000" algn="just">
                        <a:spcAft>
                          <a:spcPts val="0"/>
                        </a:spcAft>
                        <a:tabLst>
                          <a:tab pos="495300" algn="l"/>
                        </a:tabLst>
                      </a:pPr>
                      <a:r>
                        <a:rPr lang="en-IN" sz="3200" b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Long-term credit</a:t>
                      </a:r>
                    </a:p>
                    <a:p>
                      <a:pPr marL="493200" indent="-457200" algn="just">
                        <a:spcAft>
                          <a:spcPts val="0"/>
                        </a:spcAft>
                        <a:buFont typeface="Wingdings" panose="05000000000000000000" pitchFamily="2" charset="2"/>
                        <a:buChar char="§"/>
                        <a:tabLst>
                          <a:tab pos="495300" algn="l"/>
                        </a:tabLst>
                      </a:pPr>
                      <a:r>
                        <a:rPr lang="en-IN" sz="3200" b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Concessional financing debt options to the farmers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93200" indent="-457200" algn="just" rtl="0" fontAlgn="ctr">
                        <a:buFont typeface="Wingdings" panose="05000000000000000000" pitchFamily="2" charset="2"/>
                        <a:buChar char="§"/>
                      </a:pPr>
                      <a:r>
                        <a:rPr lang="en-US" sz="32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Design can be tailored to local economic conditions (e.g. down payment and payback options)</a:t>
                      </a:r>
                    </a:p>
                    <a:p>
                      <a:pPr marL="493200" indent="-457200" algn="just" rtl="0" fontAlgn="ctr">
                        <a:buFont typeface="Wingdings" panose="05000000000000000000" pitchFamily="2" charset="2"/>
                        <a:buChar char="§"/>
                      </a:pPr>
                      <a:r>
                        <a:rPr lang="en-US" sz="32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Incentive to continue operating the systems until costs are fully recovered</a:t>
                      </a:r>
                    </a:p>
                    <a:p>
                      <a:pPr marL="493200" indent="-457200" algn="just" rtl="0" fontAlgn="ctr">
                        <a:buFont typeface="Wingdings" panose="05000000000000000000" pitchFamily="2" charset="2"/>
                        <a:buChar char="§"/>
                      </a:pPr>
                      <a:r>
                        <a:rPr lang="en-US" sz="32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Deployment may be slower but supports sustainable market development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93200" indent="-457200" algn="just" rtl="0" fontAlgn="ctr">
                        <a:buFont typeface="Wingdings" panose="05000000000000000000" pitchFamily="2" charset="2"/>
                        <a:buChar char="§"/>
                      </a:pPr>
                      <a:r>
                        <a:rPr lang="en-US" sz="32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Spreads risk of capital recovery over a longer time period</a:t>
                      </a:r>
                    </a:p>
                    <a:p>
                      <a:pPr marL="493200" indent="-457200" algn="just" rtl="0" fontAlgn="ctr">
                        <a:buFont typeface="Wingdings" panose="05000000000000000000" pitchFamily="2" charset="2"/>
                        <a:buChar char="§"/>
                      </a:pPr>
                      <a:r>
                        <a:rPr lang="en-US" sz="32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Long-term budgetary commitment</a:t>
                      </a:r>
                    </a:p>
                    <a:p>
                      <a:pPr marL="493200" indent="-457200" algn="just" rtl="0" fontAlgn="ctr">
                        <a:buFont typeface="Wingdings" panose="05000000000000000000" pitchFamily="2" charset="2"/>
                        <a:buChar char="§"/>
                      </a:pPr>
                      <a:r>
                        <a:rPr lang="en-US" sz="32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Requires access to financial institutions</a:t>
                      </a:r>
                    </a:p>
                    <a:p>
                      <a:pPr marL="493200" indent="-457200" algn="just" rtl="0" fontAlgn="ctr">
                        <a:buFont typeface="Wingdings" panose="05000000000000000000" pitchFamily="2" charset="2"/>
                        <a:buChar char="§"/>
                      </a:pPr>
                      <a:r>
                        <a:rPr lang="en-US" sz="32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May require inhibiting collateral requirements and, hence, possibility of not reaching the targeted economic group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50294498"/>
                  </a:ext>
                </a:extLst>
              </a:tr>
              <a:tr h="2822510">
                <a:tc>
                  <a:txBody>
                    <a:bodyPr/>
                    <a:lstStyle/>
                    <a:p>
                      <a:pPr marL="36000" algn="just">
                        <a:spcAft>
                          <a:spcPts val="0"/>
                        </a:spcAft>
                        <a:tabLst>
                          <a:tab pos="495300" algn="l"/>
                        </a:tabLst>
                      </a:pPr>
                      <a:r>
                        <a:rPr lang="en-US" sz="3200" b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Fiscal incentives</a:t>
                      </a:r>
                    </a:p>
                    <a:p>
                      <a:pPr marL="493200" marR="0" lvl="0" indent="-457200" algn="just" defTabSz="182843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>
                          <a:tab pos="495300" algn="l"/>
                        </a:tabLst>
                        <a:defRPr/>
                      </a:pPr>
                      <a:r>
                        <a:rPr lang="en-US" sz="3200" b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Exemptions on value added tax and customs duty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93200" indent="-457200" algn="just" rtl="0" fontAlgn="ctr">
                        <a:buFont typeface="Wingdings" panose="05000000000000000000" pitchFamily="2" charset="2"/>
                        <a:buChar char="§"/>
                      </a:pPr>
                      <a:r>
                        <a:rPr lang="en-US" sz="32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Directly impacts high upfront capital cost</a:t>
                      </a:r>
                    </a:p>
                    <a:p>
                      <a:pPr marL="493200" indent="-457200" algn="just" rtl="0" fontAlgn="ctr">
                        <a:buFont typeface="Wingdings" panose="05000000000000000000" pitchFamily="2" charset="2"/>
                        <a:buChar char="§"/>
                      </a:pPr>
                      <a:r>
                        <a:rPr lang="en-US" sz="32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Potential for immediate impact on deployment</a:t>
                      </a:r>
                    </a:p>
                    <a:p>
                      <a:pPr marL="493200" indent="-457200" algn="just" rtl="0" fontAlgn="ctr">
                        <a:buFont typeface="Wingdings" panose="05000000000000000000" pitchFamily="2" charset="2"/>
                        <a:buChar char="§"/>
                      </a:pPr>
                      <a:r>
                        <a:rPr lang="en-US" sz="32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Supports suppliers (bulk procurers) to achieve economies of scale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93200" indent="-457200" algn="just" rtl="0" fontAlgn="ctr">
                        <a:buFont typeface="Wingdings" panose="05000000000000000000" pitchFamily="2" charset="2"/>
                        <a:buChar char="§"/>
                      </a:pPr>
                      <a:r>
                        <a:rPr lang="en-US" sz="32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May not be sufficient to address the affordability challenge</a:t>
                      </a:r>
                    </a:p>
                    <a:p>
                      <a:pPr marL="493200" indent="-457200" algn="just" rtl="0" fontAlgn="ctr">
                        <a:buFont typeface="Wingdings" panose="05000000000000000000" pitchFamily="2" charset="2"/>
                        <a:buChar char="§"/>
                      </a:pPr>
                      <a:r>
                        <a:rPr lang="en-US" sz="32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Exemptions usually restricted to specific components (e.g. modules) alone</a:t>
                      </a:r>
                    </a:p>
                    <a:p>
                      <a:pPr marL="493200" indent="-457200" algn="just" rtl="0" fontAlgn="ctr">
                        <a:buFont typeface="Wingdings" panose="05000000000000000000" pitchFamily="2" charset="2"/>
                        <a:buChar char="§"/>
                      </a:pPr>
                      <a:r>
                        <a:rPr lang="en-US" sz="3200" b="0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</a:rPr>
                        <a:t>Markets are vulnerable to changes in fiscal policy usually not controlled by energy or agriculture ministries</a:t>
                      </a:r>
                    </a:p>
                  </a:txBody>
                  <a:tcPr marL="9525" marR="9525" marT="9525" marB="0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586475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97593659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F4D0C0AA-F36F-4805-8512-EB82E9CBB64B}"/>
              </a:ext>
            </a:extLst>
          </p:cNvPr>
          <p:cNvSpPr txBox="1">
            <a:spLocks/>
          </p:cNvSpPr>
          <p:nvPr/>
        </p:nvSpPr>
        <p:spPr>
          <a:xfrm>
            <a:off x="721206" y="715081"/>
            <a:ext cx="23430354" cy="103626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1828433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000" b="0" i="0" u="none" strike="noStrike" cap="none" spc="0" baseline="0">
                <a:ln>
                  <a:noFill/>
                </a:ln>
                <a:solidFill>
                  <a:srgbClr val="7F7F7F"/>
                </a:solidFill>
                <a:uFillTx/>
                <a:latin typeface="Montserrat Hairline"/>
                <a:ea typeface="Montserrat Hairline"/>
                <a:cs typeface="Montserrat Hairline"/>
                <a:sym typeface="Montserrat Hairline"/>
              </a:defRPr>
            </a:lvl1pPr>
            <a:lvl2pPr marL="0" marR="0" indent="0" algn="l" defTabSz="1828433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000" b="0" i="0" u="none" strike="noStrike" cap="none" spc="0" baseline="0">
                <a:ln>
                  <a:noFill/>
                </a:ln>
                <a:solidFill>
                  <a:srgbClr val="7F7F7F"/>
                </a:solidFill>
                <a:uFillTx/>
                <a:latin typeface="Montserrat Hairline"/>
                <a:ea typeface="Montserrat Hairline"/>
                <a:cs typeface="Montserrat Hairline"/>
                <a:sym typeface="Montserrat Hairline"/>
              </a:defRPr>
            </a:lvl2pPr>
            <a:lvl3pPr marL="0" marR="0" indent="0" algn="l" defTabSz="1828433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000" b="0" i="0" u="none" strike="noStrike" cap="none" spc="0" baseline="0">
                <a:ln>
                  <a:noFill/>
                </a:ln>
                <a:solidFill>
                  <a:srgbClr val="7F7F7F"/>
                </a:solidFill>
                <a:uFillTx/>
                <a:latin typeface="Montserrat Hairline"/>
                <a:ea typeface="Montserrat Hairline"/>
                <a:cs typeface="Montserrat Hairline"/>
                <a:sym typeface="Montserrat Hairline"/>
              </a:defRPr>
            </a:lvl3pPr>
            <a:lvl4pPr marL="0" marR="0" indent="0" algn="l" defTabSz="1828433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000" b="0" i="0" u="none" strike="noStrike" cap="none" spc="0" baseline="0">
                <a:ln>
                  <a:noFill/>
                </a:ln>
                <a:solidFill>
                  <a:srgbClr val="7F7F7F"/>
                </a:solidFill>
                <a:uFillTx/>
                <a:latin typeface="Montserrat Hairline"/>
                <a:ea typeface="Montserrat Hairline"/>
                <a:cs typeface="Montserrat Hairline"/>
                <a:sym typeface="Montserrat Hairline"/>
              </a:defRPr>
            </a:lvl4pPr>
            <a:lvl5pPr marL="0" marR="0" indent="0" algn="l" defTabSz="1828433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000" b="0" i="0" u="none" strike="noStrike" cap="none" spc="0" baseline="0">
                <a:ln>
                  <a:noFill/>
                </a:ln>
                <a:solidFill>
                  <a:srgbClr val="7F7F7F"/>
                </a:solidFill>
                <a:uFillTx/>
                <a:latin typeface="Montserrat Hairline"/>
                <a:ea typeface="Montserrat Hairline"/>
                <a:cs typeface="Montserrat Hairline"/>
                <a:sym typeface="Montserrat Hairline"/>
              </a:defRPr>
            </a:lvl5pPr>
            <a:lvl6pPr marL="0" marR="0" indent="0" algn="l" defTabSz="1828433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000" b="0" i="0" u="none" strike="noStrike" cap="none" spc="0" baseline="0">
                <a:ln>
                  <a:noFill/>
                </a:ln>
                <a:solidFill>
                  <a:srgbClr val="7F7F7F"/>
                </a:solidFill>
                <a:uFillTx/>
                <a:latin typeface="Montserrat Hairline"/>
                <a:ea typeface="Montserrat Hairline"/>
                <a:cs typeface="Montserrat Hairline"/>
                <a:sym typeface="Montserrat Hairline"/>
              </a:defRPr>
            </a:lvl6pPr>
            <a:lvl7pPr marL="0" marR="0" indent="0" algn="l" defTabSz="1828433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000" b="0" i="0" u="none" strike="noStrike" cap="none" spc="0" baseline="0">
                <a:ln>
                  <a:noFill/>
                </a:ln>
                <a:solidFill>
                  <a:srgbClr val="7F7F7F"/>
                </a:solidFill>
                <a:uFillTx/>
                <a:latin typeface="Montserrat Hairline"/>
                <a:ea typeface="Montserrat Hairline"/>
                <a:cs typeface="Montserrat Hairline"/>
                <a:sym typeface="Montserrat Hairline"/>
              </a:defRPr>
            </a:lvl7pPr>
            <a:lvl8pPr marL="0" marR="0" indent="0" algn="l" defTabSz="1828433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000" b="0" i="0" u="none" strike="noStrike" cap="none" spc="0" baseline="0">
                <a:ln>
                  <a:noFill/>
                </a:ln>
                <a:solidFill>
                  <a:srgbClr val="7F7F7F"/>
                </a:solidFill>
                <a:uFillTx/>
                <a:latin typeface="Montserrat Hairline"/>
                <a:ea typeface="Montserrat Hairline"/>
                <a:cs typeface="Montserrat Hairline"/>
                <a:sym typeface="Montserrat Hairline"/>
              </a:defRPr>
            </a:lvl8pPr>
            <a:lvl9pPr marL="0" marR="0" indent="0" algn="l" defTabSz="1828433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000" b="0" i="0" u="none" strike="noStrike" cap="none" spc="0" baseline="0">
                <a:ln>
                  <a:noFill/>
                </a:ln>
                <a:solidFill>
                  <a:srgbClr val="7F7F7F"/>
                </a:solidFill>
                <a:uFillTx/>
                <a:latin typeface="Montserrat Hairline"/>
                <a:ea typeface="Montserrat Hairline"/>
                <a:cs typeface="Montserrat Hairline"/>
                <a:sym typeface="Montserrat Hairline"/>
              </a:defRPr>
            </a:lvl9pPr>
          </a:lstStyle>
          <a:p>
            <a:pPr defTabSz="1827886" hangingPunct="1">
              <a:lnSpc>
                <a:spcPct val="70000"/>
              </a:lnSpc>
              <a:spcBef>
                <a:spcPct val="0"/>
              </a:spcBef>
            </a:pPr>
            <a:r>
              <a:rPr lang="en-US" sz="6600" kern="1200" dirty="0">
                <a:solidFill>
                  <a:srgbClr val="6D2077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Challenges in Financing Solar Pumps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E009A175-AE8C-477A-9B07-0E9905EDFEE4}"/>
              </a:ext>
            </a:extLst>
          </p:cNvPr>
          <p:cNvSpPr/>
          <p:nvPr/>
        </p:nvSpPr>
        <p:spPr>
          <a:xfrm>
            <a:off x="721202" y="2757568"/>
            <a:ext cx="5240517" cy="1055606"/>
          </a:xfrm>
          <a:prstGeom prst="roundRect">
            <a:avLst/>
          </a:prstGeom>
          <a:solidFill>
            <a:srgbClr val="00C459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Off Grid</a:t>
            </a:r>
          </a:p>
          <a:p>
            <a:pPr algn="ctr"/>
            <a:r>
              <a:rPr lang="en-US" sz="28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New Installation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CE6A0B53-C9C0-4322-BC5F-D562DBA5411E}"/>
              </a:ext>
            </a:extLst>
          </p:cNvPr>
          <p:cNvSpPr/>
          <p:nvPr/>
        </p:nvSpPr>
        <p:spPr>
          <a:xfrm>
            <a:off x="721201" y="4021578"/>
            <a:ext cx="5240517" cy="1055606"/>
          </a:xfrm>
          <a:prstGeom prst="roundRect">
            <a:avLst/>
          </a:prstGeom>
          <a:solidFill>
            <a:srgbClr val="FFC000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Off Grid</a:t>
            </a:r>
          </a:p>
          <a:p>
            <a:pPr algn="ctr"/>
            <a:r>
              <a:rPr lang="en-US" sz="28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Replacement of Diesel Pumps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1C3E9988-0399-4CAC-B078-B97A96791399}"/>
              </a:ext>
            </a:extLst>
          </p:cNvPr>
          <p:cNvSpPr/>
          <p:nvPr/>
        </p:nvSpPr>
        <p:spPr>
          <a:xfrm>
            <a:off x="721206" y="6036364"/>
            <a:ext cx="5240517" cy="1532332"/>
          </a:xfrm>
          <a:prstGeom prst="roundRect">
            <a:avLst/>
          </a:prstGeom>
          <a:solidFill>
            <a:srgbClr val="79CCFF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 Grid</a:t>
            </a:r>
          </a:p>
          <a:p>
            <a:pPr algn="ctr"/>
            <a:r>
              <a:rPr lang="en-US" sz="28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Replacement of Pumps operating with electricity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4EB34ADA-0F97-4BC7-A6CA-052544D126D2}"/>
              </a:ext>
            </a:extLst>
          </p:cNvPr>
          <p:cNvSpPr/>
          <p:nvPr/>
        </p:nvSpPr>
        <p:spPr>
          <a:xfrm>
            <a:off x="721200" y="9156841"/>
            <a:ext cx="5240517" cy="578880"/>
          </a:xfrm>
          <a:prstGeom prst="roundRect">
            <a:avLst/>
          </a:prstGeom>
          <a:solidFill>
            <a:srgbClr val="E6AA00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Community Irrigation</a:t>
            </a:r>
            <a:endParaRPr lang="en-US" sz="28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BF1FB0CA-A19C-4702-964F-D70CBF96E780}"/>
              </a:ext>
            </a:extLst>
          </p:cNvPr>
          <p:cNvSpPr/>
          <p:nvPr/>
        </p:nvSpPr>
        <p:spPr>
          <a:xfrm>
            <a:off x="6577779" y="2497060"/>
            <a:ext cx="17072317" cy="3028412"/>
          </a:xfrm>
          <a:prstGeom prst="roundRect">
            <a:avLst>
              <a:gd name="adj" fmla="val 10405"/>
            </a:avLst>
          </a:prstGeom>
          <a:noFill/>
          <a:ln w="19050" cap="flat">
            <a:solidFill>
              <a:schemeClr val="tx1"/>
            </a:solidFill>
            <a:prstDash val="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457200" indent="-457200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3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Penetration of organized financing is very low in remote locations and hence few options to consumers </a:t>
            </a:r>
          </a:p>
          <a:p>
            <a:pPr marL="457200" indent="-457200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3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Income security for off-grid SWP is low due to high dependence on seasonal crop yield</a:t>
            </a:r>
          </a:p>
          <a:p>
            <a:pPr marL="457200" indent="-457200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3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High-risk profile and typically no assets to offer as collateral</a:t>
            </a:r>
          </a:p>
          <a:p>
            <a:pPr marL="457200" indent="-457200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3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Bank officials at the local </a:t>
            </a:r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level may not like to take risk to </a:t>
            </a:r>
            <a:r>
              <a:rPr lang="en-US" sz="3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lend to these customers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BF3C1500-94AE-492F-A81E-791474774BD7}"/>
              </a:ext>
            </a:extLst>
          </p:cNvPr>
          <p:cNvSpPr/>
          <p:nvPr/>
        </p:nvSpPr>
        <p:spPr>
          <a:xfrm>
            <a:off x="6577781" y="10560418"/>
            <a:ext cx="17072317" cy="3109821"/>
          </a:xfrm>
          <a:prstGeom prst="roundRect">
            <a:avLst>
              <a:gd name="adj" fmla="val 10405"/>
            </a:avLst>
          </a:prstGeom>
          <a:noFill/>
          <a:ln w="19050" cap="flat">
            <a:solidFill>
              <a:schemeClr val="tx1"/>
            </a:solidFill>
            <a:prstDash val="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457200" indent="-457200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3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Creating innovative business models to enhance reach to small and marginal farmers</a:t>
            </a:r>
          </a:p>
          <a:p>
            <a:pPr marL="457200" indent="-457200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3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Providing access to bridge finance to address risks related to delay in subsidy disbursal</a:t>
            </a:r>
          </a:p>
          <a:p>
            <a:pPr marL="457200" indent="-457200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3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Availability of working capital term loans</a:t>
            </a:r>
          </a:p>
          <a:p>
            <a:pPr marL="457200" indent="-457200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3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Access to collateral free </a:t>
            </a:r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loans</a:t>
            </a:r>
          </a:p>
          <a:p>
            <a:pPr marL="457200" indent="-457200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Availability of Risk Mitigation Facility</a:t>
            </a:r>
            <a:endParaRPr lang="en-US" sz="32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Arrow: Pentagon 11">
            <a:extLst>
              <a:ext uri="{FF2B5EF4-FFF2-40B4-BE49-F238E27FC236}">
                <a16:creationId xmlns:a16="http://schemas.microsoft.com/office/drawing/2014/main" id="{447E705E-CD69-4182-85AE-75FF78A15337}"/>
              </a:ext>
            </a:extLst>
          </p:cNvPr>
          <p:cNvSpPr/>
          <p:nvPr/>
        </p:nvSpPr>
        <p:spPr>
          <a:xfrm>
            <a:off x="721199" y="11853719"/>
            <a:ext cx="5240517" cy="523218"/>
          </a:xfrm>
          <a:prstGeom prst="homePlate">
            <a:avLst/>
          </a:prstGeom>
          <a:solidFill>
            <a:srgbClr val="92D050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/>
            <a:r>
              <a:rPr lang="en-US" sz="28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Addressing the challenges</a:t>
            </a:r>
            <a:endParaRPr lang="en-US" sz="28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F9AC716-83FB-402D-A4E9-A461D709E765}"/>
              </a:ext>
            </a:extLst>
          </p:cNvPr>
          <p:cNvCxnSpPr>
            <a:cxnSpLocks/>
          </p:cNvCxnSpPr>
          <p:nvPr/>
        </p:nvCxnSpPr>
        <p:spPr>
          <a:xfrm>
            <a:off x="2184449" y="5783225"/>
            <a:ext cx="8786664" cy="36611"/>
          </a:xfrm>
          <a:prstGeom prst="line">
            <a:avLst/>
          </a:prstGeom>
          <a:noFill/>
          <a:ln w="44450" cap="flat">
            <a:solidFill>
              <a:srgbClr val="FF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8FBBF98-C431-4F5B-8EFD-96385A67499D}"/>
              </a:ext>
            </a:extLst>
          </p:cNvPr>
          <p:cNvCxnSpPr>
            <a:cxnSpLocks/>
          </p:cNvCxnSpPr>
          <p:nvPr/>
        </p:nvCxnSpPr>
        <p:spPr>
          <a:xfrm>
            <a:off x="2184449" y="8246098"/>
            <a:ext cx="8786664" cy="36611"/>
          </a:xfrm>
          <a:prstGeom prst="line">
            <a:avLst/>
          </a:prstGeom>
          <a:noFill/>
          <a:ln w="44450" cap="flat">
            <a:solidFill>
              <a:srgbClr val="FF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5191E1A-89E6-426A-A10C-1C375D10C6F0}"/>
              </a:ext>
            </a:extLst>
          </p:cNvPr>
          <p:cNvCxnSpPr>
            <a:cxnSpLocks/>
          </p:cNvCxnSpPr>
          <p:nvPr/>
        </p:nvCxnSpPr>
        <p:spPr>
          <a:xfrm>
            <a:off x="2184449" y="10492789"/>
            <a:ext cx="8786664" cy="36611"/>
          </a:xfrm>
          <a:prstGeom prst="line">
            <a:avLst/>
          </a:prstGeom>
          <a:noFill/>
          <a:ln w="44450" cap="flat">
            <a:solidFill>
              <a:srgbClr val="FF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FD32211A-766E-4254-8DDF-A84CC97AC128}"/>
              </a:ext>
            </a:extLst>
          </p:cNvPr>
          <p:cNvSpPr/>
          <p:nvPr/>
        </p:nvSpPr>
        <p:spPr>
          <a:xfrm>
            <a:off x="6577777" y="6187412"/>
            <a:ext cx="17072317" cy="1302542"/>
          </a:xfrm>
          <a:prstGeom prst="roundRect">
            <a:avLst>
              <a:gd name="adj" fmla="val 10405"/>
            </a:avLst>
          </a:prstGeom>
          <a:noFill/>
          <a:ln w="19050" cap="flat">
            <a:solidFill>
              <a:schemeClr val="tx1"/>
            </a:solidFill>
            <a:prstDash val="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457200" indent="-457200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3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Fear of misuse of Solar asset with availability of grid power to run water pump</a:t>
            </a:r>
          </a:p>
          <a:p>
            <a:pPr marL="457200" indent="-457200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3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Default risk on getting access to subsidized electricity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6EC1E84B-AAA9-4B3F-9825-8D1C453A421D}"/>
              </a:ext>
            </a:extLst>
          </p:cNvPr>
          <p:cNvSpPr/>
          <p:nvPr/>
        </p:nvSpPr>
        <p:spPr>
          <a:xfrm>
            <a:off x="6577780" y="8855628"/>
            <a:ext cx="17072317" cy="1302542"/>
          </a:xfrm>
          <a:prstGeom prst="roundRect">
            <a:avLst>
              <a:gd name="adj" fmla="val 10405"/>
            </a:avLst>
          </a:prstGeom>
          <a:noFill/>
          <a:ln w="19050" cap="flat">
            <a:solidFill>
              <a:schemeClr val="tx1"/>
            </a:solidFill>
            <a:prstDash val="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457200" indent="-457200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3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Lack of awareness among </a:t>
            </a:r>
            <a:r>
              <a:rPr lang="en-US" sz="320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rural population </a:t>
            </a:r>
            <a:r>
              <a:rPr lang="en-US" sz="3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develop community based irrigation methods</a:t>
            </a:r>
          </a:p>
          <a:p>
            <a:pPr marL="457200" indent="-457200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3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 transaction costs for coordinating among farmer community</a:t>
            </a:r>
          </a:p>
        </p:txBody>
      </p:sp>
    </p:spTree>
    <p:extLst>
      <p:ext uri="{BB962C8B-B14F-4D97-AF65-F5344CB8AC3E}">
        <p14:creationId xmlns:p14="http://schemas.microsoft.com/office/powerpoint/2010/main" val="3303706727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6" name="pasted-image.pdf" descr="pasted-image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60607" y="10763887"/>
            <a:ext cx="18214836" cy="13817758"/>
          </a:xfrm>
          <a:prstGeom prst="rect">
            <a:avLst/>
          </a:prstGeom>
          <a:ln w="12700">
            <a:miter lim="400000"/>
          </a:ln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42F0D88D-827F-45BE-A031-4E8316F4C38B}"/>
              </a:ext>
            </a:extLst>
          </p:cNvPr>
          <p:cNvSpPr txBox="1">
            <a:spLocks/>
          </p:cNvSpPr>
          <p:nvPr/>
        </p:nvSpPr>
        <p:spPr>
          <a:xfrm>
            <a:off x="1280546" y="847750"/>
            <a:ext cx="16596855" cy="1261333"/>
          </a:xfrm>
          <a:prstGeom prst="rect">
            <a:avLst/>
          </a:prstGeom>
          <a:noFill/>
          <a:effectLst/>
        </p:spPr>
        <p:txBody>
          <a:bodyPr/>
          <a:lstStyle>
            <a:lvl1pPr algn="ctr" defTabSz="1030288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1"/>
                </a:solidFill>
                <a:latin typeface="+mj-lt"/>
                <a:ea typeface="MS PGothic" pitchFamily="34" charset="-128"/>
                <a:cs typeface="MS PGothic" pitchFamily="34" charset="-128"/>
              </a:defRPr>
            </a:lvl1pPr>
            <a:lvl2pPr algn="ctr" defTabSz="10302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pitchFamily="34" charset="-128"/>
              </a:defRPr>
            </a:lvl2pPr>
            <a:lvl3pPr algn="ctr" defTabSz="10302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pitchFamily="34" charset="-128"/>
              </a:defRPr>
            </a:lvl3pPr>
            <a:lvl4pPr algn="ctr" defTabSz="10302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pitchFamily="34" charset="-128"/>
              </a:defRPr>
            </a:lvl4pPr>
            <a:lvl5pPr algn="ctr" defTabSz="10302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pitchFamily="34" charset="-128"/>
              </a:defRPr>
            </a:lvl5pPr>
            <a:lvl6pPr marL="457200" algn="ctr" defTabSz="10302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defTabSz="10302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defTabSz="10302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defTabSz="10302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defTabSz="1827886">
              <a:lnSpc>
                <a:spcPct val="70000"/>
              </a:lnSpc>
              <a:spcAft>
                <a:spcPts val="0"/>
              </a:spcAft>
              <a:defRPr/>
            </a:pPr>
            <a:r>
              <a:rPr lang="en-US" sz="6600" dirty="0">
                <a:solidFill>
                  <a:srgbClr val="6D2077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Individual Farmer Loan</a:t>
            </a:r>
            <a:endParaRPr kumimoji="1" lang="en-US" sz="4798" b="1" dirty="0">
              <a:ln w="11430"/>
              <a:solidFill>
                <a:srgbClr val="F5821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6F3B1286-2E91-402A-B3BF-E565F119FE31}"/>
              </a:ext>
            </a:extLst>
          </p:cNvPr>
          <p:cNvSpPr/>
          <p:nvPr/>
        </p:nvSpPr>
        <p:spPr>
          <a:xfrm>
            <a:off x="596286" y="5565275"/>
            <a:ext cx="3923071" cy="1191813"/>
          </a:xfrm>
          <a:prstGeom prst="roundRect">
            <a:avLst/>
          </a:prstGeom>
          <a:solidFill>
            <a:srgbClr val="CCECFF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Sovereign Guarantee</a:t>
            </a: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FillTx/>
              <a:latin typeface="Arial" panose="020B0604020202020204" pitchFamily="34" charset="0"/>
              <a:cs typeface="Arial" panose="020B0604020202020204" pitchFamily="34" charset="0"/>
              <a:sym typeface="Lato Light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5EF05CB-68AB-4979-AB33-4DFDDC962093}"/>
              </a:ext>
            </a:extLst>
          </p:cNvPr>
          <p:cNvSpPr/>
          <p:nvPr/>
        </p:nvSpPr>
        <p:spPr>
          <a:xfrm>
            <a:off x="6497171" y="5453093"/>
            <a:ext cx="3923071" cy="1328021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182843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FillTx/>
                <a:cs typeface="Arial" panose="020B0604020202020204" pitchFamily="34" charset="0"/>
                <a:sym typeface="Lato Light"/>
              </a:rPr>
              <a:t>Financing Institution/MDBs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911723EE-E4D3-4CF0-8D3D-DD6FD9F9FB69}"/>
              </a:ext>
            </a:extLst>
          </p:cNvPr>
          <p:cNvSpPr/>
          <p:nvPr/>
        </p:nvSpPr>
        <p:spPr>
          <a:xfrm>
            <a:off x="6487735" y="2529861"/>
            <a:ext cx="3923071" cy="1328021"/>
          </a:xfrm>
          <a:prstGeom prst="roundRect">
            <a:avLst/>
          </a:prstGeom>
          <a:solidFill>
            <a:srgbClr val="92D050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182843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FillTx/>
                <a:cs typeface="Arial" panose="020B0604020202020204" pitchFamily="34" charset="0"/>
                <a:sym typeface="Lato Light"/>
              </a:rPr>
              <a:t>Government of Member Country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47BB69FA-CDD6-4486-973B-2F3D3B7BBD44}"/>
              </a:ext>
            </a:extLst>
          </p:cNvPr>
          <p:cNvSpPr/>
          <p:nvPr/>
        </p:nvSpPr>
        <p:spPr>
          <a:xfrm>
            <a:off x="14081754" y="5146627"/>
            <a:ext cx="3923071" cy="1940955"/>
          </a:xfrm>
          <a:prstGeom prst="roundRect">
            <a:avLst/>
          </a:prstGeom>
          <a:solidFill>
            <a:srgbClr val="8B85AD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/>
            <a:r>
              <a:rPr lang="en-US" dirty="0">
                <a:solidFill>
                  <a:schemeClr val="accent6">
                    <a:lumMod val="50000"/>
                  </a:schemeClr>
                </a:solidFill>
                <a:cs typeface="Arial" panose="020B0604020202020204" pitchFamily="34" charset="0"/>
              </a:rPr>
              <a:t>Intermediary bank in Member Country</a:t>
            </a: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FillTx/>
              <a:cs typeface="Arial" panose="020B0604020202020204" pitchFamily="34" charset="0"/>
              <a:sym typeface="Lato Light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34F62D77-766E-4F4C-8755-F09FEDCAE9E9}"/>
              </a:ext>
            </a:extLst>
          </p:cNvPr>
          <p:cNvSpPr/>
          <p:nvPr/>
        </p:nvSpPr>
        <p:spPr>
          <a:xfrm>
            <a:off x="18301308" y="9986352"/>
            <a:ext cx="4732061" cy="1728000"/>
          </a:xfrm>
          <a:prstGeom prst="roundRect">
            <a:avLst/>
          </a:prstGeom>
          <a:solidFill>
            <a:srgbClr val="FFCCFF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182843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FillTx/>
                <a:cs typeface="Arial" panose="020B0604020202020204" pitchFamily="34" charset="0"/>
                <a:sym typeface="Lato Light"/>
              </a:rPr>
              <a:t>Vendor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72B99985-C0CE-4535-BFE1-15EC0AFFA2BE}"/>
              </a:ext>
            </a:extLst>
          </p:cNvPr>
          <p:cNvCxnSpPr>
            <a:cxnSpLocks/>
          </p:cNvCxnSpPr>
          <p:nvPr/>
        </p:nvCxnSpPr>
        <p:spPr>
          <a:xfrm flipH="1" flipV="1">
            <a:off x="2557822" y="3210431"/>
            <a:ext cx="3894718" cy="21748"/>
          </a:xfrm>
          <a:prstGeom prst="line">
            <a:avLst/>
          </a:prstGeom>
          <a:noFill/>
          <a:ln w="57150" cap="flat">
            <a:solidFill>
              <a:srgbClr val="00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9325E8C-F556-4268-9142-4B4E9CAB361A}"/>
              </a:ext>
            </a:extLst>
          </p:cNvPr>
          <p:cNvCxnSpPr>
            <a:cxnSpLocks/>
            <a:endCxn id="5" idx="0"/>
          </p:cNvCxnSpPr>
          <p:nvPr/>
        </p:nvCxnSpPr>
        <p:spPr>
          <a:xfrm>
            <a:off x="2557822" y="3212392"/>
            <a:ext cx="0" cy="2352883"/>
          </a:xfrm>
          <a:prstGeom prst="straightConnector1">
            <a:avLst/>
          </a:prstGeom>
          <a:noFill/>
          <a:ln w="57150" cap="flat">
            <a:solidFill>
              <a:srgbClr val="000000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85" name="Straight Arrow Connector 384">
            <a:extLst>
              <a:ext uri="{FF2B5EF4-FFF2-40B4-BE49-F238E27FC236}">
                <a16:creationId xmlns:a16="http://schemas.microsoft.com/office/drawing/2014/main" id="{57057C27-ABE0-419A-AB15-C143B74EAC4E}"/>
              </a:ext>
            </a:extLst>
          </p:cNvPr>
          <p:cNvCxnSpPr>
            <a:cxnSpLocks/>
            <a:stCxn id="5" idx="3"/>
          </p:cNvCxnSpPr>
          <p:nvPr/>
        </p:nvCxnSpPr>
        <p:spPr>
          <a:xfrm>
            <a:off x="4519357" y="6161182"/>
            <a:ext cx="1933182" cy="0"/>
          </a:xfrm>
          <a:prstGeom prst="straightConnector1">
            <a:avLst/>
          </a:prstGeom>
          <a:noFill/>
          <a:ln w="57150" cap="flat">
            <a:solidFill>
              <a:srgbClr val="000000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93" name="Straight Connector 392">
            <a:extLst>
              <a:ext uri="{FF2B5EF4-FFF2-40B4-BE49-F238E27FC236}">
                <a16:creationId xmlns:a16="http://schemas.microsoft.com/office/drawing/2014/main" id="{7897A2BB-3E1B-43EC-A9C9-52DF1A0E3EDE}"/>
              </a:ext>
            </a:extLst>
          </p:cNvPr>
          <p:cNvCxnSpPr>
            <a:cxnSpLocks/>
            <a:stCxn id="12" idx="2"/>
          </p:cNvCxnSpPr>
          <p:nvPr/>
        </p:nvCxnSpPr>
        <p:spPr>
          <a:xfrm>
            <a:off x="16043290" y="7087582"/>
            <a:ext cx="0" cy="3864528"/>
          </a:xfrm>
          <a:prstGeom prst="line">
            <a:avLst/>
          </a:prstGeom>
          <a:noFill/>
          <a:ln w="57150" cap="flat">
            <a:solidFill>
              <a:srgbClr val="00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95" name="Straight Arrow Connector 394">
            <a:extLst>
              <a:ext uri="{FF2B5EF4-FFF2-40B4-BE49-F238E27FC236}">
                <a16:creationId xmlns:a16="http://schemas.microsoft.com/office/drawing/2014/main" id="{D941A9F6-4C34-450D-B716-6D109F61E61E}"/>
              </a:ext>
            </a:extLst>
          </p:cNvPr>
          <p:cNvCxnSpPr>
            <a:cxnSpLocks/>
          </p:cNvCxnSpPr>
          <p:nvPr/>
        </p:nvCxnSpPr>
        <p:spPr>
          <a:xfrm>
            <a:off x="16066210" y="10952110"/>
            <a:ext cx="2205601" cy="0"/>
          </a:xfrm>
          <a:prstGeom prst="straightConnector1">
            <a:avLst/>
          </a:prstGeom>
          <a:noFill/>
          <a:ln w="57150" cap="flat">
            <a:solidFill>
              <a:srgbClr val="000000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97" name="TextBox 396">
            <a:extLst>
              <a:ext uri="{FF2B5EF4-FFF2-40B4-BE49-F238E27FC236}">
                <a16:creationId xmlns:a16="http://schemas.microsoft.com/office/drawing/2014/main" id="{0D160C1A-A856-4DB7-87A8-46FDA5BED7D1}"/>
              </a:ext>
            </a:extLst>
          </p:cNvPr>
          <p:cNvSpPr txBox="1"/>
          <p:nvPr/>
        </p:nvSpPr>
        <p:spPr>
          <a:xfrm>
            <a:off x="17527126" y="4388833"/>
            <a:ext cx="2238647" cy="1200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182843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FillTx/>
                <a:cs typeface="Arial" panose="020B0604020202020204" pitchFamily="34" charset="0"/>
                <a:sym typeface="Lato Light"/>
              </a:rPr>
              <a:t>Loan repayment by farmer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CDFD257D-A674-4A92-9121-02384099E26A}"/>
              </a:ext>
            </a:extLst>
          </p:cNvPr>
          <p:cNvSpPr txBox="1"/>
          <p:nvPr/>
        </p:nvSpPr>
        <p:spPr>
          <a:xfrm>
            <a:off x="10646004" y="6610153"/>
            <a:ext cx="3194044" cy="1200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/>
            <a:r>
              <a:rPr lang="en-US" sz="2400" dirty="0">
                <a:solidFill>
                  <a:schemeClr val="accent6">
                    <a:lumMod val="50000"/>
                  </a:schemeClr>
                </a:solidFill>
                <a:cs typeface="Arial" panose="020B0604020202020204" pitchFamily="34" charset="0"/>
              </a:rPr>
              <a:t>Loan repayment by intermediary bank to MDBs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2E1339A0-3717-4239-B8D0-7D15C8F4CAE7}"/>
              </a:ext>
            </a:extLst>
          </p:cNvPr>
          <p:cNvSpPr txBox="1"/>
          <p:nvPr/>
        </p:nvSpPr>
        <p:spPr>
          <a:xfrm>
            <a:off x="10374820" y="4891844"/>
            <a:ext cx="3602520" cy="8309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/>
            <a:r>
              <a:rPr kumimoji="0" lang="en-US" sz="2400" b="0" i="0" u="none" strike="noStrike" cap="none" spc="0" normalizeH="0" baseline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FillTx/>
                <a:cs typeface="Arial" panose="020B0604020202020204" pitchFamily="34" charset="0"/>
                <a:sym typeface="Lato Light"/>
              </a:rPr>
              <a:t>Loan </a:t>
            </a:r>
            <a:r>
              <a:rPr lang="en-US" sz="2400" dirty="0">
                <a:solidFill>
                  <a:schemeClr val="accent6">
                    <a:lumMod val="50000"/>
                  </a:schemeClr>
                </a:solidFill>
                <a:cs typeface="Arial" panose="020B0604020202020204" pitchFamily="34" charset="0"/>
              </a:rPr>
              <a:t>disbursed by MDBs to intermediary bank</a:t>
            </a:r>
            <a:endParaRPr kumimoji="0" lang="en-US" sz="2400" b="0" i="0" u="none" strike="noStrike" cap="none" spc="0" normalizeH="0" baseline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FillTx/>
              <a:cs typeface="Arial" panose="020B0604020202020204" pitchFamily="34" charset="0"/>
              <a:sym typeface="Lato Light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1F05071F-E2DF-40D1-8D24-BE09A242D7F5}"/>
              </a:ext>
            </a:extLst>
          </p:cNvPr>
          <p:cNvSpPr txBox="1"/>
          <p:nvPr/>
        </p:nvSpPr>
        <p:spPr>
          <a:xfrm>
            <a:off x="16169479" y="8665136"/>
            <a:ext cx="2822115" cy="8309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182843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FillTx/>
                <a:cs typeface="Arial" panose="020B0604020202020204" pitchFamily="34" charset="0"/>
                <a:sym typeface="Lato Light"/>
              </a:rPr>
              <a:t>Payment to vendor for SWPS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948698F3-31F2-4058-9F79-376F6744BB1B}"/>
              </a:ext>
            </a:extLst>
          </p:cNvPr>
          <p:cNvSpPr txBox="1"/>
          <p:nvPr/>
        </p:nvSpPr>
        <p:spPr>
          <a:xfrm>
            <a:off x="21043131" y="8664590"/>
            <a:ext cx="2554828" cy="8309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182843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FillTx/>
                <a:cs typeface="Arial" panose="020B0604020202020204" pitchFamily="34" charset="0"/>
                <a:sym typeface="Lato Light"/>
              </a:rPr>
              <a:t>Installation of SWPS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A2037860-30FE-416B-AAD9-A1C039AA7882}"/>
              </a:ext>
            </a:extLst>
          </p:cNvPr>
          <p:cNvSpPr txBox="1"/>
          <p:nvPr/>
        </p:nvSpPr>
        <p:spPr>
          <a:xfrm>
            <a:off x="4941634" y="4178629"/>
            <a:ext cx="3923070" cy="1200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182843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FillTx/>
                <a:cs typeface="Arial" panose="020B0604020202020204" pitchFamily="34" charset="0"/>
                <a:sym typeface="Lato Light"/>
              </a:rPr>
              <a:t>Return of sovereign guarantee upon loan repayment</a:t>
            </a:r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4DE4F7D3-6A13-4AD1-9900-2DF6E0F5FD66}"/>
              </a:ext>
            </a:extLst>
          </p:cNvPr>
          <p:cNvSpPr/>
          <p:nvPr/>
        </p:nvSpPr>
        <p:spPr>
          <a:xfrm>
            <a:off x="19288075" y="5297181"/>
            <a:ext cx="3923071" cy="1728000"/>
          </a:xfrm>
          <a:prstGeom prst="roundRect">
            <a:avLst/>
          </a:prstGeom>
          <a:solidFill>
            <a:srgbClr val="8B85AD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182843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FillTx/>
                <a:cs typeface="Arial" panose="020B0604020202020204" pitchFamily="34" charset="0"/>
                <a:sym typeface="Lato Light"/>
              </a:rPr>
              <a:t>Farmer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B1ED2EDB-271A-49EC-89DF-BBB1D43A932E}"/>
              </a:ext>
            </a:extLst>
          </p:cNvPr>
          <p:cNvCxnSpPr>
            <a:cxnSpLocks/>
            <a:endCxn id="36" idx="2"/>
          </p:cNvCxnSpPr>
          <p:nvPr/>
        </p:nvCxnSpPr>
        <p:spPr>
          <a:xfrm flipV="1">
            <a:off x="21249611" y="7025181"/>
            <a:ext cx="0" cy="2972198"/>
          </a:xfrm>
          <a:prstGeom prst="straightConnector1">
            <a:avLst/>
          </a:prstGeom>
          <a:noFill/>
          <a:ln w="57150" cap="flat">
            <a:solidFill>
              <a:srgbClr val="000000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AE0FA0E0-0922-4546-BDB0-DA5482CE126F}"/>
              </a:ext>
            </a:extLst>
          </p:cNvPr>
          <p:cNvCxnSpPr>
            <a:cxnSpLocks/>
          </p:cNvCxnSpPr>
          <p:nvPr/>
        </p:nvCxnSpPr>
        <p:spPr>
          <a:xfrm>
            <a:off x="10420242" y="5866212"/>
            <a:ext cx="3684432" cy="0"/>
          </a:xfrm>
          <a:prstGeom prst="straightConnector1">
            <a:avLst/>
          </a:prstGeom>
          <a:noFill/>
          <a:ln w="57150" cap="flat">
            <a:solidFill>
              <a:srgbClr val="000000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B476047-2CBD-48A9-951C-3E8DE1C7B5A0}"/>
              </a:ext>
            </a:extLst>
          </p:cNvPr>
          <p:cNvCxnSpPr/>
          <p:nvPr/>
        </p:nvCxnSpPr>
        <p:spPr>
          <a:xfrm flipH="1">
            <a:off x="10410806" y="6491616"/>
            <a:ext cx="3661512" cy="0"/>
          </a:xfrm>
          <a:prstGeom prst="straightConnector1">
            <a:avLst/>
          </a:prstGeom>
          <a:noFill/>
          <a:ln w="57150" cap="flat">
            <a:solidFill>
              <a:srgbClr val="000000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8D79A016-49DC-41F6-A393-9B8F1607A2FA}"/>
              </a:ext>
            </a:extLst>
          </p:cNvPr>
          <p:cNvCxnSpPr>
            <a:cxnSpLocks/>
          </p:cNvCxnSpPr>
          <p:nvPr/>
        </p:nvCxnSpPr>
        <p:spPr>
          <a:xfrm flipH="1">
            <a:off x="18004825" y="6161182"/>
            <a:ext cx="1283250" cy="0"/>
          </a:xfrm>
          <a:prstGeom prst="straightConnector1">
            <a:avLst/>
          </a:prstGeom>
          <a:noFill/>
          <a:ln w="57150" cap="flat">
            <a:solidFill>
              <a:srgbClr val="000000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9A693DF5-62DE-435A-A56C-1B78AD8CDAC7}"/>
              </a:ext>
            </a:extLst>
          </p:cNvPr>
          <p:cNvCxnSpPr>
            <a:cxnSpLocks/>
          </p:cNvCxnSpPr>
          <p:nvPr/>
        </p:nvCxnSpPr>
        <p:spPr>
          <a:xfrm flipV="1">
            <a:off x="8458706" y="3857883"/>
            <a:ext cx="0" cy="1595210"/>
          </a:xfrm>
          <a:prstGeom prst="straightConnector1">
            <a:avLst/>
          </a:prstGeom>
          <a:noFill/>
          <a:ln w="57150" cap="flat">
            <a:solidFill>
              <a:srgbClr val="000000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22DC46E0-5911-4F6E-9BB6-9F2D62085428}"/>
              </a:ext>
            </a:extLst>
          </p:cNvPr>
          <p:cNvSpPr txBox="1"/>
          <p:nvPr/>
        </p:nvSpPr>
        <p:spPr>
          <a:xfrm>
            <a:off x="12794617" y="3830943"/>
            <a:ext cx="3271594" cy="8309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/>
            <a:r>
              <a:rPr lang="en-US" sz="2400" dirty="0">
                <a:solidFill>
                  <a:schemeClr val="accent6">
                    <a:lumMod val="50000"/>
                  </a:schemeClr>
                </a:solidFill>
                <a:cs typeface="Arial" panose="020B0604020202020204" pitchFamily="34" charset="0"/>
              </a:rPr>
              <a:t>Partial risk guarantee to intermediary bank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27F3F847-A261-4964-8522-502AF435FF40}"/>
              </a:ext>
            </a:extLst>
          </p:cNvPr>
          <p:cNvSpPr/>
          <p:nvPr/>
        </p:nvSpPr>
        <p:spPr>
          <a:xfrm>
            <a:off x="14072318" y="2873096"/>
            <a:ext cx="3923071" cy="715087"/>
          </a:xfrm>
          <a:prstGeom prst="roundRect">
            <a:avLst/>
          </a:prstGeom>
          <a:solidFill>
            <a:schemeClr val="accent2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182843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FillTx/>
                <a:cs typeface="Arial" panose="020B0604020202020204" pitchFamily="34" charset="0"/>
                <a:sym typeface="Lato Light"/>
              </a:rPr>
              <a:t>Third party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5C187E08-758F-4ABC-9517-4A66713EB638}"/>
              </a:ext>
            </a:extLst>
          </p:cNvPr>
          <p:cNvCxnSpPr>
            <a:stCxn id="28" idx="2"/>
            <a:endCxn id="12" idx="0"/>
          </p:cNvCxnSpPr>
          <p:nvPr/>
        </p:nvCxnSpPr>
        <p:spPr>
          <a:xfrm>
            <a:off x="16033854" y="3588183"/>
            <a:ext cx="9436" cy="1558444"/>
          </a:xfrm>
          <a:prstGeom prst="straightConnector1">
            <a:avLst/>
          </a:prstGeom>
          <a:noFill/>
          <a:ln w="57150" cap="flat">
            <a:solidFill>
              <a:srgbClr val="000000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FAEF4F50-91CD-4189-BF09-1375E4E72477}"/>
              </a:ext>
            </a:extLst>
          </p:cNvPr>
          <p:cNvSpPr txBox="1"/>
          <p:nvPr/>
        </p:nvSpPr>
        <p:spPr>
          <a:xfrm>
            <a:off x="18042366" y="2952812"/>
            <a:ext cx="2209854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r>
              <a:rPr lang="en-US" sz="2400" dirty="0"/>
              <a:t>Optional</a:t>
            </a: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rgbClr val="7F7F7F"/>
              </a:solidFill>
              <a:effectLst/>
              <a:uFillTx/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EF152A6-DC42-4EC2-8FFD-71EA53DB4C6E}"/>
              </a:ext>
            </a:extLst>
          </p:cNvPr>
          <p:cNvSpPr/>
          <p:nvPr/>
        </p:nvSpPr>
        <p:spPr>
          <a:xfrm>
            <a:off x="18127922" y="1730598"/>
            <a:ext cx="6243378" cy="60934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610" tIns="54610" rIns="54610" bIns="54610" rtlCol="0" anchor="ctr"/>
          <a:lstStyle/>
          <a:p>
            <a:pPr algn="ctr"/>
            <a:r>
              <a:rPr lang="en-US" b="1" i="1" dirty="0">
                <a:solidFill>
                  <a:schemeClr val="bg1"/>
                </a:solidFill>
              </a:rPr>
              <a:t>Solar pumps business models</a:t>
            </a:r>
          </a:p>
        </p:txBody>
      </p:sp>
    </p:spTree>
    <p:extLst>
      <p:ext uri="{BB962C8B-B14F-4D97-AF65-F5344CB8AC3E}">
        <p14:creationId xmlns:p14="http://schemas.microsoft.com/office/powerpoint/2010/main" val="3187767380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9">
            <a:extLst>
              <a:ext uri="{FF2B5EF4-FFF2-40B4-BE49-F238E27FC236}">
                <a16:creationId xmlns:a16="http://schemas.microsoft.com/office/drawing/2014/main" id="{A7212F53-0555-498E-956B-832E792C71E3}"/>
              </a:ext>
            </a:extLst>
          </p:cNvPr>
          <p:cNvSpPr/>
          <p:nvPr/>
        </p:nvSpPr>
        <p:spPr>
          <a:xfrm>
            <a:off x="13304321" y="3938192"/>
            <a:ext cx="7680960" cy="2377440"/>
          </a:xfrm>
          <a:prstGeom prst="rect">
            <a:avLst/>
          </a:prstGeom>
          <a:solidFill>
            <a:srgbClr val="FFFFFF"/>
          </a:solidFill>
          <a:ln w="28575" cap="flat">
            <a:solidFill>
              <a:srgbClr val="000000"/>
            </a:solidFill>
            <a:prstDash val="sys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182843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7F7F7F"/>
              </a:solidFill>
              <a:effectLst/>
              <a:uFillTx/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0370B9D-C8F5-422F-98EC-96F86BDD2406}"/>
              </a:ext>
            </a:extLst>
          </p:cNvPr>
          <p:cNvSpPr/>
          <p:nvPr/>
        </p:nvSpPr>
        <p:spPr>
          <a:xfrm>
            <a:off x="21081914" y="5477155"/>
            <a:ext cx="2657110" cy="3463199"/>
          </a:xfrm>
          <a:prstGeom prst="roundRect">
            <a:avLst/>
          </a:prstGeom>
          <a:solidFill>
            <a:srgbClr val="FFFFFF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182843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i="0" u="none" strike="noStrike" cap="none" spc="0" normalizeH="0" baseline="0" dirty="0">
              <a:ln>
                <a:noFill/>
              </a:ln>
              <a:solidFill>
                <a:srgbClr val="7F7F7F"/>
              </a:solidFill>
              <a:effectLst/>
              <a:uFillTx/>
              <a:latin typeface="Lato Light"/>
              <a:ea typeface="Lato Light"/>
              <a:cs typeface="Lato Light"/>
              <a:sym typeface="Lato Light"/>
            </a:endParaRPr>
          </a:p>
        </p:txBody>
      </p:sp>
      <p:pic>
        <p:nvPicPr>
          <p:cNvPr id="426" name="pasted-image.pdf" descr="pasted-image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60607" y="10763887"/>
            <a:ext cx="18214836" cy="13817758"/>
          </a:xfrm>
          <a:prstGeom prst="rect">
            <a:avLst/>
          </a:prstGeom>
          <a:ln w="12700">
            <a:miter lim="400000"/>
          </a:ln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42F0D88D-827F-45BE-A031-4E8316F4C38B}"/>
              </a:ext>
            </a:extLst>
          </p:cNvPr>
          <p:cNvSpPr txBox="1">
            <a:spLocks/>
          </p:cNvSpPr>
          <p:nvPr/>
        </p:nvSpPr>
        <p:spPr>
          <a:xfrm>
            <a:off x="0" y="874729"/>
            <a:ext cx="24371296" cy="1261333"/>
          </a:xfrm>
          <a:prstGeom prst="rect">
            <a:avLst/>
          </a:prstGeom>
          <a:noFill/>
          <a:effectLst/>
        </p:spPr>
        <p:txBody>
          <a:bodyPr/>
          <a:lstStyle>
            <a:lvl1pPr algn="ctr" defTabSz="1030288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1"/>
                </a:solidFill>
                <a:latin typeface="+mj-lt"/>
                <a:ea typeface="MS PGothic" pitchFamily="34" charset="-128"/>
                <a:cs typeface="MS PGothic" pitchFamily="34" charset="-128"/>
              </a:defRPr>
            </a:lvl1pPr>
            <a:lvl2pPr algn="ctr" defTabSz="10302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pitchFamily="34" charset="-128"/>
              </a:defRPr>
            </a:lvl2pPr>
            <a:lvl3pPr algn="ctr" defTabSz="10302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pitchFamily="34" charset="-128"/>
              </a:defRPr>
            </a:lvl3pPr>
            <a:lvl4pPr algn="ctr" defTabSz="10302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pitchFamily="34" charset="-128"/>
              </a:defRPr>
            </a:lvl4pPr>
            <a:lvl5pPr algn="ctr" defTabSz="10302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pitchFamily="34" charset="-128"/>
              </a:defRPr>
            </a:lvl5pPr>
            <a:lvl6pPr marL="457200" algn="ctr" defTabSz="10302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defTabSz="10302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defTabSz="10302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defTabSz="10302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defTabSz="1827886">
              <a:lnSpc>
                <a:spcPct val="70000"/>
              </a:lnSpc>
              <a:spcAft>
                <a:spcPts val="0"/>
              </a:spcAft>
              <a:defRPr/>
            </a:pPr>
            <a:r>
              <a:rPr lang="en-US" sz="6300" dirty="0">
                <a:solidFill>
                  <a:srgbClr val="6D2077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Loan to Water User Group (WUG) / Community Irrigation / Entrepreneur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6F3B1286-2E91-402A-B3BF-E565F119FE31}"/>
              </a:ext>
            </a:extLst>
          </p:cNvPr>
          <p:cNvSpPr/>
          <p:nvPr/>
        </p:nvSpPr>
        <p:spPr>
          <a:xfrm>
            <a:off x="596286" y="7051308"/>
            <a:ext cx="3048035" cy="1191813"/>
          </a:xfrm>
          <a:prstGeom prst="roundRect">
            <a:avLst/>
          </a:prstGeom>
          <a:solidFill>
            <a:srgbClr val="CCECFF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Sovereign Guarantee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5EF05CB-68AB-4979-AB33-4DFDDC962093}"/>
              </a:ext>
            </a:extLst>
          </p:cNvPr>
          <p:cNvSpPr/>
          <p:nvPr/>
        </p:nvSpPr>
        <p:spPr>
          <a:xfrm>
            <a:off x="4575375" y="6923614"/>
            <a:ext cx="3923071" cy="1328021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/>
            <a:r>
              <a:rPr lang="en-US" dirty="0">
                <a:solidFill>
                  <a:schemeClr val="accent6">
                    <a:lumMod val="50000"/>
                  </a:schemeClr>
                </a:solidFill>
                <a:cs typeface="Arial" panose="020B0604020202020204" pitchFamily="34" charset="0"/>
              </a:rPr>
              <a:t>Financing Institution/MDBs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911723EE-E4D3-4CF0-8D3D-DD6FD9F9FB69}"/>
              </a:ext>
            </a:extLst>
          </p:cNvPr>
          <p:cNvSpPr/>
          <p:nvPr/>
        </p:nvSpPr>
        <p:spPr>
          <a:xfrm>
            <a:off x="4575375" y="2711367"/>
            <a:ext cx="3923071" cy="1328021"/>
          </a:xfrm>
          <a:prstGeom prst="roundRect">
            <a:avLst/>
          </a:prstGeom>
          <a:solidFill>
            <a:srgbClr val="92D050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/>
            <a:r>
              <a:rPr lang="en-US" dirty="0">
                <a:solidFill>
                  <a:schemeClr val="accent6">
                    <a:lumMod val="50000"/>
                  </a:schemeClr>
                </a:solidFill>
                <a:cs typeface="Arial" panose="020B0604020202020204" pitchFamily="34" charset="0"/>
              </a:rPr>
              <a:t>Government of Member Country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47BB69FA-CDD6-4486-973B-2F3D3B7BBD44}"/>
              </a:ext>
            </a:extLst>
          </p:cNvPr>
          <p:cNvSpPr/>
          <p:nvPr/>
        </p:nvSpPr>
        <p:spPr>
          <a:xfrm>
            <a:off x="21296670" y="7120380"/>
            <a:ext cx="2209855" cy="715087"/>
          </a:xfrm>
          <a:prstGeom prst="roundRect">
            <a:avLst/>
          </a:prstGeom>
          <a:solidFill>
            <a:srgbClr val="8B85AD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182843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FillTx/>
                <a:latin typeface="Lato Light"/>
                <a:ea typeface="Lato Light"/>
                <a:cs typeface="Lato Light"/>
                <a:sym typeface="Lato Light"/>
              </a:rPr>
              <a:t>Farmer 2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34F62D77-766E-4F4C-8755-F09FEDCAE9E9}"/>
              </a:ext>
            </a:extLst>
          </p:cNvPr>
          <p:cNvSpPr/>
          <p:nvPr/>
        </p:nvSpPr>
        <p:spPr>
          <a:xfrm>
            <a:off x="19215709" y="10012430"/>
            <a:ext cx="4732061" cy="1728000"/>
          </a:xfrm>
          <a:prstGeom prst="roundRect">
            <a:avLst/>
          </a:prstGeom>
          <a:solidFill>
            <a:srgbClr val="FFCCFF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182843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FillTx/>
                <a:latin typeface="Lato Light"/>
                <a:ea typeface="Lato Light"/>
                <a:cs typeface="Lato Light"/>
                <a:sym typeface="Lato Light"/>
              </a:rPr>
              <a:t>Vendor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72B99985-C0CE-4535-BFE1-15EC0AFFA2BE}"/>
              </a:ext>
            </a:extLst>
          </p:cNvPr>
          <p:cNvCxnSpPr>
            <a:cxnSpLocks/>
          </p:cNvCxnSpPr>
          <p:nvPr/>
        </p:nvCxnSpPr>
        <p:spPr>
          <a:xfrm flipH="1">
            <a:off x="2557825" y="3236297"/>
            <a:ext cx="1961532" cy="1"/>
          </a:xfrm>
          <a:prstGeom prst="line">
            <a:avLst/>
          </a:prstGeom>
          <a:noFill/>
          <a:ln w="57150" cap="flat">
            <a:solidFill>
              <a:srgbClr val="00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9325E8C-F556-4268-9142-4B4E9CAB361A}"/>
              </a:ext>
            </a:extLst>
          </p:cNvPr>
          <p:cNvCxnSpPr>
            <a:cxnSpLocks/>
          </p:cNvCxnSpPr>
          <p:nvPr/>
        </p:nvCxnSpPr>
        <p:spPr>
          <a:xfrm>
            <a:off x="2557821" y="3236297"/>
            <a:ext cx="4" cy="3884083"/>
          </a:xfrm>
          <a:prstGeom prst="straightConnector1">
            <a:avLst/>
          </a:prstGeom>
          <a:noFill/>
          <a:ln w="57150" cap="flat">
            <a:solidFill>
              <a:srgbClr val="000000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D24D8988-DAB0-45EE-A7C0-623A10F6FD26}"/>
              </a:ext>
            </a:extLst>
          </p:cNvPr>
          <p:cNvSpPr/>
          <p:nvPr/>
        </p:nvSpPr>
        <p:spPr>
          <a:xfrm>
            <a:off x="21296671" y="8098350"/>
            <a:ext cx="2209855" cy="715087"/>
          </a:xfrm>
          <a:prstGeom prst="roundRect">
            <a:avLst/>
          </a:prstGeom>
          <a:solidFill>
            <a:srgbClr val="8B85AD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182843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FillTx/>
                <a:latin typeface="Lato Light"/>
                <a:ea typeface="Lato Light"/>
                <a:cs typeface="Lato Light"/>
                <a:sym typeface="Lato Light"/>
              </a:rPr>
              <a:t>Farmer n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AE571816-25EA-4A8D-B7B1-BFC6816A7173}"/>
              </a:ext>
            </a:extLst>
          </p:cNvPr>
          <p:cNvSpPr/>
          <p:nvPr/>
        </p:nvSpPr>
        <p:spPr>
          <a:xfrm>
            <a:off x="21296671" y="6142410"/>
            <a:ext cx="2209855" cy="715087"/>
          </a:xfrm>
          <a:prstGeom prst="roundRect">
            <a:avLst/>
          </a:prstGeom>
          <a:solidFill>
            <a:srgbClr val="8B85AD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182843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FillTx/>
                <a:latin typeface="Lato Light"/>
                <a:ea typeface="Lato Light"/>
                <a:cs typeface="Lato Light"/>
                <a:sym typeface="Lato Light"/>
              </a:rPr>
              <a:t>Farmer 1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9F991B40-7A95-46AE-9B5B-127E0DB22848}"/>
              </a:ext>
            </a:extLst>
          </p:cNvPr>
          <p:cNvCxnSpPr>
            <a:cxnSpLocks/>
          </p:cNvCxnSpPr>
          <p:nvPr/>
        </p:nvCxnSpPr>
        <p:spPr>
          <a:xfrm flipV="1">
            <a:off x="3665750" y="7647217"/>
            <a:ext cx="948521" cy="1"/>
          </a:xfrm>
          <a:prstGeom prst="straightConnector1">
            <a:avLst/>
          </a:prstGeom>
          <a:noFill/>
          <a:ln w="57150" cap="flat">
            <a:solidFill>
              <a:srgbClr val="000000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8CE4F30E-6A26-4F52-BA78-C6304BD40985}"/>
              </a:ext>
            </a:extLst>
          </p:cNvPr>
          <p:cNvSpPr txBox="1"/>
          <p:nvPr/>
        </p:nvSpPr>
        <p:spPr>
          <a:xfrm>
            <a:off x="8556262" y="8099460"/>
            <a:ext cx="2325362" cy="1200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/>
            <a:r>
              <a:rPr lang="en-US" sz="2400" dirty="0">
                <a:solidFill>
                  <a:schemeClr val="accent6">
                    <a:lumMod val="50000"/>
                  </a:schemeClr>
                </a:solidFill>
                <a:cs typeface="Arial" panose="020B0604020202020204" pitchFamily="34" charset="0"/>
              </a:rPr>
              <a:t>Loan repayment by intermediary bank to MDB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FBB60CA-D13A-4CA6-9576-0D0F8538BADE}"/>
              </a:ext>
            </a:extLst>
          </p:cNvPr>
          <p:cNvSpPr txBox="1"/>
          <p:nvPr/>
        </p:nvSpPr>
        <p:spPr>
          <a:xfrm>
            <a:off x="21564138" y="5630176"/>
            <a:ext cx="1563329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182843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spc="0" normalizeH="0" baseline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FillTx/>
                <a:latin typeface="Lato Light"/>
                <a:ea typeface="Lato Light"/>
                <a:cs typeface="Lato Light"/>
                <a:sym typeface="Lato Light"/>
              </a:rPr>
              <a:t>WUG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B193FCAD-FCF8-43BA-A35A-929953D5668F}"/>
              </a:ext>
            </a:extLst>
          </p:cNvPr>
          <p:cNvSpPr txBox="1"/>
          <p:nvPr/>
        </p:nvSpPr>
        <p:spPr>
          <a:xfrm>
            <a:off x="18743153" y="3998643"/>
            <a:ext cx="2207676" cy="8309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182843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FillTx/>
                <a:cs typeface="Arial" panose="020B0604020202020204" pitchFamily="34" charset="0"/>
                <a:sym typeface="Lato Light"/>
              </a:rPr>
              <a:t>Supply of water by WE IaaS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2BEB3D68-33F0-4F4E-BB44-55AD6F43AFC7}"/>
              </a:ext>
            </a:extLst>
          </p:cNvPr>
          <p:cNvCxnSpPr>
            <a:cxnSpLocks/>
          </p:cNvCxnSpPr>
          <p:nvPr/>
        </p:nvCxnSpPr>
        <p:spPr>
          <a:xfrm flipV="1">
            <a:off x="13460692" y="7898990"/>
            <a:ext cx="0" cy="2977440"/>
          </a:xfrm>
          <a:prstGeom prst="line">
            <a:avLst/>
          </a:prstGeom>
          <a:noFill/>
          <a:ln w="57150" cap="flat">
            <a:solidFill>
              <a:srgbClr val="00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41B1DDD6-7A65-4000-9EE3-6D629393530A}"/>
              </a:ext>
            </a:extLst>
          </p:cNvPr>
          <p:cNvCxnSpPr>
            <a:cxnSpLocks/>
          </p:cNvCxnSpPr>
          <p:nvPr/>
        </p:nvCxnSpPr>
        <p:spPr>
          <a:xfrm>
            <a:off x="13460692" y="10876430"/>
            <a:ext cx="5755017" cy="0"/>
          </a:xfrm>
          <a:prstGeom prst="straightConnector1">
            <a:avLst/>
          </a:prstGeom>
          <a:noFill/>
          <a:ln w="57150" cap="flat">
            <a:solidFill>
              <a:srgbClr val="000000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7E472928-8A39-4519-BEBB-E74D4B47110D}"/>
              </a:ext>
            </a:extLst>
          </p:cNvPr>
          <p:cNvSpPr txBox="1"/>
          <p:nvPr/>
        </p:nvSpPr>
        <p:spPr>
          <a:xfrm>
            <a:off x="15576331" y="7405479"/>
            <a:ext cx="4732051" cy="8309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182843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FillTx/>
                <a:cs typeface="Arial" panose="020B0604020202020204" pitchFamily="34" charset="0"/>
                <a:sym typeface="Lato Light"/>
              </a:rPr>
              <a:t>Loan repayment from savings due to avoided diesel consumption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59BE77C-427D-4FFE-9AAA-5B581762671B}"/>
              </a:ext>
            </a:extLst>
          </p:cNvPr>
          <p:cNvSpPr txBox="1"/>
          <p:nvPr/>
        </p:nvSpPr>
        <p:spPr>
          <a:xfrm>
            <a:off x="6126642" y="4681641"/>
            <a:ext cx="3923070" cy="8309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/>
            <a:r>
              <a:rPr lang="en-US" sz="2400" dirty="0">
                <a:solidFill>
                  <a:schemeClr val="accent6">
                    <a:lumMod val="50000"/>
                  </a:schemeClr>
                </a:solidFill>
                <a:cs typeface="Arial" panose="020B0604020202020204" pitchFamily="34" charset="0"/>
              </a:rPr>
              <a:t>Return of sovereign guarantee</a:t>
            </a:r>
            <a:endParaRPr kumimoji="0" lang="en-US" sz="2400" b="0" i="0" u="none" strike="noStrike" cap="none" spc="0" normalizeH="0" baseline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FillTx/>
              <a:cs typeface="Arial" panose="020B0604020202020204" pitchFamily="34" charset="0"/>
              <a:sym typeface="Lato Light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E78D4280-E322-4164-AD61-FBDED243B29E}"/>
              </a:ext>
            </a:extLst>
          </p:cNvPr>
          <p:cNvSpPr txBox="1"/>
          <p:nvPr/>
        </p:nvSpPr>
        <p:spPr>
          <a:xfrm>
            <a:off x="18704740" y="5151407"/>
            <a:ext cx="2111610" cy="1200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182843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FillTx/>
                <a:cs typeface="Arial" panose="020B0604020202020204" pitchFamily="34" charset="0"/>
                <a:sym typeface="Lato Light"/>
              </a:rPr>
              <a:t>Payment by WUG to WE for IaaS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3732CBF6-C424-41A2-94CC-FF4CCEA5104D}"/>
              </a:ext>
            </a:extLst>
          </p:cNvPr>
          <p:cNvSpPr/>
          <p:nvPr/>
        </p:nvSpPr>
        <p:spPr>
          <a:xfrm>
            <a:off x="18127922" y="1730598"/>
            <a:ext cx="6243378" cy="60934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610" tIns="54610" rIns="54610" bIns="54610" rtlCol="0" anchor="ctr"/>
          <a:lstStyle/>
          <a:p>
            <a:pPr algn="ctr"/>
            <a:r>
              <a:rPr lang="en-US" b="1" i="1" dirty="0">
                <a:solidFill>
                  <a:schemeClr val="bg1"/>
                </a:solidFill>
              </a:rPr>
              <a:t>Solar pumps business models</a:t>
            </a: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C4E8014A-2AEF-473C-A93A-9A619B09F39B}"/>
              </a:ext>
            </a:extLst>
          </p:cNvPr>
          <p:cNvCxnSpPr>
            <a:cxnSpLocks/>
          </p:cNvCxnSpPr>
          <p:nvPr/>
        </p:nvCxnSpPr>
        <p:spPr>
          <a:xfrm flipV="1">
            <a:off x="8494074" y="7123540"/>
            <a:ext cx="2325364" cy="1"/>
          </a:xfrm>
          <a:prstGeom prst="straightConnector1">
            <a:avLst/>
          </a:prstGeom>
          <a:noFill/>
          <a:ln w="57150" cap="flat">
            <a:solidFill>
              <a:srgbClr val="000000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ACE6C8A2-1F3C-49F5-A59F-B3213BF4C04D}"/>
              </a:ext>
            </a:extLst>
          </p:cNvPr>
          <p:cNvCxnSpPr>
            <a:cxnSpLocks/>
          </p:cNvCxnSpPr>
          <p:nvPr/>
        </p:nvCxnSpPr>
        <p:spPr>
          <a:xfrm flipH="1">
            <a:off x="8557440" y="8139545"/>
            <a:ext cx="2291495" cy="0"/>
          </a:xfrm>
          <a:prstGeom prst="straightConnector1">
            <a:avLst/>
          </a:prstGeom>
          <a:noFill/>
          <a:ln w="57150" cap="flat">
            <a:solidFill>
              <a:srgbClr val="000000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E8612813-FDC6-49C3-9806-56804366C45D}"/>
              </a:ext>
            </a:extLst>
          </p:cNvPr>
          <p:cNvCxnSpPr>
            <a:stCxn id="9" idx="0"/>
            <a:endCxn id="11" idx="2"/>
          </p:cNvCxnSpPr>
          <p:nvPr/>
        </p:nvCxnSpPr>
        <p:spPr>
          <a:xfrm flipV="1">
            <a:off x="6536911" y="4039388"/>
            <a:ext cx="0" cy="2884226"/>
          </a:xfrm>
          <a:prstGeom prst="straightConnector1">
            <a:avLst/>
          </a:prstGeom>
          <a:noFill/>
          <a:ln w="57150" cap="flat">
            <a:solidFill>
              <a:srgbClr val="000000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F886262A-5909-4E47-827C-27BF8D06448D}"/>
              </a:ext>
            </a:extLst>
          </p:cNvPr>
          <p:cNvSpPr/>
          <p:nvPr/>
        </p:nvSpPr>
        <p:spPr>
          <a:xfrm>
            <a:off x="10910609" y="6420482"/>
            <a:ext cx="3923071" cy="1940955"/>
          </a:xfrm>
          <a:prstGeom prst="roundRect">
            <a:avLst/>
          </a:prstGeom>
          <a:solidFill>
            <a:srgbClr val="8B85AD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/>
            <a:r>
              <a:rPr lang="en-US" dirty="0">
                <a:solidFill>
                  <a:schemeClr val="accent6">
                    <a:lumMod val="50000"/>
                  </a:schemeClr>
                </a:solidFill>
                <a:cs typeface="Arial" panose="020B0604020202020204" pitchFamily="34" charset="0"/>
              </a:rPr>
              <a:t>Intermediary bank in Member Country</a:t>
            </a: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FillTx/>
              <a:cs typeface="Arial" panose="020B0604020202020204" pitchFamily="34" charset="0"/>
              <a:sym typeface="Lato Light"/>
            </a:endParaRPr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0C64E6F7-DBD0-45C8-9A3D-DE7E1A8439CF}"/>
              </a:ext>
            </a:extLst>
          </p:cNvPr>
          <p:cNvSpPr/>
          <p:nvPr/>
        </p:nvSpPr>
        <p:spPr>
          <a:xfrm>
            <a:off x="15068361" y="4480826"/>
            <a:ext cx="3636379" cy="1191813"/>
          </a:xfrm>
          <a:prstGeom prst="roundRect">
            <a:avLst/>
          </a:prstGeom>
          <a:solidFill>
            <a:srgbClr val="DDFFDD"/>
          </a:solidFill>
          <a:ln w="12700" cap="flat">
            <a:solidFill>
              <a:srgbClr val="000000"/>
            </a:solidFill>
            <a:prstDash val="lgDash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accent6">
                    <a:lumMod val="50000"/>
                  </a:schemeClr>
                </a:solidFill>
                <a:cs typeface="Arial" panose="020B0604020202020204" pitchFamily="34" charset="0"/>
              </a:rPr>
              <a:t>Water Entrepreneur (WE)</a:t>
            </a: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FillTx/>
              <a:cs typeface="Arial" panose="020B0604020202020204" pitchFamily="34" charset="0"/>
              <a:sym typeface="Lato Light"/>
            </a:endParaRPr>
          </a:p>
        </p:txBody>
      </p: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2D845DF6-014E-4FC8-A6ED-8A3D70672A19}"/>
              </a:ext>
            </a:extLst>
          </p:cNvPr>
          <p:cNvCxnSpPr>
            <a:cxnSpLocks/>
          </p:cNvCxnSpPr>
          <p:nvPr/>
        </p:nvCxnSpPr>
        <p:spPr>
          <a:xfrm flipV="1">
            <a:off x="22427213" y="8955053"/>
            <a:ext cx="0" cy="1005840"/>
          </a:xfrm>
          <a:prstGeom prst="straightConnector1">
            <a:avLst/>
          </a:prstGeom>
          <a:noFill/>
          <a:ln w="57150" cap="flat">
            <a:solidFill>
              <a:srgbClr val="000000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A64707F6-FB48-4C54-98DF-847E821AB174}"/>
              </a:ext>
            </a:extLst>
          </p:cNvPr>
          <p:cNvSpPr txBox="1"/>
          <p:nvPr/>
        </p:nvSpPr>
        <p:spPr>
          <a:xfrm>
            <a:off x="19694472" y="9042476"/>
            <a:ext cx="2554828" cy="8309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182843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FillTx/>
                <a:cs typeface="Arial" panose="020B0604020202020204" pitchFamily="34" charset="0"/>
                <a:sym typeface="Lato Light"/>
              </a:rPr>
              <a:t>Installation of SWPS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52DA2271-4E7B-4B39-8C09-8347FD39F316}"/>
              </a:ext>
            </a:extLst>
          </p:cNvPr>
          <p:cNvSpPr txBox="1"/>
          <p:nvPr/>
        </p:nvSpPr>
        <p:spPr>
          <a:xfrm>
            <a:off x="14758421" y="10988974"/>
            <a:ext cx="2822115" cy="8309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182843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FillTx/>
                <a:cs typeface="Arial" panose="020B0604020202020204" pitchFamily="34" charset="0"/>
                <a:sym typeface="Lato Light"/>
              </a:rPr>
              <a:t>Payment to SWPS supplier 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503CD95A-E9F7-48FE-915A-3BE5F1552B71}"/>
              </a:ext>
            </a:extLst>
          </p:cNvPr>
          <p:cNvSpPr txBox="1"/>
          <p:nvPr/>
        </p:nvSpPr>
        <p:spPr>
          <a:xfrm>
            <a:off x="13304322" y="4215086"/>
            <a:ext cx="1715721" cy="8309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182843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FillTx/>
                <a:cs typeface="Arial" panose="020B0604020202020204" pitchFamily="34" charset="0"/>
                <a:sym typeface="Lato Light"/>
              </a:rPr>
              <a:t>Loan repayment</a:t>
            </a: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46337B2F-8FD9-483B-BD2E-DB68235CD31D}"/>
              </a:ext>
            </a:extLst>
          </p:cNvPr>
          <p:cNvSpPr/>
          <p:nvPr/>
        </p:nvSpPr>
        <p:spPr>
          <a:xfrm>
            <a:off x="1674957" y="12303999"/>
            <a:ext cx="1218565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b="1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IaaS : Irrigation as a Service</a:t>
            </a:r>
            <a:endParaRPr lang="en-US" sz="2400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ABBD6176-91C2-44C2-81EF-7E0254BDD65E}"/>
              </a:ext>
            </a:extLst>
          </p:cNvPr>
          <p:cNvCxnSpPr>
            <a:cxnSpLocks/>
          </p:cNvCxnSpPr>
          <p:nvPr/>
        </p:nvCxnSpPr>
        <p:spPr>
          <a:xfrm flipH="1" flipV="1">
            <a:off x="14846913" y="7304521"/>
            <a:ext cx="6264000" cy="10679"/>
          </a:xfrm>
          <a:prstGeom prst="straightConnector1">
            <a:avLst/>
          </a:prstGeom>
          <a:noFill/>
          <a:ln w="57150" cap="flat">
            <a:solidFill>
              <a:srgbClr val="000000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1" name="Connector: Elbow 20">
            <a:extLst>
              <a:ext uri="{FF2B5EF4-FFF2-40B4-BE49-F238E27FC236}">
                <a16:creationId xmlns:a16="http://schemas.microsoft.com/office/drawing/2014/main" id="{B6255194-5A97-4CA2-9639-ECFB30DD6B53}"/>
              </a:ext>
            </a:extLst>
          </p:cNvPr>
          <p:cNvCxnSpPr>
            <a:cxnSpLocks/>
          </p:cNvCxnSpPr>
          <p:nvPr/>
        </p:nvCxnSpPr>
        <p:spPr>
          <a:xfrm rot="10800000">
            <a:off x="18710921" y="5114563"/>
            <a:ext cx="3291840" cy="362592"/>
          </a:xfrm>
          <a:prstGeom prst="bentConnector3">
            <a:avLst>
              <a:gd name="adj1" fmla="val -2045"/>
            </a:avLst>
          </a:prstGeom>
          <a:noFill/>
          <a:ln w="57150" cap="flat">
            <a:solidFill>
              <a:srgbClr val="000000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1" name="Connector: Elbow 30">
            <a:extLst>
              <a:ext uri="{FF2B5EF4-FFF2-40B4-BE49-F238E27FC236}">
                <a16:creationId xmlns:a16="http://schemas.microsoft.com/office/drawing/2014/main" id="{1DC36CA0-24BD-49A7-AB31-69B08E51861D}"/>
              </a:ext>
            </a:extLst>
          </p:cNvPr>
          <p:cNvCxnSpPr/>
          <p:nvPr/>
        </p:nvCxnSpPr>
        <p:spPr>
          <a:xfrm>
            <a:off x="18743153" y="4860727"/>
            <a:ext cx="3566160" cy="648663"/>
          </a:xfrm>
          <a:prstGeom prst="bentConnector3">
            <a:avLst>
              <a:gd name="adj1" fmla="val 99761"/>
            </a:avLst>
          </a:prstGeom>
          <a:noFill/>
          <a:ln w="57150" cap="flat">
            <a:solidFill>
              <a:srgbClr val="000000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5" name="Connector: Elbow 34">
            <a:extLst>
              <a:ext uri="{FF2B5EF4-FFF2-40B4-BE49-F238E27FC236}">
                <a16:creationId xmlns:a16="http://schemas.microsoft.com/office/drawing/2014/main" id="{7E989743-A870-4BC9-AA44-8D5CAA693DE5}"/>
              </a:ext>
            </a:extLst>
          </p:cNvPr>
          <p:cNvCxnSpPr>
            <a:cxnSpLocks/>
            <a:endCxn id="57" idx="0"/>
          </p:cNvCxnSpPr>
          <p:nvPr/>
        </p:nvCxnSpPr>
        <p:spPr>
          <a:xfrm rot="10800000" flipV="1">
            <a:off x="12872146" y="5076732"/>
            <a:ext cx="2196219" cy="1343750"/>
          </a:xfrm>
          <a:prstGeom prst="bentConnector2">
            <a:avLst/>
          </a:prstGeom>
          <a:noFill/>
          <a:ln w="57150" cap="flat">
            <a:solidFill>
              <a:srgbClr val="000000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9AE990AC-CBF8-4403-8D2E-666FACD0AF24}"/>
              </a:ext>
            </a:extLst>
          </p:cNvPr>
          <p:cNvSpPr txBox="1"/>
          <p:nvPr/>
        </p:nvSpPr>
        <p:spPr>
          <a:xfrm>
            <a:off x="21204386" y="3124412"/>
            <a:ext cx="2209854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r>
              <a:rPr lang="en-US" sz="2400" dirty="0"/>
              <a:t>Optional</a:t>
            </a: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rgbClr val="7F7F7F"/>
              </a:solidFill>
              <a:effectLst/>
              <a:uFillTx/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ED0E5FC-4F41-43D4-883D-56130F913691}"/>
              </a:ext>
            </a:extLst>
          </p:cNvPr>
          <p:cNvSpPr txBox="1"/>
          <p:nvPr/>
        </p:nvSpPr>
        <p:spPr>
          <a:xfrm>
            <a:off x="8442773" y="7323466"/>
            <a:ext cx="2552340" cy="8309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/>
            <a:r>
              <a:rPr lang="en-US" sz="2400" dirty="0">
                <a:solidFill>
                  <a:schemeClr val="accent6">
                    <a:lumMod val="50000"/>
                  </a:schemeClr>
                </a:solidFill>
                <a:cs typeface="Arial" panose="020B0604020202020204" pitchFamily="34" charset="0"/>
              </a:rPr>
              <a:t>Partial guarantee by bank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98F898F-D0CB-48E0-867C-4ED2390E8781}"/>
              </a:ext>
            </a:extLst>
          </p:cNvPr>
          <p:cNvSpPr txBox="1"/>
          <p:nvPr/>
        </p:nvSpPr>
        <p:spPr>
          <a:xfrm>
            <a:off x="8375214" y="5923213"/>
            <a:ext cx="2535968" cy="1200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/>
            <a:r>
              <a:rPr kumimoji="0" lang="en-US" sz="2400" b="0" i="0" u="none" strike="noStrike" cap="none" spc="0" normalizeH="0" baseline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FillTx/>
                <a:cs typeface="Arial" panose="020B0604020202020204" pitchFamily="34" charset="0"/>
                <a:sym typeface="Lato Light"/>
              </a:rPr>
              <a:t>Loan </a:t>
            </a:r>
            <a:r>
              <a:rPr lang="en-US" sz="2400" dirty="0">
                <a:solidFill>
                  <a:schemeClr val="accent6">
                    <a:lumMod val="50000"/>
                  </a:schemeClr>
                </a:solidFill>
                <a:cs typeface="Arial" panose="020B0604020202020204" pitchFamily="34" charset="0"/>
              </a:rPr>
              <a:t>disbursed by MDBs to intermediary bank</a:t>
            </a:r>
            <a:endParaRPr kumimoji="0" lang="en-US" sz="2400" b="0" i="0" u="none" strike="noStrike" cap="none" spc="0" normalizeH="0" baseline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FillTx/>
              <a:cs typeface="Arial" panose="020B0604020202020204" pitchFamily="34" charset="0"/>
              <a:sym typeface="Lato Ligh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7962316-D7DB-4B40-B40C-662AC8200AC6}"/>
              </a:ext>
            </a:extLst>
          </p:cNvPr>
          <p:cNvSpPr txBox="1"/>
          <p:nvPr/>
        </p:nvSpPr>
        <p:spPr>
          <a:xfrm>
            <a:off x="9120386" y="3681317"/>
            <a:ext cx="3144639" cy="8309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/>
            <a:r>
              <a:rPr lang="en-US" sz="2400" dirty="0">
                <a:solidFill>
                  <a:schemeClr val="accent6">
                    <a:lumMod val="50000"/>
                  </a:schemeClr>
                </a:solidFill>
                <a:cs typeface="Arial" panose="020B0604020202020204" pitchFamily="34" charset="0"/>
              </a:rPr>
              <a:t>Partial risk guarantee to intermediary bank</a:t>
            </a:r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980E9EB1-03CF-427D-BFB7-69C3CE0FF2BE}"/>
              </a:ext>
            </a:extLst>
          </p:cNvPr>
          <p:cNvSpPr/>
          <p:nvPr/>
        </p:nvSpPr>
        <p:spPr>
          <a:xfrm>
            <a:off x="10047184" y="2694400"/>
            <a:ext cx="3923071" cy="715087"/>
          </a:xfrm>
          <a:prstGeom prst="roundRect">
            <a:avLst/>
          </a:prstGeom>
          <a:solidFill>
            <a:schemeClr val="accent2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182843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FillTx/>
                <a:cs typeface="Arial" panose="020B0604020202020204" pitchFamily="34" charset="0"/>
                <a:sym typeface="Lato Light"/>
              </a:rPr>
              <a:t>Third party</a:t>
            </a: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41CAF05C-142D-46E7-91B5-B660A74FEB6D}"/>
              </a:ext>
            </a:extLst>
          </p:cNvPr>
          <p:cNvCxnSpPr>
            <a:cxnSpLocks/>
          </p:cNvCxnSpPr>
          <p:nvPr/>
        </p:nvCxnSpPr>
        <p:spPr>
          <a:xfrm>
            <a:off x="12255589" y="3418018"/>
            <a:ext cx="9436" cy="3017520"/>
          </a:xfrm>
          <a:prstGeom prst="straightConnector1">
            <a:avLst/>
          </a:prstGeom>
          <a:noFill/>
          <a:ln w="57150" cap="flat">
            <a:solidFill>
              <a:srgbClr val="000000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C342016D-661A-4026-9162-CF0C612363AD}"/>
              </a:ext>
            </a:extLst>
          </p:cNvPr>
          <p:cNvSpPr txBox="1"/>
          <p:nvPr/>
        </p:nvSpPr>
        <p:spPr>
          <a:xfrm>
            <a:off x="14100845" y="2774635"/>
            <a:ext cx="2209854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r>
              <a:rPr lang="en-US" sz="2400" dirty="0"/>
              <a:t>Optional</a:t>
            </a: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rgbClr val="7F7F7F"/>
              </a:solidFill>
              <a:effectLst/>
              <a:uFillTx/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011EE53-ADF4-44A4-A6E4-C5A312BD508D}"/>
              </a:ext>
            </a:extLst>
          </p:cNvPr>
          <p:cNvSpPr txBox="1"/>
          <p:nvPr/>
        </p:nvSpPr>
        <p:spPr>
          <a:xfrm>
            <a:off x="571105" y="9677653"/>
            <a:ext cx="3923067" cy="1200327"/>
          </a:xfrm>
          <a:prstGeom prst="rect">
            <a:avLst/>
          </a:prstGeom>
          <a:solidFill>
            <a:srgbClr val="FFE18B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/>
            <a:r>
              <a:rPr lang="en-US" sz="24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Water Entrepreneur can be a society or a company or an individual</a:t>
            </a:r>
          </a:p>
        </p:txBody>
      </p:sp>
    </p:spTree>
    <p:extLst>
      <p:ext uri="{BB962C8B-B14F-4D97-AF65-F5344CB8AC3E}">
        <p14:creationId xmlns:p14="http://schemas.microsoft.com/office/powerpoint/2010/main" val="363749062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6" name="pasted-image.pdf" descr="pasted-image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60607" y="10763887"/>
            <a:ext cx="18214836" cy="13817758"/>
          </a:xfrm>
          <a:prstGeom prst="rect">
            <a:avLst/>
          </a:prstGeom>
          <a:ln w="12700">
            <a:miter lim="400000"/>
          </a:ln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42F0D88D-827F-45BE-A031-4E8316F4C38B}"/>
              </a:ext>
            </a:extLst>
          </p:cNvPr>
          <p:cNvSpPr txBox="1">
            <a:spLocks/>
          </p:cNvSpPr>
          <p:nvPr/>
        </p:nvSpPr>
        <p:spPr>
          <a:xfrm>
            <a:off x="1280546" y="847750"/>
            <a:ext cx="16596855" cy="1261333"/>
          </a:xfrm>
          <a:prstGeom prst="rect">
            <a:avLst/>
          </a:prstGeom>
          <a:noFill/>
          <a:effectLst/>
        </p:spPr>
        <p:txBody>
          <a:bodyPr/>
          <a:lstStyle>
            <a:lvl1pPr algn="ctr" defTabSz="1030288" rtl="0" eaLnBrk="0" fontAlgn="base" hangingPunct="0">
              <a:spcBef>
                <a:spcPct val="0"/>
              </a:spcBef>
              <a:spcAft>
                <a:spcPct val="0"/>
              </a:spcAft>
              <a:defRPr sz="5000" kern="1200">
                <a:solidFill>
                  <a:schemeClr val="tx1"/>
                </a:solidFill>
                <a:latin typeface="+mj-lt"/>
                <a:ea typeface="MS PGothic" pitchFamily="34" charset="-128"/>
                <a:cs typeface="MS PGothic" pitchFamily="34" charset="-128"/>
              </a:defRPr>
            </a:lvl1pPr>
            <a:lvl2pPr algn="ctr" defTabSz="10302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pitchFamily="34" charset="-128"/>
              </a:defRPr>
            </a:lvl2pPr>
            <a:lvl3pPr algn="ctr" defTabSz="10302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pitchFamily="34" charset="-128"/>
              </a:defRPr>
            </a:lvl3pPr>
            <a:lvl4pPr algn="ctr" defTabSz="10302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pitchFamily="34" charset="-128"/>
              </a:defRPr>
            </a:lvl4pPr>
            <a:lvl5pPr algn="ctr" defTabSz="1030288" rtl="0" eaLnBrk="0" fontAlgn="base" hangingPunct="0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MS PGothic" pitchFamily="34" charset="-128"/>
              </a:defRPr>
            </a:lvl5pPr>
            <a:lvl6pPr marL="457200" algn="ctr" defTabSz="10302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defTabSz="10302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defTabSz="10302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defTabSz="1030288" rtl="0" fontAlgn="base">
              <a:spcBef>
                <a:spcPct val="0"/>
              </a:spcBef>
              <a:spcAft>
                <a:spcPct val="0"/>
              </a:spcAft>
              <a:defRPr sz="5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defTabSz="1827886">
              <a:lnSpc>
                <a:spcPct val="70000"/>
              </a:lnSpc>
              <a:spcAft>
                <a:spcPts val="0"/>
              </a:spcAft>
              <a:defRPr/>
            </a:pPr>
            <a:r>
              <a:rPr lang="en-US" sz="6600" dirty="0">
                <a:solidFill>
                  <a:srgbClr val="6D2077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Grid Connected Solar </a:t>
            </a:r>
            <a:r>
              <a:rPr lang="en-US" sz="6600" dirty="0" err="1">
                <a:solidFill>
                  <a:srgbClr val="6D2077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Pumpset</a:t>
            </a:r>
            <a:endParaRPr kumimoji="1" lang="en-US" sz="4798" b="1" dirty="0">
              <a:ln w="11430"/>
              <a:solidFill>
                <a:srgbClr val="F5821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6F3B1286-2E91-402A-B3BF-E565F119FE31}"/>
              </a:ext>
            </a:extLst>
          </p:cNvPr>
          <p:cNvSpPr/>
          <p:nvPr/>
        </p:nvSpPr>
        <p:spPr>
          <a:xfrm>
            <a:off x="596286" y="5565275"/>
            <a:ext cx="3923071" cy="1191813"/>
          </a:xfrm>
          <a:prstGeom prst="roundRect">
            <a:avLst/>
          </a:prstGeom>
          <a:solidFill>
            <a:srgbClr val="CCECFF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/>
            <a:r>
              <a:rPr lang="en-US" sz="32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Sovereign Guarantee</a:t>
            </a: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FillTx/>
              <a:latin typeface="Arial" panose="020B0604020202020204" pitchFamily="34" charset="0"/>
              <a:cs typeface="Arial" panose="020B0604020202020204" pitchFamily="34" charset="0"/>
              <a:sym typeface="Lato Light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5EF05CB-68AB-4979-AB33-4DFDDC962093}"/>
              </a:ext>
            </a:extLst>
          </p:cNvPr>
          <p:cNvSpPr/>
          <p:nvPr/>
        </p:nvSpPr>
        <p:spPr>
          <a:xfrm>
            <a:off x="6497171" y="5453093"/>
            <a:ext cx="3923071" cy="1328021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182843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FillTx/>
                <a:cs typeface="Arial" panose="020B0604020202020204" pitchFamily="34" charset="0"/>
                <a:sym typeface="Lato Light"/>
              </a:rPr>
              <a:t>Financing Institution/MDBs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911723EE-E4D3-4CF0-8D3D-DD6FD9F9FB69}"/>
              </a:ext>
            </a:extLst>
          </p:cNvPr>
          <p:cNvSpPr/>
          <p:nvPr/>
        </p:nvSpPr>
        <p:spPr>
          <a:xfrm>
            <a:off x="6487735" y="2529861"/>
            <a:ext cx="3923071" cy="1328021"/>
          </a:xfrm>
          <a:prstGeom prst="roundRect">
            <a:avLst/>
          </a:prstGeom>
          <a:solidFill>
            <a:srgbClr val="92D050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182843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FillTx/>
                <a:cs typeface="Arial" panose="020B0604020202020204" pitchFamily="34" charset="0"/>
                <a:sym typeface="Lato Light"/>
              </a:rPr>
              <a:t>Government of Member Country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47BB69FA-CDD6-4486-973B-2F3D3B7BBD44}"/>
              </a:ext>
            </a:extLst>
          </p:cNvPr>
          <p:cNvSpPr/>
          <p:nvPr/>
        </p:nvSpPr>
        <p:spPr>
          <a:xfrm>
            <a:off x="14081754" y="5146627"/>
            <a:ext cx="3923071" cy="1940955"/>
          </a:xfrm>
          <a:prstGeom prst="roundRect">
            <a:avLst/>
          </a:prstGeom>
          <a:solidFill>
            <a:srgbClr val="8B85AD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algn="ctr"/>
            <a:r>
              <a:rPr lang="en-US" dirty="0">
                <a:solidFill>
                  <a:schemeClr val="accent6">
                    <a:lumMod val="50000"/>
                  </a:schemeClr>
                </a:solidFill>
                <a:cs typeface="Arial" panose="020B0604020202020204" pitchFamily="34" charset="0"/>
              </a:rPr>
              <a:t>Intermediary bank in Member Country</a:t>
            </a: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FillTx/>
              <a:cs typeface="Arial" panose="020B0604020202020204" pitchFamily="34" charset="0"/>
              <a:sym typeface="Lato Light"/>
            </a:endParaRP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34F62D77-766E-4F4C-8755-F09FEDCAE9E9}"/>
              </a:ext>
            </a:extLst>
          </p:cNvPr>
          <p:cNvSpPr/>
          <p:nvPr/>
        </p:nvSpPr>
        <p:spPr>
          <a:xfrm>
            <a:off x="18301308" y="9986352"/>
            <a:ext cx="4732061" cy="1728000"/>
          </a:xfrm>
          <a:prstGeom prst="roundRect">
            <a:avLst/>
          </a:prstGeom>
          <a:solidFill>
            <a:srgbClr val="FFCCFF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182843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FillTx/>
                <a:cs typeface="Arial" panose="020B0604020202020204" pitchFamily="34" charset="0"/>
                <a:sym typeface="Lato Light"/>
              </a:rPr>
              <a:t>Vendor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72B99985-C0CE-4535-BFE1-15EC0AFFA2BE}"/>
              </a:ext>
            </a:extLst>
          </p:cNvPr>
          <p:cNvCxnSpPr>
            <a:cxnSpLocks/>
          </p:cNvCxnSpPr>
          <p:nvPr/>
        </p:nvCxnSpPr>
        <p:spPr>
          <a:xfrm flipH="1" flipV="1">
            <a:off x="2557822" y="3210431"/>
            <a:ext cx="3894718" cy="21748"/>
          </a:xfrm>
          <a:prstGeom prst="line">
            <a:avLst/>
          </a:prstGeom>
          <a:noFill/>
          <a:ln w="57150" cap="flat">
            <a:solidFill>
              <a:srgbClr val="00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9325E8C-F556-4268-9142-4B4E9CAB361A}"/>
              </a:ext>
            </a:extLst>
          </p:cNvPr>
          <p:cNvCxnSpPr>
            <a:cxnSpLocks/>
            <a:endCxn id="5" idx="0"/>
          </p:cNvCxnSpPr>
          <p:nvPr/>
        </p:nvCxnSpPr>
        <p:spPr>
          <a:xfrm>
            <a:off x="2557822" y="3212392"/>
            <a:ext cx="0" cy="2352883"/>
          </a:xfrm>
          <a:prstGeom prst="straightConnector1">
            <a:avLst/>
          </a:prstGeom>
          <a:noFill/>
          <a:ln w="57150" cap="flat">
            <a:solidFill>
              <a:srgbClr val="000000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85" name="Straight Arrow Connector 384">
            <a:extLst>
              <a:ext uri="{FF2B5EF4-FFF2-40B4-BE49-F238E27FC236}">
                <a16:creationId xmlns:a16="http://schemas.microsoft.com/office/drawing/2014/main" id="{57057C27-ABE0-419A-AB15-C143B74EAC4E}"/>
              </a:ext>
            </a:extLst>
          </p:cNvPr>
          <p:cNvCxnSpPr>
            <a:cxnSpLocks/>
            <a:stCxn id="5" idx="3"/>
          </p:cNvCxnSpPr>
          <p:nvPr/>
        </p:nvCxnSpPr>
        <p:spPr>
          <a:xfrm>
            <a:off x="4519357" y="6161182"/>
            <a:ext cx="1933182" cy="0"/>
          </a:xfrm>
          <a:prstGeom prst="straightConnector1">
            <a:avLst/>
          </a:prstGeom>
          <a:noFill/>
          <a:ln w="57150" cap="flat">
            <a:solidFill>
              <a:srgbClr val="000000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93" name="Straight Connector 392">
            <a:extLst>
              <a:ext uri="{FF2B5EF4-FFF2-40B4-BE49-F238E27FC236}">
                <a16:creationId xmlns:a16="http://schemas.microsoft.com/office/drawing/2014/main" id="{7897A2BB-3E1B-43EC-A9C9-52DF1A0E3EDE}"/>
              </a:ext>
            </a:extLst>
          </p:cNvPr>
          <p:cNvCxnSpPr>
            <a:cxnSpLocks/>
            <a:stCxn id="12" idx="2"/>
          </p:cNvCxnSpPr>
          <p:nvPr/>
        </p:nvCxnSpPr>
        <p:spPr>
          <a:xfrm>
            <a:off x="16043290" y="7087582"/>
            <a:ext cx="0" cy="3864528"/>
          </a:xfrm>
          <a:prstGeom prst="line">
            <a:avLst/>
          </a:prstGeom>
          <a:noFill/>
          <a:ln w="57150" cap="flat">
            <a:solidFill>
              <a:srgbClr val="00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95" name="Straight Arrow Connector 394">
            <a:extLst>
              <a:ext uri="{FF2B5EF4-FFF2-40B4-BE49-F238E27FC236}">
                <a16:creationId xmlns:a16="http://schemas.microsoft.com/office/drawing/2014/main" id="{D941A9F6-4C34-450D-B716-6D109F61E61E}"/>
              </a:ext>
            </a:extLst>
          </p:cNvPr>
          <p:cNvCxnSpPr>
            <a:cxnSpLocks/>
          </p:cNvCxnSpPr>
          <p:nvPr/>
        </p:nvCxnSpPr>
        <p:spPr>
          <a:xfrm>
            <a:off x="16066210" y="10952110"/>
            <a:ext cx="2205601" cy="0"/>
          </a:xfrm>
          <a:prstGeom prst="straightConnector1">
            <a:avLst/>
          </a:prstGeom>
          <a:noFill/>
          <a:ln w="57150" cap="flat">
            <a:solidFill>
              <a:srgbClr val="000000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97" name="TextBox 396">
            <a:extLst>
              <a:ext uri="{FF2B5EF4-FFF2-40B4-BE49-F238E27FC236}">
                <a16:creationId xmlns:a16="http://schemas.microsoft.com/office/drawing/2014/main" id="{0D160C1A-A856-4DB7-87A8-46FDA5BED7D1}"/>
              </a:ext>
            </a:extLst>
          </p:cNvPr>
          <p:cNvSpPr txBox="1"/>
          <p:nvPr/>
        </p:nvSpPr>
        <p:spPr>
          <a:xfrm>
            <a:off x="17527126" y="6812996"/>
            <a:ext cx="2238647" cy="1200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182843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FillTx/>
                <a:cs typeface="Arial" panose="020B0604020202020204" pitchFamily="34" charset="0"/>
                <a:sym typeface="Lato Light"/>
              </a:rPr>
              <a:t>Loan repayment by farmer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CDFD257D-A674-4A92-9121-02384099E26A}"/>
              </a:ext>
            </a:extLst>
          </p:cNvPr>
          <p:cNvSpPr txBox="1"/>
          <p:nvPr/>
        </p:nvSpPr>
        <p:spPr>
          <a:xfrm>
            <a:off x="10646004" y="6610153"/>
            <a:ext cx="3194044" cy="1200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/>
            <a:r>
              <a:rPr lang="en-US" sz="2400" dirty="0">
                <a:solidFill>
                  <a:schemeClr val="accent6">
                    <a:lumMod val="50000"/>
                  </a:schemeClr>
                </a:solidFill>
                <a:cs typeface="Arial" panose="020B0604020202020204" pitchFamily="34" charset="0"/>
              </a:rPr>
              <a:t>Loan repayment by intermediary bank to MDBs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2E1339A0-3717-4239-B8D0-7D15C8F4CAE7}"/>
              </a:ext>
            </a:extLst>
          </p:cNvPr>
          <p:cNvSpPr txBox="1"/>
          <p:nvPr/>
        </p:nvSpPr>
        <p:spPr>
          <a:xfrm>
            <a:off x="10374820" y="4891844"/>
            <a:ext cx="3602520" cy="8309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/>
            <a:r>
              <a:rPr kumimoji="0" lang="en-US" sz="2400" b="0" i="0" u="none" strike="noStrike" cap="none" spc="0" normalizeH="0" baseline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FillTx/>
                <a:cs typeface="Arial" panose="020B0604020202020204" pitchFamily="34" charset="0"/>
                <a:sym typeface="Lato Light"/>
              </a:rPr>
              <a:t>Loan </a:t>
            </a:r>
            <a:r>
              <a:rPr lang="en-US" sz="2400" dirty="0">
                <a:solidFill>
                  <a:schemeClr val="accent6">
                    <a:lumMod val="50000"/>
                  </a:schemeClr>
                </a:solidFill>
                <a:cs typeface="Arial" panose="020B0604020202020204" pitchFamily="34" charset="0"/>
              </a:rPr>
              <a:t>disbursed by MDBs to intermediary bank</a:t>
            </a:r>
            <a:endParaRPr kumimoji="0" lang="en-US" sz="2400" b="0" i="0" u="none" strike="noStrike" cap="none" spc="0" normalizeH="0" baseline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FillTx/>
              <a:cs typeface="Arial" panose="020B0604020202020204" pitchFamily="34" charset="0"/>
              <a:sym typeface="Lato Light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1F05071F-E2DF-40D1-8D24-BE09A242D7F5}"/>
              </a:ext>
            </a:extLst>
          </p:cNvPr>
          <p:cNvSpPr txBox="1"/>
          <p:nvPr/>
        </p:nvSpPr>
        <p:spPr>
          <a:xfrm>
            <a:off x="16169479" y="8665136"/>
            <a:ext cx="2822115" cy="8309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182843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FillTx/>
                <a:cs typeface="Arial" panose="020B0604020202020204" pitchFamily="34" charset="0"/>
                <a:sym typeface="Lato Light"/>
              </a:rPr>
              <a:t>Payment to vendor for SWPS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948698F3-31F2-4058-9F79-376F6744BB1B}"/>
              </a:ext>
            </a:extLst>
          </p:cNvPr>
          <p:cNvSpPr txBox="1"/>
          <p:nvPr/>
        </p:nvSpPr>
        <p:spPr>
          <a:xfrm>
            <a:off x="21043131" y="8664590"/>
            <a:ext cx="2554828" cy="8309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182843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FillTx/>
                <a:cs typeface="Arial" panose="020B0604020202020204" pitchFamily="34" charset="0"/>
                <a:sym typeface="Lato Light"/>
              </a:rPr>
              <a:t>Installation of SWPS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A2037860-30FE-416B-AAD9-A1C039AA7882}"/>
              </a:ext>
            </a:extLst>
          </p:cNvPr>
          <p:cNvSpPr txBox="1"/>
          <p:nvPr/>
        </p:nvSpPr>
        <p:spPr>
          <a:xfrm>
            <a:off x="4941634" y="4178629"/>
            <a:ext cx="3923070" cy="1200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182843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FillTx/>
                <a:cs typeface="Arial" panose="020B0604020202020204" pitchFamily="34" charset="0"/>
                <a:sym typeface="Lato Light"/>
              </a:rPr>
              <a:t>Return of sovereign guarantee upon loan repayment</a:t>
            </a:r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4DE4F7D3-6A13-4AD1-9900-2DF6E0F5FD66}"/>
              </a:ext>
            </a:extLst>
          </p:cNvPr>
          <p:cNvSpPr/>
          <p:nvPr/>
        </p:nvSpPr>
        <p:spPr>
          <a:xfrm>
            <a:off x="19288075" y="5297181"/>
            <a:ext cx="3923071" cy="1728000"/>
          </a:xfrm>
          <a:prstGeom prst="roundRect">
            <a:avLst/>
          </a:prstGeom>
          <a:solidFill>
            <a:srgbClr val="8B85AD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182843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FillTx/>
                <a:cs typeface="Arial" panose="020B0604020202020204" pitchFamily="34" charset="0"/>
                <a:sym typeface="Lato Light"/>
              </a:rPr>
              <a:t>Farmer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B1ED2EDB-271A-49EC-89DF-BBB1D43A932E}"/>
              </a:ext>
            </a:extLst>
          </p:cNvPr>
          <p:cNvCxnSpPr>
            <a:cxnSpLocks/>
            <a:endCxn id="36" idx="2"/>
          </p:cNvCxnSpPr>
          <p:nvPr/>
        </p:nvCxnSpPr>
        <p:spPr>
          <a:xfrm flipV="1">
            <a:off x="21249611" y="7025181"/>
            <a:ext cx="0" cy="2972198"/>
          </a:xfrm>
          <a:prstGeom prst="straightConnector1">
            <a:avLst/>
          </a:prstGeom>
          <a:noFill/>
          <a:ln w="57150" cap="flat">
            <a:solidFill>
              <a:srgbClr val="000000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AE0FA0E0-0922-4546-BDB0-DA5482CE126F}"/>
              </a:ext>
            </a:extLst>
          </p:cNvPr>
          <p:cNvCxnSpPr>
            <a:cxnSpLocks/>
          </p:cNvCxnSpPr>
          <p:nvPr/>
        </p:nvCxnSpPr>
        <p:spPr>
          <a:xfrm>
            <a:off x="10420242" y="5866212"/>
            <a:ext cx="3684432" cy="0"/>
          </a:xfrm>
          <a:prstGeom prst="straightConnector1">
            <a:avLst/>
          </a:prstGeom>
          <a:noFill/>
          <a:ln w="57150" cap="flat">
            <a:solidFill>
              <a:srgbClr val="000000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B476047-2CBD-48A9-951C-3E8DE1C7B5A0}"/>
              </a:ext>
            </a:extLst>
          </p:cNvPr>
          <p:cNvCxnSpPr/>
          <p:nvPr/>
        </p:nvCxnSpPr>
        <p:spPr>
          <a:xfrm flipH="1">
            <a:off x="10410806" y="6491616"/>
            <a:ext cx="3661512" cy="0"/>
          </a:xfrm>
          <a:prstGeom prst="straightConnector1">
            <a:avLst/>
          </a:prstGeom>
          <a:noFill/>
          <a:ln w="57150" cap="flat">
            <a:solidFill>
              <a:srgbClr val="000000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8D79A016-49DC-41F6-A393-9B8F1607A2FA}"/>
              </a:ext>
            </a:extLst>
          </p:cNvPr>
          <p:cNvCxnSpPr>
            <a:cxnSpLocks/>
          </p:cNvCxnSpPr>
          <p:nvPr/>
        </p:nvCxnSpPr>
        <p:spPr>
          <a:xfrm flipH="1">
            <a:off x="18004825" y="6161182"/>
            <a:ext cx="1283250" cy="0"/>
          </a:xfrm>
          <a:prstGeom prst="straightConnector1">
            <a:avLst/>
          </a:prstGeom>
          <a:noFill/>
          <a:ln w="57150" cap="flat">
            <a:solidFill>
              <a:srgbClr val="000000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9A693DF5-62DE-435A-A56C-1B78AD8CDAC7}"/>
              </a:ext>
            </a:extLst>
          </p:cNvPr>
          <p:cNvCxnSpPr>
            <a:cxnSpLocks/>
          </p:cNvCxnSpPr>
          <p:nvPr/>
        </p:nvCxnSpPr>
        <p:spPr>
          <a:xfrm flipV="1">
            <a:off x="8458706" y="3857883"/>
            <a:ext cx="0" cy="1595210"/>
          </a:xfrm>
          <a:prstGeom prst="straightConnector1">
            <a:avLst/>
          </a:prstGeom>
          <a:noFill/>
          <a:ln w="57150" cap="flat">
            <a:solidFill>
              <a:srgbClr val="000000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22DC46E0-5911-4F6E-9BB6-9F2D62085428}"/>
              </a:ext>
            </a:extLst>
          </p:cNvPr>
          <p:cNvSpPr txBox="1"/>
          <p:nvPr/>
        </p:nvSpPr>
        <p:spPr>
          <a:xfrm>
            <a:off x="12794617" y="3830943"/>
            <a:ext cx="3271594" cy="8309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/>
            <a:r>
              <a:rPr lang="en-US" sz="2400" dirty="0">
                <a:solidFill>
                  <a:schemeClr val="accent6">
                    <a:lumMod val="50000"/>
                  </a:schemeClr>
                </a:solidFill>
                <a:cs typeface="Arial" panose="020B0604020202020204" pitchFamily="34" charset="0"/>
              </a:rPr>
              <a:t>Partial risk guarantee to intermediary bank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27F3F847-A261-4964-8522-502AF435FF40}"/>
              </a:ext>
            </a:extLst>
          </p:cNvPr>
          <p:cNvSpPr/>
          <p:nvPr/>
        </p:nvSpPr>
        <p:spPr>
          <a:xfrm>
            <a:off x="14072318" y="2873096"/>
            <a:ext cx="3923071" cy="715087"/>
          </a:xfrm>
          <a:prstGeom prst="roundRect">
            <a:avLst/>
          </a:prstGeom>
          <a:solidFill>
            <a:schemeClr val="accent2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182843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FillTx/>
                <a:cs typeface="Arial" panose="020B0604020202020204" pitchFamily="34" charset="0"/>
                <a:sym typeface="Lato Light"/>
              </a:rPr>
              <a:t>Third party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5C187E08-758F-4ABC-9517-4A66713EB638}"/>
              </a:ext>
            </a:extLst>
          </p:cNvPr>
          <p:cNvCxnSpPr>
            <a:stCxn id="28" idx="2"/>
            <a:endCxn id="12" idx="0"/>
          </p:cNvCxnSpPr>
          <p:nvPr/>
        </p:nvCxnSpPr>
        <p:spPr>
          <a:xfrm>
            <a:off x="16033854" y="3588183"/>
            <a:ext cx="9436" cy="1558444"/>
          </a:xfrm>
          <a:prstGeom prst="straightConnector1">
            <a:avLst/>
          </a:prstGeom>
          <a:noFill/>
          <a:ln w="57150" cap="flat">
            <a:solidFill>
              <a:srgbClr val="000000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FAEF4F50-91CD-4189-BF09-1375E4E72477}"/>
              </a:ext>
            </a:extLst>
          </p:cNvPr>
          <p:cNvSpPr txBox="1"/>
          <p:nvPr/>
        </p:nvSpPr>
        <p:spPr>
          <a:xfrm>
            <a:off x="14928926" y="2273172"/>
            <a:ext cx="2209854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/>
            <a:r>
              <a:rPr lang="en-US" sz="2400" dirty="0"/>
              <a:t>Optional</a:t>
            </a: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rgbClr val="7F7F7F"/>
              </a:solidFill>
              <a:effectLst/>
              <a:uFillTx/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1C9E4492-E7AD-4B03-AC39-9CA756BE75BE}"/>
              </a:ext>
            </a:extLst>
          </p:cNvPr>
          <p:cNvSpPr/>
          <p:nvPr/>
        </p:nvSpPr>
        <p:spPr>
          <a:xfrm>
            <a:off x="19288075" y="2825386"/>
            <a:ext cx="3923071" cy="715087"/>
          </a:xfrm>
          <a:prstGeom prst="roundRect">
            <a:avLst/>
          </a:prstGeom>
          <a:solidFill>
            <a:schemeClr val="accent2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182843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FillTx/>
                <a:cs typeface="Arial" panose="020B0604020202020204" pitchFamily="34" charset="0"/>
                <a:sym typeface="Lato Light"/>
              </a:rPr>
              <a:t>Power Utilities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914F4122-880A-45DA-9878-774DC2D240CF}"/>
              </a:ext>
            </a:extLst>
          </p:cNvPr>
          <p:cNvCxnSpPr>
            <a:cxnSpLocks/>
          </p:cNvCxnSpPr>
          <p:nvPr/>
        </p:nvCxnSpPr>
        <p:spPr>
          <a:xfrm>
            <a:off x="21689259" y="3588183"/>
            <a:ext cx="0" cy="1735127"/>
          </a:xfrm>
          <a:prstGeom prst="straightConnector1">
            <a:avLst/>
          </a:prstGeom>
          <a:noFill/>
          <a:ln w="57150" cap="flat">
            <a:solidFill>
              <a:srgbClr val="000000"/>
            </a:solidFill>
            <a:prstDash val="dash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8FF25039-2C36-4E06-B4A0-7C3B731CD157}"/>
              </a:ext>
            </a:extLst>
          </p:cNvPr>
          <p:cNvCxnSpPr>
            <a:cxnSpLocks/>
          </p:cNvCxnSpPr>
          <p:nvPr/>
        </p:nvCxnSpPr>
        <p:spPr>
          <a:xfrm flipV="1">
            <a:off x="20971490" y="3572788"/>
            <a:ext cx="0" cy="1724393"/>
          </a:xfrm>
          <a:prstGeom prst="straightConnector1">
            <a:avLst/>
          </a:prstGeom>
          <a:noFill/>
          <a:ln w="57150" cap="flat">
            <a:solidFill>
              <a:srgbClr val="000000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9C155A4A-7C70-45D3-9AAF-86351DBF8753}"/>
              </a:ext>
            </a:extLst>
          </p:cNvPr>
          <p:cNvSpPr txBox="1"/>
          <p:nvPr/>
        </p:nvSpPr>
        <p:spPr>
          <a:xfrm>
            <a:off x="18310744" y="4034185"/>
            <a:ext cx="2600898" cy="8309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/>
            <a:r>
              <a:rPr lang="en-US" sz="2400" dirty="0">
                <a:solidFill>
                  <a:schemeClr val="accent6">
                    <a:lumMod val="50000"/>
                  </a:schemeClr>
                </a:solidFill>
                <a:cs typeface="Arial" panose="020B0604020202020204" pitchFamily="34" charset="0"/>
              </a:rPr>
              <a:t>Surplus power injected into Grid 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7E8D0F9-AB73-416E-AD53-720F2EFC37EB}"/>
              </a:ext>
            </a:extLst>
          </p:cNvPr>
          <p:cNvSpPr txBox="1"/>
          <p:nvPr/>
        </p:nvSpPr>
        <p:spPr>
          <a:xfrm>
            <a:off x="21962162" y="4036640"/>
            <a:ext cx="2409135" cy="8309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/>
            <a:r>
              <a:rPr lang="en-US" sz="2400" dirty="0">
                <a:solidFill>
                  <a:schemeClr val="accent6">
                    <a:lumMod val="50000"/>
                  </a:schemeClr>
                </a:solidFill>
                <a:cs typeface="Arial" panose="020B0604020202020204" pitchFamily="34" charset="0"/>
              </a:rPr>
              <a:t>Payment for Power injected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B4E4CB0-65B9-42B3-9623-AB328270ED80}"/>
              </a:ext>
            </a:extLst>
          </p:cNvPr>
          <p:cNvSpPr/>
          <p:nvPr/>
        </p:nvSpPr>
        <p:spPr>
          <a:xfrm>
            <a:off x="18127922" y="1730598"/>
            <a:ext cx="6243378" cy="60934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610" tIns="54610" rIns="54610" bIns="54610" rtlCol="0" anchor="ctr"/>
          <a:lstStyle/>
          <a:p>
            <a:pPr algn="ctr"/>
            <a:r>
              <a:rPr lang="en-US" b="1" i="1" dirty="0">
                <a:solidFill>
                  <a:schemeClr val="bg1"/>
                </a:solidFill>
              </a:rPr>
              <a:t>Solar pumps business models</a:t>
            </a:r>
          </a:p>
        </p:txBody>
      </p:sp>
    </p:spTree>
    <p:extLst>
      <p:ext uri="{BB962C8B-B14F-4D97-AF65-F5344CB8AC3E}">
        <p14:creationId xmlns:p14="http://schemas.microsoft.com/office/powerpoint/2010/main" val="2584934046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Shape 578"/>
          <p:cNvSpPr txBox="1">
            <a:spLocks noGrp="1"/>
          </p:cNvSpPr>
          <p:nvPr>
            <p:ph type="sldNum" sz="quarter" idx="4294967295"/>
          </p:nvPr>
        </p:nvSpPr>
        <p:spPr>
          <a:xfrm>
            <a:off x="22776659" y="690389"/>
            <a:ext cx="393968" cy="614643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91421" tIns="91421" rIns="91421" bIns="91421"/>
          <a:lstStyle>
            <a:lvl1pPr algn="ctr" defTabSz="1828432">
              <a:defRPr sz="2800">
                <a:solidFill>
                  <a:srgbClr val="000000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</a:lstStyle>
          <a:p>
            <a:fld id="{86CB4B4D-7CA3-9044-876B-883B54F8677D}" type="slidenum">
              <a:t>17</a:t>
            </a:fld>
            <a:endParaRPr dirty="0"/>
          </a:p>
        </p:txBody>
      </p:sp>
      <p:grpSp>
        <p:nvGrpSpPr>
          <p:cNvPr id="440" name="Group 590"/>
          <p:cNvGrpSpPr/>
          <p:nvPr/>
        </p:nvGrpSpPr>
        <p:grpSpPr>
          <a:xfrm>
            <a:off x="13061970" y="1645920"/>
            <a:ext cx="9340830" cy="9282237"/>
            <a:chOff x="-2" y="2482856"/>
            <a:chExt cx="5703109" cy="5596495"/>
          </a:xfrm>
        </p:grpSpPr>
        <p:grpSp>
          <p:nvGrpSpPr>
            <p:cNvPr id="435" name="Group 585"/>
            <p:cNvGrpSpPr/>
            <p:nvPr/>
          </p:nvGrpSpPr>
          <p:grpSpPr>
            <a:xfrm>
              <a:off x="-1" y="7291995"/>
              <a:ext cx="3713421" cy="787356"/>
              <a:chOff x="0" y="0"/>
              <a:chExt cx="3713419" cy="787355"/>
            </a:xfrm>
          </p:grpSpPr>
          <p:sp>
            <p:nvSpPr>
              <p:cNvPr id="431" name="Shape 581"/>
              <p:cNvSpPr/>
              <p:nvPr/>
            </p:nvSpPr>
            <p:spPr>
              <a:xfrm>
                <a:off x="-1" y="1"/>
                <a:ext cx="762738" cy="7627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0618"/>
                    </a:moveTo>
                    <a:cubicBezTo>
                      <a:pt x="5377" y="20618"/>
                      <a:pt x="982" y="16223"/>
                      <a:pt x="982" y="10800"/>
                    </a:cubicBezTo>
                    <a:cubicBezTo>
                      <a:pt x="982" y="5378"/>
                      <a:pt x="5377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5"/>
                      <a:pt x="4835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  <a:moveTo>
                      <a:pt x="15929" y="7018"/>
                    </a:moveTo>
                    <a:cubicBezTo>
                      <a:pt x="15539" y="7246"/>
                      <a:pt x="15108" y="7411"/>
                      <a:pt x="14650" y="7500"/>
                    </a:cubicBezTo>
                    <a:cubicBezTo>
                      <a:pt x="14282" y="7114"/>
                      <a:pt x="13759" y="6874"/>
                      <a:pt x="13179" y="6874"/>
                    </a:cubicBezTo>
                    <a:cubicBezTo>
                      <a:pt x="12067" y="6874"/>
                      <a:pt x="11165" y="7762"/>
                      <a:pt x="11165" y="8856"/>
                    </a:cubicBezTo>
                    <a:cubicBezTo>
                      <a:pt x="11165" y="9011"/>
                      <a:pt x="11183" y="9162"/>
                      <a:pt x="11217" y="9308"/>
                    </a:cubicBezTo>
                    <a:cubicBezTo>
                      <a:pt x="9543" y="9225"/>
                      <a:pt x="8059" y="8436"/>
                      <a:pt x="7065" y="7236"/>
                    </a:cubicBezTo>
                    <a:cubicBezTo>
                      <a:pt x="6892" y="7530"/>
                      <a:pt x="6793" y="7869"/>
                      <a:pt x="6793" y="8233"/>
                    </a:cubicBezTo>
                    <a:cubicBezTo>
                      <a:pt x="6793" y="8921"/>
                      <a:pt x="7148" y="9528"/>
                      <a:pt x="7689" y="9883"/>
                    </a:cubicBezTo>
                    <a:cubicBezTo>
                      <a:pt x="7359" y="9873"/>
                      <a:pt x="7048" y="9784"/>
                      <a:pt x="6776" y="9635"/>
                    </a:cubicBezTo>
                    <a:cubicBezTo>
                      <a:pt x="6776" y="9644"/>
                      <a:pt x="6776" y="9651"/>
                      <a:pt x="6776" y="9660"/>
                    </a:cubicBezTo>
                    <a:cubicBezTo>
                      <a:pt x="6776" y="10621"/>
                      <a:pt x="7471" y="11422"/>
                      <a:pt x="8392" y="11604"/>
                    </a:cubicBezTo>
                    <a:cubicBezTo>
                      <a:pt x="8223" y="11650"/>
                      <a:pt x="8045" y="11673"/>
                      <a:pt x="7861" y="11673"/>
                    </a:cubicBezTo>
                    <a:cubicBezTo>
                      <a:pt x="7732" y="11673"/>
                      <a:pt x="7605" y="11661"/>
                      <a:pt x="7483" y="11638"/>
                    </a:cubicBezTo>
                    <a:cubicBezTo>
                      <a:pt x="7739" y="12426"/>
                      <a:pt x="8483" y="12999"/>
                      <a:pt x="9364" y="13015"/>
                    </a:cubicBezTo>
                    <a:cubicBezTo>
                      <a:pt x="8674" y="13547"/>
                      <a:pt x="7806" y="13863"/>
                      <a:pt x="6862" y="13863"/>
                    </a:cubicBezTo>
                    <a:cubicBezTo>
                      <a:pt x="6699" y="13863"/>
                      <a:pt x="6540" y="13855"/>
                      <a:pt x="6382" y="13837"/>
                    </a:cubicBezTo>
                    <a:cubicBezTo>
                      <a:pt x="7274" y="14398"/>
                      <a:pt x="8332" y="14727"/>
                      <a:pt x="9470" y="14727"/>
                    </a:cubicBezTo>
                    <a:cubicBezTo>
                      <a:pt x="13175" y="14727"/>
                      <a:pt x="15201" y="11706"/>
                      <a:pt x="15201" y="9086"/>
                    </a:cubicBezTo>
                    <a:cubicBezTo>
                      <a:pt x="15201" y="9000"/>
                      <a:pt x="15199" y="8915"/>
                      <a:pt x="15195" y="8830"/>
                    </a:cubicBezTo>
                    <a:cubicBezTo>
                      <a:pt x="15588" y="8550"/>
                      <a:pt x="15930" y="8201"/>
                      <a:pt x="16200" y="7804"/>
                    </a:cubicBezTo>
                    <a:cubicBezTo>
                      <a:pt x="15839" y="7961"/>
                      <a:pt x="15451" y="8067"/>
                      <a:pt x="15043" y="8115"/>
                    </a:cubicBezTo>
                    <a:cubicBezTo>
                      <a:pt x="15459" y="7870"/>
                      <a:pt x="15778" y="7482"/>
                      <a:pt x="15929" y="7018"/>
                    </a:cubicBezTo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defTabSz="457062">
                  <a:defRPr sz="29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dirty="0"/>
              </a:p>
            </p:txBody>
          </p:sp>
          <p:sp>
            <p:nvSpPr>
              <p:cNvPr id="432" name="Shape 582"/>
              <p:cNvSpPr/>
              <p:nvPr/>
            </p:nvSpPr>
            <p:spPr>
              <a:xfrm>
                <a:off x="983560" y="1"/>
                <a:ext cx="762737" cy="7627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776" y="8468"/>
                    </a:moveTo>
                    <a:cubicBezTo>
                      <a:pt x="11776" y="8071"/>
                      <a:pt x="11817" y="7858"/>
                      <a:pt x="12428" y="7858"/>
                    </a:cubicBezTo>
                    <a:lnTo>
                      <a:pt x="13244" y="7858"/>
                    </a:lnTo>
                    <a:lnTo>
                      <a:pt x="13244" y="6381"/>
                    </a:lnTo>
                    <a:lnTo>
                      <a:pt x="11938" y="6381"/>
                    </a:lnTo>
                    <a:cubicBezTo>
                      <a:pt x="10369" y="6381"/>
                      <a:pt x="9816" y="7120"/>
                      <a:pt x="9816" y="8363"/>
                    </a:cubicBezTo>
                    <a:lnTo>
                      <a:pt x="9816" y="9322"/>
                    </a:lnTo>
                    <a:lnTo>
                      <a:pt x="8837" y="9322"/>
                    </a:lnTo>
                    <a:lnTo>
                      <a:pt x="8837" y="10800"/>
                    </a:lnTo>
                    <a:lnTo>
                      <a:pt x="9816" y="10800"/>
                    </a:lnTo>
                    <a:lnTo>
                      <a:pt x="9816" y="15219"/>
                    </a:lnTo>
                    <a:lnTo>
                      <a:pt x="11774" y="15219"/>
                    </a:lnTo>
                    <a:lnTo>
                      <a:pt x="11774" y="10800"/>
                    </a:lnTo>
                    <a:lnTo>
                      <a:pt x="13081" y="10800"/>
                    </a:lnTo>
                    <a:lnTo>
                      <a:pt x="13254" y="9322"/>
                    </a:lnTo>
                    <a:lnTo>
                      <a:pt x="11774" y="9322"/>
                    </a:lnTo>
                    <a:cubicBezTo>
                      <a:pt x="11774" y="9322"/>
                      <a:pt x="11776" y="8468"/>
                      <a:pt x="11776" y="8468"/>
                    </a:cubicBezTo>
                    <a:close/>
                    <a:moveTo>
                      <a:pt x="10800" y="20618"/>
                    </a:moveTo>
                    <a:cubicBezTo>
                      <a:pt x="5377" y="20618"/>
                      <a:pt x="982" y="16223"/>
                      <a:pt x="982" y="10800"/>
                    </a:cubicBezTo>
                    <a:cubicBezTo>
                      <a:pt x="982" y="5378"/>
                      <a:pt x="5377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5"/>
                      <a:pt x="4835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defTabSz="457062">
                  <a:defRPr sz="29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dirty="0"/>
              </a:p>
            </p:txBody>
          </p:sp>
          <p:sp>
            <p:nvSpPr>
              <p:cNvPr id="433" name="Shape 583"/>
              <p:cNvSpPr/>
              <p:nvPr/>
            </p:nvSpPr>
            <p:spPr>
              <a:xfrm>
                <a:off x="1967121" y="0"/>
                <a:ext cx="762738" cy="7627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0618"/>
                    </a:moveTo>
                    <a:cubicBezTo>
                      <a:pt x="5377" y="20618"/>
                      <a:pt x="982" y="16223"/>
                      <a:pt x="982" y="10800"/>
                    </a:cubicBezTo>
                    <a:cubicBezTo>
                      <a:pt x="982" y="5378"/>
                      <a:pt x="5377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6" y="0"/>
                      <a:pt x="0" y="4835"/>
                      <a:pt x="0" y="10800"/>
                    </a:cubicBezTo>
                    <a:cubicBezTo>
                      <a:pt x="0" y="16765"/>
                      <a:pt x="4836" y="21600"/>
                      <a:pt x="10800" y="21600"/>
                    </a:cubicBezTo>
                    <a:cubicBezTo>
                      <a:pt x="16764" y="21600"/>
                      <a:pt x="21600" y="16765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moveTo>
                      <a:pt x="13430" y="9320"/>
                    </a:moveTo>
                    <a:cubicBezTo>
                      <a:pt x="11975" y="9320"/>
                      <a:pt x="11780" y="10196"/>
                      <a:pt x="11780" y="10196"/>
                    </a:cubicBezTo>
                    <a:lnTo>
                      <a:pt x="11782" y="9327"/>
                    </a:lnTo>
                    <a:lnTo>
                      <a:pt x="9818" y="9327"/>
                    </a:lnTo>
                    <a:lnTo>
                      <a:pt x="9818" y="14727"/>
                    </a:lnTo>
                    <a:lnTo>
                      <a:pt x="11782" y="14727"/>
                    </a:lnTo>
                    <a:lnTo>
                      <a:pt x="11782" y="11782"/>
                    </a:lnTo>
                    <a:cubicBezTo>
                      <a:pt x="11782" y="11782"/>
                      <a:pt x="11782" y="10793"/>
                      <a:pt x="12616" y="10793"/>
                    </a:cubicBezTo>
                    <a:cubicBezTo>
                      <a:pt x="13086" y="10793"/>
                      <a:pt x="13255" y="11232"/>
                      <a:pt x="13255" y="11782"/>
                    </a:cubicBezTo>
                    <a:lnTo>
                      <a:pt x="13255" y="14727"/>
                    </a:lnTo>
                    <a:lnTo>
                      <a:pt x="15218" y="14727"/>
                    </a:lnTo>
                    <a:lnTo>
                      <a:pt x="15218" y="11782"/>
                    </a:lnTo>
                    <a:cubicBezTo>
                      <a:pt x="15218" y="10245"/>
                      <a:pt x="14550" y="9320"/>
                      <a:pt x="13430" y="9320"/>
                    </a:cubicBezTo>
                    <a:moveTo>
                      <a:pt x="6873" y="14727"/>
                    </a:moveTo>
                    <a:lnTo>
                      <a:pt x="8829" y="14727"/>
                    </a:lnTo>
                    <a:lnTo>
                      <a:pt x="8829" y="9320"/>
                    </a:lnTo>
                    <a:lnTo>
                      <a:pt x="6873" y="9320"/>
                    </a:lnTo>
                    <a:cubicBezTo>
                      <a:pt x="6873" y="9320"/>
                      <a:pt x="6873" y="14727"/>
                      <a:pt x="6873" y="14727"/>
                    </a:cubicBezTo>
                    <a:close/>
                    <a:moveTo>
                      <a:pt x="7851" y="6873"/>
                    </a:moveTo>
                    <a:cubicBezTo>
                      <a:pt x="7311" y="6873"/>
                      <a:pt x="6873" y="7313"/>
                      <a:pt x="6873" y="7856"/>
                    </a:cubicBezTo>
                    <a:cubicBezTo>
                      <a:pt x="6873" y="8399"/>
                      <a:pt x="7311" y="8839"/>
                      <a:pt x="7851" y="8839"/>
                    </a:cubicBezTo>
                    <a:cubicBezTo>
                      <a:pt x="8391" y="8839"/>
                      <a:pt x="8829" y="8399"/>
                      <a:pt x="8829" y="7856"/>
                    </a:cubicBezTo>
                    <a:cubicBezTo>
                      <a:pt x="8829" y="7313"/>
                      <a:pt x="8391" y="6873"/>
                      <a:pt x="7851" y="6873"/>
                    </a:cubicBezTo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defTabSz="457062">
                  <a:defRPr sz="29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dirty="0"/>
              </a:p>
            </p:txBody>
          </p:sp>
          <p:sp>
            <p:nvSpPr>
              <p:cNvPr id="434" name="Shape 584"/>
              <p:cNvSpPr/>
              <p:nvPr/>
            </p:nvSpPr>
            <p:spPr>
              <a:xfrm>
                <a:off x="2950683" y="24617"/>
                <a:ext cx="762737" cy="7627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727" y="13745"/>
                    </a:moveTo>
                    <a:cubicBezTo>
                      <a:pt x="14727" y="14287"/>
                      <a:pt x="14287" y="14727"/>
                      <a:pt x="13745" y="14727"/>
                    </a:cubicBezTo>
                    <a:lnTo>
                      <a:pt x="7855" y="14727"/>
                    </a:lnTo>
                    <a:cubicBezTo>
                      <a:pt x="7313" y="14727"/>
                      <a:pt x="6873" y="14287"/>
                      <a:pt x="6873" y="13745"/>
                    </a:cubicBezTo>
                    <a:lnTo>
                      <a:pt x="6873" y="10309"/>
                    </a:lnTo>
                    <a:lnTo>
                      <a:pt x="7904" y="10309"/>
                    </a:lnTo>
                    <a:cubicBezTo>
                      <a:pt x="7877" y="10470"/>
                      <a:pt x="7855" y="10632"/>
                      <a:pt x="7855" y="10800"/>
                    </a:cubicBezTo>
                    <a:cubicBezTo>
                      <a:pt x="7855" y="12427"/>
                      <a:pt x="9173" y="13745"/>
                      <a:pt x="10800" y="13745"/>
                    </a:cubicBezTo>
                    <a:cubicBezTo>
                      <a:pt x="12426" y="13745"/>
                      <a:pt x="13745" y="12427"/>
                      <a:pt x="13745" y="10800"/>
                    </a:cubicBezTo>
                    <a:cubicBezTo>
                      <a:pt x="13745" y="10632"/>
                      <a:pt x="13723" y="10470"/>
                      <a:pt x="13696" y="10309"/>
                    </a:cubicBezTo>
                    <a:lnTo>
                      <a:pt x="14727" y="10309"/>
                    </a:lnTo>
                    <a:cubicBezTo>
                      <a:pt x="14727" y="10309"/>
                      <a:pt x="14727" y="13745"/>
                      <a:pt x="14727" y="13745"/>
                    </a:cubicBezTo>
                    <a:close/>
                    <a:moveTo>
                      <a:pt x="10800" y="8836"/>
                    </a:moveTo>
                    <a:cubicBezTo>
                      <a:pt x="11884" y="8836"/>
                      <a:pt x="12764" y="9716"/>
                      <a:pt x="12764" y="10800"/>
                    </a:cubicBezTo>
                    <a:cubicBezTo>
                      <a:pt x="12764" y="11884"/>
                      <a:pt x="11884" y="12764"/>
                      <a:pt x="10800" y="12764"/>
                    </a:cubicBezTo>
                    <a:cubicBezTo>
                      <a:pt x="9716" y="12764"/>
                      <a:pt x="8836" y="11884"/>
                      <a:pt x="8836" y="10800"/>
                    </a:cubicBezTo>
                    <a:cubicBezTo>
                      <a:pt x="8836" y="9716"/>
                      <a:pt x="9716" y="8836"/>
                      <a:pt x="10800" y="8836"/>
                    </a:cubicBezTo>
                    <a:moveTo>
                      <a:pt x="12764" y="7364"/>
                    </a:moveTo>
                    <a:lnTo>
                      <a:pt x="14236" y="7364"/>
                    </a:lnTo>
                    <a:lnTo>
                      <a:pt x="14236" y="8836"/>
                    </a:lnTo>
                    <a:lnTo>
                      <a:pt x="12764" y="8836"/>
                    </a:lnTo>
                    <a:cubicBezTo>
                      <a:pt x="12764" y="8836"/>
                      <a:pt x="12764" y="7364"/>
                      <a:pt x="12764" y="7364"/>
                    </a:cubicBezTo>
                    <a:close/>
                    <a:moveTo>
                      <a:pt x="13745" y="5891"/>
                    </a:moveTo>
                    <a:lnTo>
                      <a:pt x="7855" y="5891"/>
                    </a:lnTo>
                    <a:cubicBezTo>
                      <a:pt x="6770" y="5891"/>
                      <a:pt x="5891" y="6770"/>
                      <a:pt x="5891" y="7855"/>
                    </a:cubicBezTo>
                    <a:lnTo>
                      <a:pt x="5891" y="13745"/>
                    </a:lnTo>
                    <a:cubicBezTo>
                      <a:pt x="5891" y="14830"/>
                      <a:pt x="6770" y="15709"/>
                      <a:pt x="7855" y="15709"/>
                    </a:cubicBezTo>
                    <a:lnTo>
                      <a:pt x="13745" y="15709"/>
                    </a:lnTo>
                    <a:cubicBezTo>
                      <a:pt x="14830" y="15709"/>
                      <a:pt x="15709" y="14830"/>
                      <a:pt x="15709" y="13745"/>
                    </a:cubicBezTo>
                    <a:lnTo>
                      <a:pt x="15709" y="7855"/>
                    </a:lnTo>
                    <a:cubicBezTo>
                      <a:pt x="15709" y="6770"/>
                      <a:pt x="14830" y="5891"/>
                      <a:pt x="13745" y="5891"/>
                    </a:cubicBezTo>
                    <a:moveTo>
                      <a:pt x="10800" y="20618"/>
                    </a:moveTo>
                    <a:cubicBezTo>
                      <a:pt x="5377" y="20618"/>
                      <a:pt x="982" y="16223"/>
                      <a:pt x="982" y="10800"/>
                    </a:cubicBezTo>
                    <a:cubicBezTo>
                      <a:pt x="982" y="5378"/>
                      <a:pt x="5377" y="982"/>
                      <a:pt x="10800" y="982"/>
                    </a:cubicBezTo>
                    <a:cubicBezTo>
                      <a:pt x="16223" y="982"/>
                      <a:pt x="20618" y="5378"/>
                      <a:pt x="20618" y="10800"/>
                    </a:cubicBezTo>
                    <a:cubicBezTo>
                      <a:pt x="20618" y="16223"/>
                      <a:pt x="16223" y="20618"/>
                      <a:pt x="10800" y="20618"/>
                    </a:cubicBezTo>
                    <a:moveTo>
                      <a:pt x="10800" y="0"/>
                    </a:move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5"/>
                      <a:pt x="4835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defTabSz="457062">
                  <a:defRPr sz="29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  <a:latin typeface="Gill Sans"/>
                    <a:ea typeface="Gill Sans"/>
                    <a:cs typeface="Gill Sans"/>
                    <a:sym typeface="Gill Sans"/>
                  </a:defRPr>
                </a:pPr>
                <a:endParaRPr dirty="0"/>
              </a:p>
            </p:txBody>
          </p:sp>
        </p:grpSp>
        <p:sp>
          <p:nvSpPr>
            <p:cNvPr id="436" name="Shape 586"/>
            <p:cNvSpPr txBox="1"/>
            <p:nvPr/>
          </p:nvSpPr>
          <p:spPr>
            <a:xfrm>
              <a:off x="-2" y="2482856"/>
              <a:ext cx="2332797" cy="58477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>
              <a:lvl1pPr defTabSz="1828432">
                <a:defRPr sz="3200" spc="304">
                  <a:solidFill>
                    <a:srgbClr val="000000"/>
                  </a:solidFill>
                  <a:latin typeface="Open Sans Bold"/>
                  <a:ea typeface="Open Sans Bold"/>
                  <a:cs typeface="Open Sans Bold"/>
                  <a:sym typeface="Open Sans Bold"/>
                </a:defRPr>
              </a:lvl1pPr>
            </a:lstStyle>
            <a:p>
              <a:r>
                <a:rPr b="1" dirty="0">
                  <a:latin typeface="Arial"/>
                  <a:cs typeface="Arial"/>
                </a:rPr>
                <a:t>ADDRESS</a:t>
              </a:r>
            </a:p>
          </p:txBody>
        </p:sp>
        <p:sp>
          <p:nvSpPr>
            <p:cNvPr id="437" name="Shape 587"/>
            <p:cNvSpPr txBox="1"/>
            <p:nvPr/>
          </p:nvSpPr>
          <p:spPr>
            <a:xfrm>
              <a:off x="-1" y="2775242"/>
              <a:ext cx="5703108" cy="403186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 defTabSz="1828432">
                <a:defRPr sz="3000">
                  <a:latin typeface="Open Sans Light"/>
                  <a:ea typeface="Open Sans Light"/>
                  <a:cs typeface="Open Sans Light"/>
                  <a:sym typeface="Open Sans Light"/>
                </a:defRPr>
              </a:lvl1pPr>
            </a:lstStyle>
            <a:p>
              <a:pPr defTabSz="914216"/>
              <a:r>
                <a:rPr lang="en-US" sz="3200" b="1" dirty="0">
                  <a:latin typeface="Arial"/>
                  <a:cs typeface="Arial"/>
                </a:rPr>
                <a:t>International Solar Alliance Secretariat</a:t>
              </a:r>
            </a:p>
            <a:p>
              <a:pPr defTabSz="914216"/>
              <a:r>
                <a:rPr lang="en-US" sz="3200" b="1" dirty="0">
                  <a:latin typeface="Arial"/>
                  <a:cs typeface="Arial"/>
                </a:rPr>
                <a:t>Surya Bhawan</a:t>
              </a:r>
            </a:p>
            <a:p>
              <a:pPr defTabSz="914216"/>
              <a:r>
                <a:rPr lang="en-US" sz="3200" b="1" dirty="0">
                  <a:latin typeface="Arial"/>
                  <a:cs typeface="Arial"/>
                </a:rPr>
                <a:t>National Institute of Solar Energy Campus</a:t>
              </a:r>
            </a:p>
            <a:p>
              <a:pPr defTabSz="914216"/>
              <a:r>
                <a:rPr lang="en-US" sz="3200" b="1" dirty="0">
                  <a:latin typeface="Arial"/>
                  <a:cs typeface="Arial"/>
                </a:rPr>
                <a:t>Gwal Pahari, Faridabad-Gurugram Road</a:t>
              </a:r>
            </a:p>
            <a:p>
              <a:pPr defTabSz="914216"/>
              <a:r>
                <a:rPr lang="en-US" sz="3200" b="1" dirty="0">
                  <a:latin typeface="Arial"/>
                  <a:cs typeface="Arial"/>
                </a:rPr>
                <a:t>Gurugram, Haryana, India</a:t>
              </a:r>
            </a:p>
          </p:txBody>
        </p:sp>
        <p:sp>
          <p:nvSpPr>
            <p:cNvPr id="438" name="Shape 588"/>
            <p:cNvSpPr txBox="1"/>
            <p:nvPr/>
          </p:nvSpPr>
          <p:spPr>
            <a:xfrm>
              <a:off x="80062" y="5155284"/>
              <a:ext cx="3110589" cy="58477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>
              <a:lvl1pPr defTabSz="1828432">
                <a:defRPr sz="3200" spc="304">
                  <a:solidFill>
                    <a:srgbClr val="000000"/>
                  </a:solidFill>
                  <a:latin typeface="Open Sans Bold"/>
                  <a:ea typeface="Open Sans Bold"/>
                  <a:cs typeface="Open Sans Bold"/>
                  <a:sym typeface="Open Sans Bold"/>
                </a:defRPr>
              </a:lvl1pPr>
            </a:lstStyle>
            <a:p>
              <a:r>
                <a:rPr b="1" dirty="0">
                  <a:latin typeface="Arial"/>
                  <a:cs typeface="Arial"/>
                </a:rPr>
                <a:t>CONTACT US</a:t>
              </a:r>
            </a:p>
          </p:txBody>
        </p:sp>
        <p:sp>
          <p:nvSpPr>
            <p:cNvPr id="439" name="Shape 589"/>
            <p:cNvSpPr txBox="1"/>
            <p:nvPr/>
          </p:nvSpPr>
          <p:spPr>
            <a:xfrm>
              <a:off x="-1" y="5640170"/>
              <a:ext cx="5703108" cy="94638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 defTabSz="1828432">
                <a:defRPr sz="2800">
                  <a:latin typeface="Open Sans Light"/>
                  <a:ea typeface="Open Sans Light"/>
                  <a:cs typeface="Open Sans Light"/>
                  <a:sym typeface="Open Sans Light"/>
                </a:defRPr>
              </a:lvl1pPr>
            </a:lstStyle>
            <a:p>
              <a:pPr>
                <a:lnSpc>
                  <a:spcPct val="150000"/>
                </a:lnSpc>
              </a:pPr>
              <a:r>
                <a:rPr lang="en-US" sz="3200" b="1" dirty="0">
                  <a:latin typeface="Arial"/>
                  <a:cs typeface="Arial"/>
                </a:rPr>
                <a:t>Rajeev Gyani, Additional Director (RE)</a:t>
              </a:r>
            </a:p>
            <a:p>
              <a:pPr>
                <a:lnSpc>
                  <a:spcPct val="150000"/>
                </a:lnSpc>
              </a:pPr>
              <a:r>
                <a:rPr lang="en-US" sz="3200" b="1" dirty="0">
                  <a:latin typeface="Arial"/>
                  <a:cs typeface="Arial"/>
                </a:rPr>
                <a:t>rajeevgyani@isolaralliance.org</a:t>
              </a:r>
            </a:p>
          </p:txBody>
        </p:sp>
      </p:grpSp>
      <p:pic>
        <p:nvPicPr>
          <p:cNvPr id="441" name="PlaceholderImage.png" descr="PlaceholderImage.png"/>
          <p:cNvPicPr>
            <a:picLocks noGrp="1" noChangeAspect="1"/>
          </p:cNvPicPr>
          <p:nvPr>
            <p:ph type="pic" idx="13"/>
          </p:nvPr>
        </p:nvPicPr>
        <p:blipFill>
          <a:blip r:embed="rId2"/>
          <a:stretch>
            <a:fillRect/>
          </a:stretch>
        </p:blipFill>
        <p:spPr>
          <a:prstGeom prst="rect">
            <a:avLst/>
          </a:prstGeom>
        </p:spPr>
      </p:pic>
      <p:pic>
        <p:nvPicPr>
          <p:cNvPr id="442" name="pasted-image.pdf" descr="pasted-image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61479" y="10765921"/>
            <a:ext cx="18224327" cy="13824958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D18A6C6-B9EB-47C9-8CCC-8EDA4DEC7C1A}"/>
              </a:ext>
            </a:extLst>
          </p:cNvPr>
          <p:cNvSpPr txBox="1"/>
          <p:nvPr/>
        </p:nvSpPr>
        <p:spPr>
          <a:xfrm>
            <a:off x="3688080" y="4175760"/>
            <a:ext cx="6522720" cy="15696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182843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96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Lato Light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4111479516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1AB0C8-6492-4AB7-B681-0234C6FBDD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5527" y="730252"/>
            <a:ext cx="21020246" cy="1469608"/>
          </a:xfrm>
        </p:spPr>
        <p:txBody>
          <a:bodyPr/>
          <a:lstStyle/>
          <a:p>
            <a:r>
              <a:rPr lang="en-US" dirty="0">
                <a:solidFill>
                  <a:srgbClr val="6D207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ISA </a:t>
            </a:r>
            <a:r>
              <a:rPr lang="en-US" dirty="0" err="1">
                <a:solidFill>
                  <a:srgbClr val="6D207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Programmes</a:t>
            </a:r>
            <a:endParaRPr lang="en-US" dirty="0"/>
          </a:p>
        </p:txBody>
      </p:sp>
      <p:sp>
        <p:nvSpPr>
          <p:cNvPr id="16" name="Rectangle 3">
            <a:extLst>
              <a:ext uri="{FF2B5EF4-FFF2-40B4-BE49-F238E27FC236}">
                <a16:creationId xmlns:a16="http://schemas.microsoft.com/office/drawing/2014/main" id="{C4B52A18-8F5A-4F93-9A74-BAB536E9FC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92525" y="8412400"/>
            <a:ext cx="5527675" cy="583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600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tIns="45000" rIns="45720" bIns="45000">
            <a:spAutoFit/>
          </a:bodyPr>
          <a:lstStyle>
            <a:lvl1pPr>
              <a:lnSpc>
                <a:spcPct val="84000"/>
              </a:lnSpc>
              <a:spcBef>
                <a:spcPts val="1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1pPr>
            <a:lvl2pPr>
              <a:lnSpc>
                <a:spcPct val="84000"/>
              </a:lnSpc>
              <a:spcBef>
                <a:spcPts val="1138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2pPr>
            <a:lvl3pPr>
              <a:lnSpc>
                <a:spcPct val="84000"/>
              </a:lnSpc>
              <a:spcBef>
                <a:spcPts val="8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3pPr>
            <a:lvl4pPr>
              <a:lnSpc>
                <a:spcPct val="84000"/>
              </a:lnSpc>
              <a:spcBef>
                <a:spcPts val="5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4pPr>
            <a:lvl5pPr>
              <a:lnSpc>
                <a:spcPct val="84000"/>
              </a:lnSpc>
              <a:spcBef>
                <a:spcPts val="288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5pPr>
            <a:lvl6pPr marL="2514600" indent="-228600" defTabSz="457200" eaLnBrk="0" fontAlgn="base" hangingPunct="0">
              <a:lnSpc>
                <a:spcPct val="84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6pPr>
            <a:lvl7pPr marL="2971800" indent="-228600" defTabSz="457200" eaLnBrk="0" fontAlgn="base" hangingPunct="0">
              <a:lnSpc>
                <a:spcPct val="84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7pPr>
            <a:lvl8pPr marL="3429000" indent="-228600" defTabSz="457200" eaLnBrk="0" fontAlgn="base" hangingPunct="0">
              <a:lnSpc>
                <a:spcPct val="84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8pPr>
            <a:lvl9pPr marL="3886200" indent="-228600" defTabSz="457200" eaLnBrk="0" fontAlgn="base" hangingPunct="0">
              <a:lnSpc>
                <a:spcPct val="84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n-US" sz="3200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Scaling Rooftop Solar</a:t>
            </a:r>
          </a:p>
        </p:txBody>
      </p:sp>
      <p:sp>
        <p:nvSpPr>
          <p:cNvPr id="17" name="Rectangle 4">
            <a:extLst>
              <a:ext uri="{FF2B5EF4-FFF2-40B4-BE49-F238E27FC236}">
                <a16:creationId xmlns:a16="http://schemas.microsoft.com/office/drawing/2014/main" id="{160FC642-384D-4C91-BFA3-A3E7823242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97300" y="6307071"/>
            <a:ext cx="5457825" cy="583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600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tIns="45000" rIns="45720" bIns="45000">
            <a:spAutoFit/>
          </a:bodyPr>
          <a:lstStyle>
            <a:lvl1pPr>
              <a:lnSpc>
                <a:spcPct val="84000"/>
              </a:lnSpc>
              <a:spcBef>
                <a:spcPts val="1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1pPr>
            <a:lvl2pPr>
              <a:lnSpc>
                <a:spcPct val="84000"/>
              </a:lnSpc>
              <a:spcBef>
                <a:spcPts val="1138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2pPr>
            <a:lvl3pPr>
              <a:lnSpc>
                <a:spcPct val="84000"/>
              </a:lnSpc>
              <a:spcBef>
                <a:spcPts val="8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3pPr>
            <a:lvl4pPr>
              <a:lnSpc>
                <a:spcPct val="84000"/>
              </a:lnSpc>
              <a:spcBef>
                <a:spcPts val="5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4pPr>
            <a:lvl5pPr>
              <a:lnSpc>
                <a:spcPct val="84000"/>
              </a:lnSpc>
              <a:spcBef>
                <a:spcPts val="288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5pPr>
            <a:lvl6pPr marL="2514600" indent="-228600" defTabSz="457200" eaLnBrk="0" fontAlgn="base" hangingPunct="0">
              <a:lnSpc>
                <a:spcPct val="84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6pPr>
            <a:lvl7pPr marL="2971800" indent="-228600" defTabSz="457200" eaLnBrk="0" fontAlgn="base" hangingPunct="0">
              <a:lnSpc>
                <a:spcPct val="84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7pPr>
            <a:lvl8pPr marL="3429000" indent="-228600" defTabSz="457200" eaLnBrk="0" fontAlgn="base" hangingPunct="0">
              <a:lnSpc>
                <a:spcPct val="84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8pPr>
            <a:lvl9pPr marL="3886200" indent="-228600" defTabSz="457200" eaLnBrk="0" fontAlgn="base" hangingPunct="0">
              <a:lnSpc>
                <a:spcPct val="84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n-US" sz="3200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Solar Mini-Grids</a:t>
            </a:r>
          </a:p>
        </p:txBody>
      </p:sp>
      <p:sp>
        <p:nvSpPr>
          <p:cNvPr id="18" name="Rectangle 7">
            <a:extLst>
              <a:ext uri="{FF2B5EF4-FFF2-40B4-BE49-F238E27FC236}">
                <a16:creationId xmlns:a16="http://schemas.microsoft.com/office/drawing/2014/main" id="{6490B6CA-B469-4FDC-8F35-5148E08AF3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58458" y="4132641"/>
            <a:ext cx="5527675" cy="583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600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tIns="45000" rIns="45720" bIns="45000">
            <a:spAutoFit/>
          </a:bodyPr>
          <a:lstStyle>
            <a:lvl1pPr>
              <a:lnSpc>
                <a:spcPct val="84000"/>
              </a:lnSpc>
              <a:spcBef>
                <a:spcPts val="1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1pPr>
            <a:lvl2pPr>
              <a:lnSpc>
                <a:spcPct val="84000"/>
              </a:lnSpc>
              <a:spcBef>
                <a:spcPts val="1138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2pPr>
            <a:lvl3pPr>
              <a:lnSpc>
                <a:spcPct val="84000"/>
              </a:lnSpc>
              <a:spcBef>
                <a:spcPts val="8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3pPr>
            <a:lvl4pPr>
              <a:lnSpc>
                <a:spcPct val="84000"/>
              </a:lnSpc>
              <a:spcBef>
                <a:spcPts val="5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4pPr>
            <a:lvl5pPr>
              <a:lnSpc>
                <a:spcPct val="84000"/>
              </a:lnSpc>
              <a:spcBef>
                <a:spcPts val="288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5pPr>
            <a:lvl6pPr marL="2514600" indent="-228600" defTabSz="457200" eaLnBrk="0" fontAlgn="base" hangingPunct="0">
              <a:lnSpc>
                <a:spcPct val="84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6pPr>
            <a:lvl7pPr marL="2971800" indent="-228600" defTabSz="457200" eaLnBrk="0" fontAlgn="base" hangingPunct="0">
              <a:lnSpc>
                <a:spcPct val="84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7pPr>
            <a:lvl8pPr marL="3429000" indent="-228600" defTabSz="457200" eaLnBrk="0" fontAlgn="base" hangingPunct="0">
              <a:lnSpc>
                <a:spcPct val="84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8pPr>
            <a:lvl9pPr marL="3886200" indent="-228600" defTabSz="457200" eaLnBrk="0" fontAlgn="base" hangingPunct="0">
              <a:lnSpc>
                <a:spcPct val="84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n-US" sz="3200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Solar e-mobility and storage</a:t>
            </a:r>
          </a:p>
        </p:txBody>
      </p:sp>
      <p:sp>
        <p:nvSpPr>
          <p:cNvPr id="19" name="Rectangle 9">
            <a:extLst>
              <a:ext uri="{FF2B5EF4-FFF2-40B4-BE49-F238E27FC236}">
                <a16:creationId xmlns:a16="http://schemas.microsoft.com/office/drawing/2014/main" id="{89230B2C-35B3-4516-AF96-34690F0BBB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27450" y="3767790"/>
            <a:ext cx="5527675" cy="1075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600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tIns="45000" rIns="45720" bIns="45000">
            <a:spAutoFit/>
          </a:bodyPr>
          <a:lstStyle>
            <a:lvl1pPr>
              <a:lnSpc>
                <a:spcPct val="84000"/>
              </a:lnSpc>
              <a:spcBef>
                <a:spcPts val="1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1pPr>
            <a:lvl2pPr>
              <a:lnSpc>
                <a:spcPct val="84000"/>
              </a:lnSpc>
              <a:spcBef>
                <a:spcPts val="1138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2pPr>
            <a:lvl3pPr>
              <a:lnSpc>
                <a:spcPct val="84000"/>
              </a:lnSpc>
              <a:spcBef>
                <a:spcPts val="8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3pPr>
            <a:lvl4pPr>
              <a:lnSpc>
                <a:spcPct val="84000"/>
              </a:lnSpc>
              <a:spcBef>
                <a:spcPts val="5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4pPr>
            <a:lvl5pPr>
              <a:lnSpc>
                <a:spcPct val="84000"/>
              </a:lnSpc>
              <a:spcBef>
                <a:spcPts val="288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5pPr>
            <a:lvl6pPr marL="2514600" indent="-228600" defTabSz="457200" eaLnBrk="0" fontAlgn="base" hangingPunct="0">
              <a:lnSpc>
                <a:spcPct val="84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6pPr>
            <a:lvl7pPr marL="2971800" indent="-228600" defTabSz="457200" eaLnBrk="0" fontAlgn="base" hangingPunct="0">
              <a:lnSpc>
                <a:spcPct val="84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7pPr>
            <a:lvl8pPr marL="3429000" indent="-228600" defTabSz="457200" eaLnBrk="0" fontAlgn="base" hangingPunct="0">
              <a:lnSpc>
                <a:spcPct val="84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8pPr>
            <a:lvl9pPr marL="3886200" indent="-228600" defTabSz="457200" eaLnBrk="0" fontAlgn="base" hangingPunct="0">
              <a:lnSpc>
                <a:spcPct val="84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n-US" sz="3200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Scaling of Solar Applications for Agricultural Use</a:t>
            </a:r>
          </a:p>
        </p:txBody>
      </p:sp>
      <p:pic>
        <p:nvPicPr>
          <p:cNvPr id="20" name="Picture 10">
            <a:extLst>
              <a:ext uri="{FF2B5EF4-FFF2-40B4-BE49-F238E27FC236}">
                <a16:creationId xmlns:a16="http://schemas.microsoft.com/office/drawing/2014/main" id="{35DCCD7A-A1D3-487C-A357-21FA890FB5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3367740"/>
            <a:ext cx="2003425" cy="200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5" name="Picture 11">
            <a:extLst>
              <a:ext uri="{FF2B5EF4-FFF2-40B4-BE49-F238E27FC236}">
                <a16:creationId xmlns:a16="http://schemas.microsoft.com/office/drawing/2014/main" id="{C2C33E19-1753-4CAE-B3D6-D17E84E2A1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799" y="5535044"/>
            <a:ext cx="2003425" cy="200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9" name="Picture 12">
            <a:extLst>
              <a:ext uri="{FF2B5EF4-FFF2-40B4-BE49-F238E27FC236}">
                <a16:creationId xmlns:a16="http://schemas.microsoft.com/office/drawing/2014/main" id="{2F91CF0A-3F2A-4F74-854A-65F4270089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7728093"/>
            <a:ext cx="2003425" cy="200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3" name="Picture 13">
            <a:extLst>
              <a:ext uri="{FF2B5EF4-FFF2-40B4-BE49-F238E27FC236}">
                <a16:creationId xmlns:a16="http://schemas.microsoft.com/office/drawing/2014/main" id="{8789FCE8-E32B-499C-94D5-0B5D644761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37312" y="3422589"/>
            <a:ext cx="2003425" cy="200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7" name="Rectangle 8">
            <a:extLst>
              <a:ext uri="{FF2B5EF4-FFF2-40B4-BE49-F238E27FC236}">
                <a16:creationId xmlns:a16="http://schemas.microsoft.com/office/drawing/2014/main" id="{F25F0F4F-8FCE-4896-B999-722E983FF9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58458" y="6307071"/>
            <a:ext cx="7880350" cy="583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600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tIns="45000" rIns="45720" bIns="45000">
            <a:spAutoFit/>
          </a:bodyPr>
          <a:lstStyle>
            <a:lvl1pPr>
              <a:lnSpc>
                <a:spcPct val="84000"/>
              </a:lnSpc>
              <a:spcBef>
                <a:spcPts val="1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1pPr>
            <a:lvl2pPr>
              <a:lnSpc>
                <a:spcPct val="84000"/>
              </a:lnSpc>
              <a:spcBef>
                <a:spcPts val="1138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2pPr>
            <a:lvl3pPr>
              <a:lnSpc>
                <a:spcPct val="84000"/>
              </a:lnSpc>
              <a:spcBef>
                <a:spcPts val="8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3pPr>
            <a:lvl4pPr>
              <a:lnSpc>
                <a:spcPct val="84000"/>
              </a:lnSpc>
              <a:spcBef>
                <a:spcPts val="5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4pPr>
            <a:lvl5pPr>
              <a:lnSpc>
                <a:spcPct val="84000"/>
              </a:lnSpc>
              <a:spcBef>
                <a:spcPts val="288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5pPr>
            <a:lvl6pPr marL="2514600" indent="-228600" defTabSz="457200" eaLnBrk="0" fontAlgn="base" hangingPunct="0">
              <a:lnSpc>
                <a:spcPct val="84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6pPr>
            <a:lvl7pPr marL="2971800" indent="-228600" defTabSz="457200" eaLnBrk="0" fontAlgn="base" hangingPunct="0">
              <a:lnSpc>
                <a:spcPct val="84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7pPr>
            <a:lvl8pPr marL="3429000" indent="-228600" defTabSz="457200" eaLnBrk="0" fontAlgn="base" hangingPunct="0">
              <a:lnSpc>
                <a:spcPct val="84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8pPr>
            <a:lvl9pPr marL="3886200" indent="-228600" defTabSz="457200" eaLnBrk="0" fontAlgn="base" hangingPunct="0">
              <a:lnSpc>
                <a:spcPct val="84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n-US" sz="3200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Affordable finance at scale</a:t>
            </a:r>
          </a:p>
        </p:txBody>
      </p:sp>
      <p:pic>
        <p:nvPicPr>
          <p:cNvPr id="38" name="Picture 14">
            <a:extLst>
              <a:ext uri="{FF2B5EF4-FFF2-40B4-BE49-F238E27FC236}">
                <a16:creationId xmlns:a16="http://schemas.microsoft.com/office/drawing/2014/main" id="{F3012748-D996-4AFE-8FD0-4AA049B739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37312" y="5597019"/>
            <a:ext cx="2003425" cy="200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9" name="Rectangle 8">
            <a:extLst>
              <a:ext uri="{FF2B5EF4-FFF2-40B4-BE49-F238E27FC236}">
                <a16:creationId xmlns:a16="http://schemas.microsoft.com/office/drawing/2014/main" id="{F41E1F67-22FF-4EEB-BAEA-C6E697C568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15423" y="8412400"/>
            <a:ext cx="7880350" cy="583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600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45720" tIns="45000" rIns="45720" bIns="45000">
            <a:spAutoFit/>
          </a:bodyPr>
          <a:lstStyle>
            <a:lvl1pPr>
              <a:lnSpc>
                <a:spcPct val="84000"/>
              </a:lnSpc>
              <a:spcBef>
                <a:spcPts val="142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1pPr>
            <a:lvl2pPr>
              <a:lnSpc>
                <a:spcPct val="84000"/>
              </a:lnSpc>
              <a:spcBef>
                <a:spcPts val="1138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2pPr>
            <a:lvl3pPr>
              <a:lnSpc>
                <a:spcPct val="84000"/>
              </a:lnSpc>
              <a:spcBef>
                <a:spcPts val="85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3pPr>
            <a:lvl4pPr>
              <a:lnSpc>
                <a:spcPct val="84000"/>
              </a:lnSpc>
              <a:spcBef>
                <a:spcPts val="575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4pPr>
            <a:lvl5pPr>
              <a:lnSpc>
                <a:spcPct val="84000"/>
              </a:lnSpc>
              <a:spcBef>
                <a:spcPts val="288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5pPr>
            <a:lvl6pPr marL="2514600" indent="-228600" defTabSz="457200" eaLnBrk="0" fontAlgn="base" hangingPunct="0">
              <a:lnSpc>
                <a:spcPct val="84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6pPr>
            <a:lvl7pPr marL="2971800" indent="-228600" defTabSz="457200" eaLnBrk="0" fontAlgn="base" hangingPunct="0">
              <a:lnSpc>
                <a:spcPct val="84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7pPr>
            <a:lvl8pPr marL="3429000" indent="-228600" defTabSz="457200" eaLnBrk="0" fontAlgn="base" hangingPunct="0">
              <a:lnSpc>
                <a:spcPct val="84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8pPr>
            <a:lvl9pPr marL="3886200" indent="-228600" defTabSz="457200" eaLnBrk="0" fontAlgn="base" hangingPunct="0">
              <a:lnSpc>
                <a:spcPct val="84000"/>
              </a:lnSpc>
              <a:spcBef>
                <a:spcPts val="288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en-US" sz="3200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Solar Parks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FA351C3-18EE-4E29-ACBC-2A685140ACAB}"/>
              </a:ext>
            </a:extLst>
          </p:cNvPr>
          <p:cNvGrpSpPr/>
          <p:nvPr/>
        </p:nvGrpSpPr>
        <p:grpSpPr>
          <a:xfrm>
            <a:off x="12437312" y="7702348"/>
            <a:ext cx="2003425" cy="2003425"/>
            <a:chOff x="12140572" y="6858000"/>
            <a:chExt cx="2003425" cy="2003425"/>
          </a:xfrm>
        </p:grpSpPr>
        <p:pic>
          <p:nvPicPr>
            <p:cNvPr id="40" name="Picture 12">
              <a:extLst>
                <a:ext uri="{FF2B5EF4-FFF2-40B4-BE49-F238E27FC236}">
                  <a16:creationId xmlns:a16="http://schemas.microsoft.com/office/drawing/2014/main" id="{A70F2157-3EC1-4629-8F25-73850535C47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140572" y="6858000"/>
              <a:ext cx="2003425" cy="20034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1026" name="Picture 2" descr="Solar power plant - icon by Adioma">
              <a:extLst>
                <a:ext uri="{FF2B5EF4-FFF2-40B4-BE49-F238E27FC236}">
                  <a16:creationId xmlns:a16="http://schemas.microsoft.com/office/drawing/2014/main" id="{13FE8FC7-358E-4996-9923-CC00EA95214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790112" y="7528626"/>
              <a:ext cx="704343" cy="6588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C640B35B-98BD-49A0-9230-E1AE5E754087}"/>
              </a:ext>
            </a:extLst>
          </p:cNvPr>
          <p:cNvSpPr txBox="1"/>
          <p:nvPr/>
        </p:nvSpPr>
        <p:spPr>
          <a:xfrm>
            <a:off x="677348" y="3496488"/>
            <a:ext cx="9367762" cy="1855627"/>
          </a:xfrm>
          <a:prstGeom prst="rect">
            <a:avLst/>
          </a:prstGeom>
          <a:solidFill>
            <a:schemeClr val="accent2">
              <a:alpha val="36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182843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rgbClr val="7F7F7F"/>
              </a:solidFill>
              <a:effectLst/>
              <a:uFillTx/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57695F2-B2FA-4C6E-9202-E4F950516133}"/>
              </a:ext>
            </a:extLst>
          </p:cNvPr>
          <p:cNvSpPr txBox="1"/>
          <p:nvPr/>
        </p:nvSpPr>
        <p:spPr>
          <a:xfrm>
            <a:off x="2032000" y="10779357"/>
            <a:ext cx="19707123" cy="1200327"/>
          </a:xfrm>
          <a:prstGeom prst="rect">
            <a:avLst/>
          </a:prstGeom>
          <a:solidFill>
            <a:srgbClr val="CCECFF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182843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spc="0" normalizeH="0" baseline="0" dirty="0">
                <a:ln>
                  <a:noFill/>
                </a:ln>
                <a:solidFill>
                  <a:schemeClr val="accent5"/>
                </a:solidFill>
                <a:effectLst/>
                <a:uFillTx/>
                <a:latin typeface="Times New Roman" panose="02020603050405020304" pitchFamily="18" charset="0"/>
                <a:cs typeface="Times New Roman" panose="02020603050405020304" pitchFamily="18" charset="0"/>
                <a:sym typeface="Lato Light"/>
              </a:rPr>
              <a:t>Solar Irrigation pumping systems is one the focus areas of Scaling of Solar Applications for Agricultural Use (SSAAU)</a:t>
            </a:r>
          </a:p>
        </p:txBody>
      </p:sp>
    </p:spTree>
    <p:extLst>
      <p:ext uri="{BB962C8B-B14F-4D97-AF65-F5344CB8AC3E}">
        <p14:creationId xmlns:p14="http://schemas.microsoft.com/office/powerpoint/2010/main" val="23895005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1AB0C8-6492-4AB7-B681-0234C6FBDD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5527" y="730252"/>
            <a:ext cx="21020246" cy="1469608"/>
          </a:xfrm>
        </p:spPr>
        <p:txBody>
          <a:bodyPr/>
          <a:lstStyle/>
          <a:p>
            <a:r>
              <a:rPr lang="en-US" dirty="0">
                <a:solidFill>
                  <a:srgbClr val="6D207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About SSAAU </a:t>
            </a:r>
            <a:r>
              <a:rPr lang="en-US" dirty="0" err="1">
                <a:solidFill>
                  <a:srgbClr val="6D207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Programme</a:t>
            </a:r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BB264E4-8E31-4FBA-8AD1-04EFAA176F74}"/>
              </a:ext>
            </a:extLst>
          </p:cNvPr>
          <p:cNvSpPr txBox="1"/>
          <p:nvPr/>
        </p:nvSpPr>
        <p:spPr>
          <a:xfrm>
            <a:off x="1675527" y="2760299"/>
            <a:ext cx="21593194" cy="103105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571500" indent="-57150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ISA’s first </a:t>
            </a: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programme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Scaling Solar Applications for Agricultural Use (SSAAU), was launched in New York, USA on 22</a:t>
            </a:r>
            <a:r>
              <a:rPr lang="en-US" baseline="30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nd 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April 2016</a:t>
            </a:r>
          </a:p>
          <a:p>
            <a:pPr marL="571500" indent="-57150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SSAAU </a:t>
            </a: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Programme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mainly focusses on decentralized solar applications in rural settings</a:t>
            </a:r>
          </a:p>
          <a:p>
            <a:pPr marL="571500" indent="-57150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Member countries shown strong interest in SSAAU </a:t>
            </a: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programme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implementation through the network of NFPs and country representatives via video conferencing</a:t>
            </a:r>
          </a:p>
          <a:p>
            <a:pPr marL="571500" indent="-57150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ISA conducted mission visits to following countries:</a:t>
            </a:r>
          </a:p>
          <a:p>
            <a:pPr marL="1080000" indent="-57150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Mali, Togo, Benin, Uganda, Niger, DR Congo, Malawi, Senegal and Guinea</a:t>
            </a:r>
          </a:p>
          <a:p>
            <a:pPr marL="572400" indent="-57150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ISA selected a Government of India undertaking Energy Efficiency Services Limited (EESL) for conducting International Competitive Bid (ICB) through a transparent Swiss Challenge procedure</a:t>
            </a:r>
          </a:p>
          <a:p>
            <a:pPr marL="572400" indent="-57150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ICB which was started with floatation of the Bid Document on 16th May 2019 to Price Bid Opening on 27th Sep 2019</a:t>
            </a:r>
          </a:p>
        </p:txBody>
      </p:sp>
    </p:spTree>
    <p:extLst>
      <p:ext uri="{BB962C8B-B14F-4D97-AF65-F5344CB8AC3E}">
        <p14:creationId xmlns:p14="http://schemas.microsoft.com/office/powerpoint/2010/main" val="34422734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bject 13"/>
          <p:cNvSpPr txBox="1"/>
          <p:nvPr/>
        </p:nvSpPr>
        <p:spPr>
          <a:xfrm>
            <a:off x="590550" y="489371"/>
            <a:ext cx="22974299" cy="757259"/>
          </a:xfrm>
          <a:prstGeom prst="rect">
            <a:avLst/>
          </a:prstGeom>
        </p:spPr>
        <p:txBody>
          <a:bodyPr vert="horz" wrap="square" lIns="0" tIns="25400" rIns="0" bIns="0" rtlCol="0">
            <a:spAutoFit/>
          </a:bodyPr>
          <a:lstStyle/>
          <a:p>
            <a:pPr algn="ctr" defTabSz="1827886" hangingPunct="1">
              <a:lnSpc>
                <a:spcPct val="70000"/>
              </a:lnSpc>
              <a:spcBef>
                <a:spcPct val="0"/>
              </a:spcBef>
            </a:pPr>
            <a:r>
              <a:rPr lang="en-US" sz="6600" kern="1200" dirty="0">
                <a:solidFill>
                  <a:srgbClr val="6D2077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  <a:sym typeface="Montserrat Hairline"/>
              </a:rPr>
              <a:t>Demand Aggregation of </a:t>
            </a:r>
            <a:r>
              <a:rPr lang="en-IN" sz="6600" kern="1200" dirty="0">
                <a:solidFill>
                  <a:srgbClr val="6D2077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  <a:sym typeface="Montserrat Hairline"/>
              </a:rPr>
              <a:t>Solar </a:t>
            </a:r>
            <a:r>
              <a:rPr lang="en-US" sz="6600" kern="1200" dirty="0">
                <a:solidFill>
                  <a:srgbClr val="6D2077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  <a:sym typeface="Montserrat Hairline"/>
              </a:rPr>
              <a:t>Pumps from </a:t>
            </a:r>
            <a:r>
              <a:rPr lang="en-IN" sz="6600" kern="1200" dirty="0">
                <a:solidFill>
                  <a:srgbClr val="6D2077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  <a:sym typeface="Montserrat Hairline"/>
              </a:rPr>
              <a:t>ISA </a:t>
            </a:r>
            <a:r>
              <a:rPr lang="en-US" sz="6600" kern="1200" dirty="0">
                <a:solidFill>
                  <a:srgbClr val="6D2077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  <a:sym typeface="Montserrat Hairline"/>
              </a:rPr>
              <a:t>Member</a:t>
            </a:r>
            <a:r>
              <a:rPr lang="en-IN" sz="6600" kern="1200" dirty="0">
                <a:solidFill>
                  <a:srgbClr val="6D2077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  <a:sym typeface="Montserrat Hairline"/>
              </a:rPr>
              <a:t> Countries</a:t>
            </a:r>
            <a:endParaRPr lang="en-US" sz="6600" kern="1200" dirty="0">
              <a:solidFill>
                <a:srgbClr val="6D2077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  <a:sym typeface="Montserrat Hairline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7114646"/>
              </p:ext>
            </p:extLst>
          </p:nvPr>
        </p:nvGraphicFramePr>
        <p:xfrm>
          <a:off x="564311" y="1076994"/>
          <a:ext cx="16308000" cy="12687471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116000">
                  <a:extLst>
                    <a:ext uri="{9D8B030D-6E8A-4147-A177-3AD203B41FA5}">
                      <a16:colId xmlns:a16="http://schemas.microsoft.com/office/drawing/2014/main" val="1118945078"/>
                    </a:ext>
                  </a:extLst>
                </a:gridCol>
                <a:gridCol w="5148000">
                  <a:extLst>
                    <a:ext uri="{9D8B030D-6E8A-4147-A177-3AD203B41FA5}">
                      <a16:colId xmlns:a16="http://schemas.microsoft.com/office/drawing/2014/main" val="3889966637"/>
                    </a:ext>
                  </a:extLst>
                </a:gridCol>
                <a:gridCol w="1872000">
                  <a:extLst>
                    <a:ext uri="{9D8B030D-6E8A-4147-A177-3AD203B41FA5}">
                      <a16:colId xmlns:a16="http://schemas.microsoft.com/office/drawing/2014/main" val="4019510328"/>
                    </a:ext>
                  </a:extLst>
                </a:gridCol>
                <a:gridCol w="4104000">
                  <a:extLst>
                    <a:ext uri="{9D8B030D-6E8A-4147-A177-3AD203B41FA5}">
                      <a16:colId xmlns:a16="http://schemas.microsoft.com/office/drawing/2014/main" val="400207667"/>
                    </a:ext>
                  </a:extLst>
                </a:gridCol>
                <a:gridCol w="4068000">
                  <a:extLst>
                    <a:ext uri="{9D8B030D-6E8A-4147-A177-3AD203B41FA5}">
                      <a16:colId xmlns:a16="http://schemas.microsoft.com/office/drawing/2014/main" val="1387253800"/>
                    </a:ext>
                  </a:extLst>
                </a:gridCol>
              </a:tblGrid>
              <a:tr h="453465">
                <a:tc>
                  <a:txBody>
                    <a:bodyPr/>
                    <a:lstStyle/>
                    <a:p>
                      <a:pPr marL="0" algn="l">
                        <a:spcAft>
                          <a:spcPts val="0"/>
                        </a:spcAft>
                      </a:pPr>
                      <a:r>
                        <a:rPr lang="en-US" sz="30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S. No.</a:t>
                      </a:r>
                      <a:endParaRPr lang="en-IN" sz="30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spcAft>
                          <a:spcPts val="0"/>
                        </a:spcAft>
                      </a:pPr>
                      <a:r>
                        <a:rPr lang="en-US" sz="30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Name of the Country</a:t>
                      </a:r>
                      <a:endParaRPr lang="en-IN" sz="30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spcAft>
                          <a:spcPts val="0"/>
                        </a:spcAft>
                      </a:pPr>
                      <a:r>
                        <a:rPr lang="en-US" sz="30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Demand</a:t>
                      </a:r>
                      <a:endParaRPr lang="en-IN" sz="30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spcAft>
                          <a:spcPts val="0"/>
                        </a:spcAft>
                      </a:pPr>
                      <a:r>
                        <a:rPr lang="en-US" sz="3000" b="1" i="0" u="none" strike="noStrike" cap="none" spc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Lato Light"/>
                        </a:rPr>
                        <a:t>Selected Size of Solar Pump (HP)</a:t>
                      </a:r>
                      <a:endParaRPr lang="en-IN" sz="3000" b="1" i="0" u="none" strike="noStrike" cap="none" spc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  <a:sym typeface="Lato Light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spcAft>
                          <a:spcPts val="0"/>
                        </a:spcAft>
                      </a:pPr>
                      <a:r>
                        <a:rPr lang="en-IN" sz="30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Estimated Total project cost (USD Million) </a:t>
                      </a:r>
                      <a:r>
                        <a:rPr lang="en-IN" sz="3000" b="1" baseline="300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8230435"/>
                  </a:ext>
                </a:extLst>
              </a:tr>
              <a:tr h="49314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95300" algn="l"/>
                        </a:tabLst>
                      </a:pPr>
                      <a:r>
                        <a:rPr lang="en-US" sz="3000" b="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IN" sz="3000" b="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30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</a:rPr>
                        <a:t>Democratic Republic of Congo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3000" b="0" i="0" u="none" strike="noStrike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</a:rPr>
                        <a:t>80,000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30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30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</a:rPr>
                        <a:t>410.80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0059434"/>
                  </a:ext>
                </a:extLst>
              </a:tr>
              <a:tr h="49314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95300" algn="l"/>
                        </a:tabLst>
                      </a:pPr>
                      <a:r>
                        <a:rPr lang="en-US" sz="3000" b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IN" sz="3000" b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30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</a:rPr>
                        <a:t>Benin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30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</a:rPr>
                        <a:t>50,000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30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30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</a:rPr>
                        <a:t>199.47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0294498"/>
                  </a:ext>
                </a:extLst>
              </a:tr>
              <a:tr h="49314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95300" algn="l"/>
                        </a:tabLst>
                      </a:pPr>
                      <a:r>
                        <a:rPr lang="en-US" sz="3000" b="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IN" sz="3000" b="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30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</a:rPr>
                        <a:t>Sudan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30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</a:rPr>
                        <a:t>50,000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30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30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</a:rPr>
                        <a:t>256.74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8647533"/>
                  </a:ext>
                </a:extLst>
              </a:tr>
              <a:tr h="49314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95300" algn="l"/>
                        </a:tabLst>
                      </a:pPr>
                      <a:r>
                        <a:rPr lang="en-US" sz="3000" b="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IN" sz="3000" b="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30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</a:rPr>
                        <a:t>Uganda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30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</a:rPr>
                        <a:t>30,000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30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30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</a:rPr>
                        <a:t>151.36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7305791"/>
                  </a:ext>
                </a:extLst>
              </a:tr>
              <a:tr h="49314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95300" algn="l"/>
                        </a:tabLst>
                      </a:pPr>
                      <a:r>
                        <a:rPr lang="en-US" sz="3000" b="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IN" sz="3000" b="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30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</a:rPr>
                        <a:t>Mali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30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</a:rPr>
                        <a:t>15,000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30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30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</a:rPr>
                        <a:t>60.96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7191649"/>
                  </a:ext>
                </a:extLst>
              </a:tr>
              <a:tr h="49314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95300" algn="l"/>
                        </a:tabLst>
                      </a:pPr>
                      <a:r>
                        <a:rPr lang="en-US" sz="3000" b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IN" sz="3000" b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30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</a:rPr>
                        <a:t>Niger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30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</a:rPr>
                        <a:t>15,000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30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30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</a:rPr>
                        <a:t>76.46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516030"/>
                  </a:ext>
                </a:extLst>
              </a:tr>
              <a:tr h="49314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95300" algn="l"/>
                        </a:tabLst>
                      </a:pPr>
                      <a:r>
                        <a:rPr lang="en-US" sz="3000" b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IN" sz="3000" b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30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</a:rPr>
                        <a:t>Tuvalu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E4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30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</a:rPr>
                        <a:t>10,000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E4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30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E4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30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</a:rPr>
                        <a:t>55.86*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E4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3246671"/>
                  </a:ext>
                </a:extLst>
              </a:tr>
              <a:tr h="49314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95300" algn="l"/>
                        </a:tabLst>
                      </a:pPr>
                      <a:r>
                        <a:rPr lang="en-US" sz="3000" b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IN" sz="3000" b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30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</a:rPr>
                        <a:t>South Sudan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30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</a:rPr>
                        <a:t>6,800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30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30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</a:rPr>
                        <a:t>27.08*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0943629"/>
                  </a:ext>
                </a:extLst>
              </a:tr>
              <a:tr h="49314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95300" algn="l"/>
                        </a:tabLst>
                      </a:pPr>
                      <a:r>
                        <a:rPr lang="en-US" sz="3000" b="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IN" sz="3000" b="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30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</a:rPr>
                        <a:t>Togo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30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</a:rPr>
                        <a:t>5,000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30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30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</a:rPr>
                        <a:t>19.95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2725078"/>
                  </a:ext>
                </a:extLst>
              </a:tr>
              <a:tr h="49314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95300" algn="l"/>
                        </a:tabLst>
                      </a:pPr>
                      <a:r>
                        <a:rPr lang="en-US" sz="3000" b="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IN" sz="3000" b="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30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</a:rPr>
                        <a:t>Senegal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30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</a:rPr>
                        <a:t>4,000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30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30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</a:rPr>
                        <a:t>15.44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9489961"/>
                  </a:ext>
                </a:extLst>
              </a:tr>
              <a:tr h="49314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95300" algn="l"/>
                        </a:tabLst>
                      </a:pPr>
                      <a:r>
                        <a:rPr lang="en-US" sz="3000" b="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en-IN" sz="3000" b="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30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</a:rPr>
                        <a:t>Sri Lanka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E4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30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</a:rPr>
                        <a:t>2,000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E4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30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E4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30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</a:rPr>
                        <a:t>7.81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E4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340310"/>
                  </a:ext>
                </a:extLst>
              </a:tr>
              <a:tr h="49314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95300" algn="l"/>
                        </a:tabLst>
                      </a:pPr>
                      <a:r>
                        <a:rPr lang="en-US" sz="3000" b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IN" sz="3000" b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30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</a:rPr>
                        <a:t>Peru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FF8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30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</a:rPr>
                        <a:t>1,750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FF8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30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FF8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30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</a:rPr>
                        <a:t>8.92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FF8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856404"/>
                  </a:ext>
                </a:extLst>
              </a:tr>
              <a:tr h="49314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95300" algn="l"/>
                        </a:tabLst>
                      </a:pPr>
                      <a:r>
                        <a:rPr lang="en-US" sz="3000" b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en-IN" sz="3000" b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30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</a:rPr>
                        <a:t>Yemen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E4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30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</a:rPr>
                        <a:t>1,500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E4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43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0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E4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43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0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</a:rPr>
                        <a:t>7.50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E4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9649521"/>
                  </a:ext>
                </a:extLst>
              </a:tr>
              <a:tr h="49314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95300" algn="l"/>
                        </a:tabLst>
                      </a:pPr>
                      <a:r>
                        <a:rPr lang="en-US" sz="3000" b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en-IN" sz="3000" b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30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</a:rPr>
                        <a:t>Somalia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30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</a:rPr>
                        <a:t>500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30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30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</a:rPr>
                        <a:t>6.42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5015147"/>
                  </a:ext>
                </a:extLst>
              </a:tr>
              <a:tr h="49314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95300" algn="l"/>
                        </a:tabLst>
                      </a:pPr>
                      <a:r>
                        <a:rPr lang="en-US" sz="3000" b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IN" sz="3000" b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30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</a:rPr>
                        <a:t>Nauru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E4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30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</a:rPr>
                        <a:t>400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E4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30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E4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30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</a:rPr>
                        <a:t>1.54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E4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2871185"/>
                  </a:ext>
                </a:extLst>
              </a:tr>
              <a:tr h="49314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95300" algn="l"/>
                        </a:tabLst>
                      </a:pPr>
                      <a:r>
                        <a:rPr lang="en-US" sz="3000" b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en-IN" sz="3000" b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30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</a:rPr>
                        <a:t>Tonga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E4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30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</a:rPr>
                        <a:t>258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E4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30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</a:rPr>
                        <a:t>60 of 3 HP; 74 of 5HP; 72 of 7.5HP; 52 of 10HP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E4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30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</a:rPr>
                        <a:t>1.97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E4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1801452"/>
                  </a:ext>
                </a:extLst>
              </a:tr>
              <a:tr h="49314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95300" algn="l"/>
                        </a:tabLst>
                      </a:pPr>
                      <a:r>
                        <a:rPr lang="en-US" sz="3000" b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en-IN" sz="3000" b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30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</a:rPr>
                        <a:t>Guyana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FF8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30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</a:rPr>
                        <a:t>111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FF8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30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FF8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30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</a:rPr>
                        <a:t>1.24*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FF8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638049"/>
                  </a:ext>
                </a:extLst>
              </a:tr>
              <a:tr h="49314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95300" algn="l"/>
                        </a:tabLst>
                      </a:pPr>
                      <a:r>
                        <a:rPr lang="en-US" sz="3000" b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en-IN" sz="3000" b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30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</a:rPr>
                        <a:t>Djibouti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30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30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30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</a:rPr>
                        <a:t>1.28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3541334"/>
                  </a:ext>
                </a:extLst>
              </a:tr>
              <a:tr h="49314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95300" algn="l"/>
                        </a:tabLst>
                      </a:pPr>
                      <a:r>
                        <a:rPr lang="en-US" sz="3000" b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en-IN" sz="3000" b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30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</a:rPr>
                        <a:t>Cabo Verde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30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30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30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</a:rPr>
                        <a:t>1.11*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2531888"/>
                  </a:ext>
                </a:extLst>
              </a:tr>
              <a:tr h="49314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95300" algn="l"/>
                        </a:tabLst>
                      </a:pPr>
                      <a:r>
                        <a:rPr lang="en-US" sz="3000" b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en-IN" sz="3000" b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30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</a:rPr>
                        <a:t>Fiji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E4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30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</a:rPr>
                        <a:t>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E4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30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E4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30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</a:rPr>
                        <a:t>0.23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E4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3313828"/>
                  </a:ext>
                </a:extLst>
              </a:tr>
              <a:tr h="49314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95300" algn="l"/>
                        </a:tabLst>
                      </a:pPr>
                      <a:r>
                        <a:rPr lang="en-US" sz="3000" b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en-IN" sz="3000" b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30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</a:rPr>
                        <a:t>Mauritius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30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</a:rPr>
                        <a:t>27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30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30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</a:rPr>
                        <a:t>0.30*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0478013"/>
                  </a:ext>
                </a:extLst>
              </a:tr>
              <a:tr h="49314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95300" algn="l"/>
                        </a:tabLst>
                      </a:pPr>
                      <a:r>
                        <a:rPr lang="en-US" sz="3000" b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en-IN" sz="3000" b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30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</a:rPr>
                        <a:t>Zambia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30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30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3000" b="0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</a:rPr>
                        <a:t>0.07*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5993967"/>
                  </a:ext>
                </a:extLst>
              </a:tr>
              <a:tr h="49314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3000" b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IN" sz="3000" b="1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30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</a:rPr>
                        <a:t>Total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30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</a:rPr>
                        <a:t>272,579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30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3000" b="1" i="0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</a:rPr>
                        <a:t>1,312.51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4105521"/>
                  </a:ext>
                </a:extLst>
              </a:tr>
            </a:tbl>
          </a:graphicData>
        </a:graphic>
      </p:graphicFrame>
      <p:sp>
        <p:nvSpPr>
          <p:cNvPr id="5" name="Rounded Rectangle 1">
            <a:extLst>
              <a:ext uri="{FF2B5EF4-FFF2-40B4-BE49-F238E27FC236}">
                <a16:creationId xmlns:a16="http://schemas.microsoft.com/office/drawing/2014/main" id="{AEAF0FEF-4697-4CDC-8140-FF4B18F34CDB}"/>
              </a:ext>
            </a:extLst>
          </p:cNvPr>
          <p:cNvSpPr/>
          <p:nvPr/>
        </p:nvSpPr>
        <p:spPr>
          <a:xfrm>
            <a:off x="17874202" y="1943876"/>
            <a:ext cx="4140000" cy="612932"/>
          </a:xfrm>
          <a:prstGeom prst="roundRect">
            <a:avLst/>
          </a:prstGeom>
          <a:solidFill>
            <a:srgbClr val="DDCAB8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182843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000" b="1" i="0" u="none" strike="noStrike" cap="none" spc="0" normalizeH="0" baseline="0" dirty="0">
                <a:ln>
                  <a:noFill/>
                </a:ln>
                <a:solidFill>
                  <a:srgbClr val="002060"/>
                </a:solidFill>
                <a:effectLst/>
                <a:uFillTx/>
                <a:latin typeface="Lato Light"/>
                <a:ea typeface="Lato Light"/>
                <a:cs typeface="Lato Light"/>
                <a:sym typeface="Lato Light"/>
              </a:rPr>
              <a:t>14 African Countries</a:t>
            </a:r>
          </a:p>
        </p:txBody>
      </p:sp>
      <p:sp>
        <p:nvSpPr>
          <p:cNvPr id="6" name="Rounded Rectangle 4">
            <a:extLst>
              <a:ext uri="{FF2B5EF4-FFF2-40B4-BE49-F238E27FC236}">
                <a16:creationId xmlns:a16="http://schemas.microsoft.com/office/drawing/2014/main" id="{94A5960E-F1A7-4FC1-A972-14F44AC74DC0}"/>
              </a:ext>
            </a:extLst>
          </p:cNvPr>
          <p:cNvSpPr/>
          <p:nvPr/>
        </p:nvSpPr>
        <p:spPr>
          <a:xfrm>
            <a:off x="17664200" y="2900003"/>
            <a:ext cx="4536000" cy="1123710"/>
          </a:xfrm>
          <a:prstGeom prst="roundRect">
            <a:avLst/>
          </a:prstGeom>
          <a:solidFill>
            <a:srgbClr val="DDCAB8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182843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000" i="0" u="none" strike="noStrike" cap="none" spc="0" normalizeH="0" baseline="0" dirty="0">
                <a:ln>
                  <a:noFill/>
                </a:ln>
                <a:solidFill>
                  <a:srgbClr val="002060"/>
                </a:solidFill>
                <a:effectLst/>
                <a:uFillTx/>
                <a:latin typeface="Lato Light"/>
                <a:ea typeface="Lato Light"/>
                <a:cs typeface="Lato Light"/>
                <a:sym typeface="Lato Light"/>
              </a:rPr>
              <a:t>Demand Aggregation</a:t>
            </a:r>
            <a:r>
              <a:rPr kumimoji="0" lang="en-US" sz="3000" i="0" u="none" strike="noStrike" cap="none" spc="0" normalizeH="0" dirty="0">
                <a:ln>
                  <a:noFill/>
                </a:ln>
                <a:solidFill>
                  <a:srgbClr val="002060"/>
                </a:solidFill>
                <a:effectLst/>
                <a:uFillTx/>
                <a:latin typeface="Lato Light"/>
                <a:ea typeface="Lato Light"/>
                <a:cs typeface="Lato Light"/>
                <a:sym typeface="Lato Light"/>
              </a:rPr>
              <a:t> – 256,506 Nos. of SWPS</a:t>
            </a:r>
            <a:endParaRPr kumimoji="0" lang="en-US" sz="3000" i="0" u="none" strike="noStrike" cap="none" spc="0" normalizeH="0" baseline="0" dirty="0">
              <a:ln>
                <a:noFill/>
              </a:ln>
              <a:solidFill>
                <a:srgbClr val="002060"/>
              </a:solidFill>
              <a:effectLst/>
              <a:uFillTx/>
              <a:latin typeface="Lato Light"/>
              <a:ea typeface="Lato Light"/>
              <a:cs typeface="Lato Light"/>
              <a:sym typeface="Lato Light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DC434E3-E3EE-4064-8DAC-4FD074CEADFE}"/>
              </a:ext>
            </a:extLst>
          </p:cNvPr>
          <p:cNvCxnSpPr/>
          <p:nvPr/>
        </p:nvCxnSpPr>
        <p:spPr>
          <a:xfrm>
            <a:off x="17594384" y="4463556"/>
            <a:ext cx="4572000" cy="19050"/>
          </a:xfrm>
          <a:prstGeom prst="line">
            <a:avLst/>
          </a:prstGeom>
          <a:noFill/>
          <a:ln w="44450" cap="flat">
            <a:solidFill>
              <a:srgbClr val="FF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7B008012-AA6F-4EA5-A709-499A1201B8FA}"/>
              </a:ext>
            </a:extLst>
          </p:cNvPr>
          <p:cNvSpPr/>
          <p:nvPr/>
        </p:nvSpPr>
        <p:spPr>
          <a:xfrm>
            <a:off x="17856059" y="5024078"/>
            <a:ext cx="4140000" cy="1123710"/>
          </a:xfrm>
          <a:prstGeom prst="roundRect">
            <a:avLst/>
          </a:prstGeom>
          <a:solidFill>
            <a:srgbClr val="FFCE43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182843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000" b="1" i="0" u="none" strike="noStrike" cap="none" spc="0" normalizeH="0" baseline="0" dirty="0">
                <a:ln>
                  <a:noFill/>
                </a:ln>
                <a:solidFill>
                  <a:srgbClr val="002060"/>
                </a:solidFill>
                <a:effectLst/>
                <a:uFillTx/>
                <a:latin typeface="Lato Light"/>
                <a:ea typeface="Lato Light"/>
                <a:cs typeface="Lato Light"/>
                <a:sym typeface="Lato Light"/>
              </a:rPr>
              <a:t>6 Asia &amp;</a:t>
            </a:r>
            <a:r>
              <a:rPr kumimoji="0" lang="en-US" sz="3000" b="1" i="0" u="none" strike="noStrike" cap="none" spc="0" normalizeH="0" dirty="0">
                <a:ln>
                  <a:noFill/>
                </a:ln>
                <a:solidFill>
                  <a:srgbClr val="002060"/>
                </a:solidFill>
                <a:effectLst/>
                <a:uFillTx/>
                <a:latin typeface="Lato Light"/>
                <a:ea typeface="Lato Light"/>
                <a:cs typeface="Lato Light"/>
                <a:sym typeface="Lato Light"/>
              </a:rPr>
              <a:t> Pacific </a:t>
            </a:r>
            <a:r>
              <a:rPr kumimoji="0" lang="en-US" sz="3000" b="1" i="0" u="none" strike="noStrike" cap="none" spc="0" normalizeH="0" baseline="0" dirty="0">
                <a:ln>
                  <a:noFill/>
                </a:ln>
                <a:solidFill>
                  <a:srgbClr val="002060"/>
                </a:solidFill>
                <a:effectLst/>
                <a:uFillTx/>
                <a:latin typeface="Lato Light"/>
                <a:ea typeface="Lato Light"/>
                <a:cs typeface="Lato Light"/>
                <a:sym typeface="Lato Light"/>
              </a:rPr>
              <a:t>Countries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17B30E50-F982-4305-987D-9F77FC36156A}"/>
              </a:ext>
            </a:extLst>
          </p:cNvPr>
          <p:cNvSpPr/>
          <p:nvPr/>
        </p:nvSpPr>
        <p:spPr>
          <a:xfrm>
            <a:off x="17664198" y="9388613"/>
            <a:ext cx="4536000" cy="1123710"/>
          </a:xfrm>
          <a:prstGeom prst="roundRect">
            <a:avLst/>
          </a:prstGeom>
          <a:solidFill>
            <a:srgbClr val="89FF89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182843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000" i="0" u="none" strike="noStrike" cap="none" spc="0" normalizeH="0" baseline="0" dirty="0">
                <a:ln>
                  <a:noFill/>
                </a:ln>
                <a:solidFill>
                  <a:srgbClr val="002060"/>
                </a:solidFill>
                <a:effectLst/>
                <a:uFillTx/>
                <a:latin typeface="Lato Light"/>
                <a:ea typeface="Lato Light"/>
                <a:cs typeface="Lato Light"/>
                <a:sym typeface="Lato Light"/>
              </a:rPr>
              <a:t>Demand Aggregation</a:t>
            </a:r>
            <a:r>
              <a:rPr kumimoji="0" lang="en-US" sz="3000" i="0" u="none" strike="noStrike" cap="none" spc="0" normalizeH="0" dirty="0">
                <a:ln>
                  <a:noFill/>
                </a:ln>
                <a:solidFill>
                  <a:srgbClr val="002060"/>
                </a:solidFill>
                <a:effectLst/>
                <a:uFillTx/>
                <a:latin typeface="Lato Light"/>
                <a:ea typeface="Lato Light"/>
                <a:cs typeface="Lato Light"/>
                <a:sym typeface="Lato Light"/>
              </a:rPr>
              <a:t> – 1,888 Nos. of SWPS</a:t>
            </a:r>
            <a:endParaRPr kumimoji="0" lang="en-US" sz="3000" i="0" u="none" strike="noStrike" cap="none" spc="0" normalizeH="0" baseline="0" dirty="0">
              <a:ln>
                <a:noFill/>
              </a:ln>
              <a:solidFill>
                <a:srgbClr val="002060"/>
              </a:solidFill>
              <a:effectLst/>
              <a:uFillTx/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8077ED53-90EC-45C8-A36F-C9F26480911D}"/>
              </a:ext>
            </a:extLst>
          </p:cNvPr>
          <p:cNvSpPr/>
          <p:nvPr/>
        </p:nvSpPr>
        <p:spPr>
          <a:xfrm>
            <a:off x="17810384" y="8364335"/>
            <a:ext cx="4140000" cy="612932"/>
          </a:xfrm>
          <a:prstGeom prst="roundRect">
            <a:avLst/>
          </a:prstGeom>
          <a:solidFill>
            <a:srgbClr val="89FF89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182843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000" b="1" i="0" u="none" strike="noStrike" cap="none" spc="0" normalizeH="0" baseline="0" dirty="0">
                <a:ln>
                  <a:noFill/>
                </a:ln>
                <a:solidFill>
                  <a:srgbClr val="002060"/>
                </a:solidFill>
                <a:effectLst/>
                <a:uFillTx/>
                <a:latin typeface="Lato Light"/>
                <a:ea typeface="Lato Light"/>
                <a:cs typeface="Lato Light"/>
                <a:sym typeface="Lato Light"/>
              </a:rPr>
              <a:t>2 LAC Countries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C4D99E6-15C7-4414-9A10-E4004DA9214A}"/>
              </a:ext>
            </a:extLst>
          </p:cNvPr>
          <p:cNvCxnSpPr/>
          <p:nvPr/>
        </p:nvCxnSpPr>
        <p:spPr>
          <a:xfrm>
            <a:off x="17677197" y="8030322"/>
            <a:ext cx="4572000" cy="19050"/>
          </a:xfrm>
          <a:prstGeom prst="line">
            <a:avLst/>
          </a:prstGeom>
          <a:noFill/>
          <a:ln w="44450" cap="flat">
            <a:solidFill>
              <a:srgbClr val="00B0F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4E70E022-F2BE-44D2-824E-3BD5F4B2C6E5}"/>
              </a:ext>
            </a:extLst>
          </p:cNvPr>
          <p:cNvSpPr/>
          <p:nvPr/>
        </p:nvSpPr>
        <p:spPr>
          <a:xfrm>
            <a:off x="17684384" y="6527200"/>
            <a:ext cx="4392000" cy="1123710"/>
          </a:xfrm>
          <a:prstGeom prst="roundRect">
            <a:avLst/>
          </a:prstGeom>
          <a:solidFill>
            <a:srgbClr val="FFCE43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182843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000" i="0" u="none" strike="noStrike" cap="none" spc="0" normalizeH="0" baseline="0" dirty="0">
                <a:ln>
                  <a:noFill/>
                </a:ln>
                <a:solidFill>
                  <a:srgbClr val="002060"/>
                </a:solidFill>
                <a:effectLst/>
                <a:uFillTx/>
                <a:latin typeface="Lato Light"/>
                <a:ea typeface="Lato Light"/>
                <a:cs typeface="Lato Light"/>
                <a:sym typeface="Lato Light"/>
              </a:rPr>
              <a:t>Demand Aggregation</a:t>
            </a:r>
            <a:r>
              <a:rPr kumimoji="0" lang="en-US" sz="3000" i="0" u="none" strike="noStrike" cap="none" spc="0" normalizeH="0" dirty="0">
                <a:ln>
                  <a:noFill/>
                </a:ln>
                <a:solidFill>
                  <a:srgbClr val="002060"/>
                </a:solidFill>
                <a:effectLst/>
                <a:uFillTx/>
                <a:latin typeface="Lato Light"/>
                <a:ea typeface="Lato Light"/>
                <a:cs typeface="Lato Light"/>
                <a:sym typeface="Lato Light"/>
              </a:rPr>
              <a:t> – 14,185 Nos. of SWPS</a:t>
            </a:r>
            <a:endParaRPr kumimoji="0" lang="en-US" sz="3000" i="0" u="none" strike="noStrike" cap="none" spc="0" normalizeH="0" baseline="0" dirty="0">
              <a:ln>
                <a:noFill/>
              </a:ln>
              <a:solidFill>
                <a:srgbClr val="002060"/>
              </a:solidFill>
              <a:effectLst/>
              <a:uFillTx/>
              <a:latin typeface="Lato Light"/>
              <a:ea typeface="Lato Light"/>
              <a:cs typeface="Lato Light"/>
              <a:sym typeface="Lato Light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2366F83-B1DA-44CF-B8D5-0785B291524A}"/>
              </a:ext>
            </a:extLst>
          </p:cNvPr>
          <p:cNvSpPr/>
          <p:nvPr/>
        </p:nvSpPr>
        <p:spPr>
          <a:xfrm>
            <a:off x="17600502" y="11198626"/>
            <a:ext cx="6661145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IN" sz="2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IN" sz="2400" b="1" baseline="30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1</a:t>
            </a:r>
            <a:r>
              <a:rPr lang="en-US" sz="2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Average </a:t>
            </a:r>
            <a:r>
              <a:rPr lang="en-US" sz="2400" b="1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L1 price of AC Surface, AC Submersible, DC Surface and DC Submersible SWPS discovered through International Competitive Bid by ISA</a:t>
            </a:r>
          </a:p>
          <a:p>
            <a:pPr>
              <a:spcAft>
                <a:spcPts val="1200"/>
              </a:spcAft>
            </a:pPr>
            <a:r>
              <a:rPr lang="en-US" sz="2400" b="1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Assuming Average L1 price of 3HP</a:t>
            </a:r>
            <a:endParaRPr lang="en-US" sz="2400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436533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98F1C4-F715-4D8A-9286-94B60FD394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525" y="534924"/>
            <a:ext cx="21020246" cy="1469608"/>
          </a:xfrm>
        </p:spPr>
        <p:txBody>
          <a:bodyPr>
            <a:normAutofit/>
          </a:bodyPr>
          <a:lstStyle/>
          <a:p>
            <a:pPr defTabSz="1827886"/>
            <a:r>
              <a:rPr lang="en-US" sz="6600" dirty="0">
                <a:solidFill>
                  <a:srgbClr val="6D207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Key Activities undertaken in Demand Aggregation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2C1DA51-4CFA-43EB-9305-B6E7C695C49E}"/>
              </a:ext>
            </a:extLst>
          </p:cNvPr>
          <p:cNvGrpSpPr/>
          <p:nvPr/>
        </p:nvGrpSpPr>
        <p:grpSpPr>
          <a:xfrm>
            <a:off x="377889" y="2350865"/>
            <a:ext cx="5736279" cy="9731141"/>
            <a:chOff x="150020" y="3345050"/>
            <a:chExt cx="4728715" cy="7937192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8D04C333-9DA8-4CFA-9F79-92930C577FE4}"/>
                </a:ext>
              </a:extLst>
            </p:cNvPr>
            <p:cNvSpPr/>
            <p:nvPr/>
          </p:nvSpPr>
          <p:spPr>
            <a:xfrm>
              <a:off x="150020" y="3345050"/>
              <a:ext cx="4711173" cy="7937192"/>
            </a:xfrm>
            <a:prstGeom prst="rect">
              <a:avLst/>
            </a:prstGeom>
            <a:solidFill>
              <a:srgbClr val="00B0F0">
                <a:alpha val="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610" tIns="54610" rIns="54610" bIns="54610" rtlCol="0" anchor="ctr"/>
            <a:lstStyle/>
            <a:p>
              <a:pPr algn="l"/>
              <a:endParaRPr lang="en-US" sz="1500" dirty="0">
                <a:solidFill>
                  <a:schemeClr val="bg1"/>
                </a:solidFill>
              </a:endParaRPr>
            </a:p>
          </p:txBody>
        </p:sp>
        <p:sp>
          <p:nvSpPr>
            <p:cNvPr id="13" name="Freeform 81">
              <a:extLst>
                <a:ext uri="{FF2B5EF4-FFF2-40B4-BE49-F238E27FC236}">
                  <a16:creationId xmlns:a16="http://schemas.microsoft.com/office/drawing/2014/main" id="{54F3D4D9-D3D3-41E7-9C1F-EBA623E394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54958" y="4045212"/>
              <a:ext cx="2157422" cy="1850973"/>
            </a:xfrm>
            <a:custGeom>
              <a:avLst/>
              <a:gdLst>
                <a:gd name="T0" fmla="*/ 231 w 2237"/>
                <a:gd name="T1" fmla="*/ 778 h 2583"/>
                <a:gd name="T2" fmla="*/ 231 w 2237"/>
                <a:gd name="T3" fmla="*/ 1804 h 2583"/>
                <a:gd name="T4" fmla="*/ 1119 w 2237"/>
                <a:gd name="T5" fmla="*/ 2317 h 2583"/>
                <a:gd name="T6" fmla="*/ 2007 w 2237"/>
                <a:gd name="T7" fmla="*/ 1804 h 2583"/>
                <a:gd name="T8" fmla="*/ 2007 w 2237"/>
                <a:gd name="T9" fmla="*/ 778 h 2583"/>
                <a:gd name="T10" fmla="*/ 1119 w 2237"/>
                <a:gd name="T11" fmla="*/ 266 h 2583"/>
                <a:gd name="T12" fmla="*/ 231 w 2237"/>
                <a:gd name="T13" fmla="*/ 778 h 2583"/>
                <a:gd name="T14" fmla="*/ 0 w 2237"/>
                <a:gd name="T15" fmla="*/ 1937 h 2583"/>
                <a:gd name="T16" fmla="*/ 0 w 2237"/>
                <a:gd name="T17" fmla="*/ 646 h 2583"/>
                <a:gd name="T18" fmla="*/ 1119 w 2237"/>
                <a:gd name="T19" fmla="*/ 0 h 2583"/>
                <a:gd name="T20" fmla="*/ 2237 w 2237"/>
                <a:gd name="T21" fmla="*/ 646 h 2583"/>
                <a:gd name="T22" fmla="*/ 2237 w 2237"/>
                <a:gd name="T23" fmla="*/ 1937 h 2583"/>
                <a:gd name="T24" fmla="*/ 1119 w 2237"/>
                <a:gd name="T25" fmla="*/ 2583 h 2583"/>
                <a:gd name="T26" fmla="*/ 0 w 2237"/>
                <a:gd name="T27" fmla="*/ 1937 h 2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37" h="2583">
                  <a:moveTo>
                    <a:pt x="231" y="778"/>
                  </a:moveTo>
                  <a:lnTo>
                    <a:pt x="231" y="1804"/>
                  </a:lnTo>
                  <a:lnTo>
                    <a:pt x="1119" y="2317"/>
                  </a:lnTo>
                  <a:lnTo>
                    <a:pt x="2007" y="1804"/>
                  </a:lnTo>
                  <a:lnTo>
                    <a:pt x="2007" y="778"/>
                  </a:lnTo>
                  <a:lnTo>
                    <a:pt x="1119" y="266"/>
                  </a:lnTo>
                  <a:lnTo>
                    <a:pt x="231" y="778"/>
                  </a:lnTo>
                  <a:close/>
                  <a:moveTo>
                    <a:pt x="0" y="1937"/>
                  </a:moveTo>
                  <a:lnTo>
                    <a:pt x="0" y="646"/>
                  </a:lnTo>
                  <a:lnTo>
                    <a:pt x="1119" y="0"/>
                  </a:lnTo>
                  <a:lnTo>
                    <a:pt x="2237" y="646"/>
                  </a:lnTo>
                  <a:lnTo>
                    <a:pt x="2237" y="1937"/>
                  </a:lnTo>
                  <a:lnTo>
                    <a:pt x="1119" y="2583"/>
                  </a:lnTo>
                  <a:lnTo>
                    <a:pt x="0" y="1937"/>
                  </a:ln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82">
              <a:extLst>
                <a:ext uri="{FF2B5EF4-FFF2-40B4-BE49-F238E27FC236}">
                  <a16:creationId xmlns:a16="http://schemas.microsoft.com/office/drawing/2014/main" id="{E2E02F33-80BB-4E9E-91D6-3F28F4AF01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0242" y="3623792"/>
              <a:ext cx="990600" cy="503238"/>
            </a:xfrm>
            <a:custGeom>
              <a:avLst/>
              <a:gdLst>
                <a:gd name="T0" fmla="*/ 624 w 624"/>
                <a:gd name="T1" fmla="*/ 180 h 317"/>
                <a:gd name="T2" fmla="*/ 313 w 624"/>
                <a:gd name="T3" fmla="*/ 0 h 317"/>
                <a:gd name="T4" fmla="*/ 312 w 624"/>
                <a:gd name="T5" fmla="*/ 1 h 317"/>
                <a:gd name="T6" fmla="*/ 311 w 624"/>
                <a:gd name="T7" fmla="*/ 0 h 317"/>
                <a:gd name="T8" fmla="*/ 0 w 624"/>
                <a:gd name="T9" fmla="*/ 180 h 317"/>
                <a:gd name="T10" fmla="*/ 0 w 624"/>
                <a:gd name="T11" fmla="*/ 317 h 317"/>
                <a:gd name="T12" fmla="*/ 312 w 624"/>
                <a:gd name="T13" fmla="*/ 138 h 317"/>
                <a:gd name="T14" fmla="*/ 624 w 624"/>
                <a:gd name="T15" fmla="*/ 317 h 317"/>
                <a:gd name="T16" fmla="*/ 624 w 624"/>
                <a:gd name="T17" fmla="*/ 18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4" h="317">
                  <a:moveTo>
                    <a:pt x="624" y="180"/>
                  </a:moveTo>
                  <a:lnTo>
                    <a:pt x="313" y="0"/>
                  </a:lnTo>
                  <a:lnTo>
                    <a:pt x="312" y="1"/>
                  </a:lnTo>
                  <a:lnTo>
                    <a:pt x="311" y="0"/>
                  </a:lnTo>
                  <a:lnTo>
                    <a:pt x="0" y="180"/>
                  </a:lnTo>
                  <a:lnTo>
                    <a:pt x="0" y="317"/>
                  </a:lnTo>
                  <a:lnTo>
                    <a:pt x="312" y="138"/>
                  </a:lnTo>
                  <a:lnTo>
                    <a:pt x="624" y="317"/>
                  </a:lnTo>
                  <a:lnTo>
                    <a:pt x="624" y="18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FFA79E9B-7157-4DFC-84FE-424D80F613F9}"/>
                </a:ext>
              </a:extLst>
            </p:cNvPr>
            <p:cNvSpPr txBox="1"/>
            <p:nvPr/>
          </p:nvSpPr>
          <p:spPr>
            <a:xfrm>
              <a:off x="1501044" y="4483509"/>
              <a:ext cx="2008998" cy="739272"/>
            </a:xfrm>
            <a:prstGeom prst="rect">
              <a:avLst/>
            </a:prstGeom>
            <a:noFill/>
          </p:spPr>
          <p:txBody>
            <a:bodyPr wrap="square" lIns="54610" tIns="54610" rIns="54610" bIns="54610" rtlCol="0">
              <a:noAutofit/>
            </a:bodyPr>
            <a:lstStyle/>
            <a:p>
              <a:pPr algn="ctr">
                <a:spcAft>
                  <a:spcPts val="600"/>
                </a:spcAft>
              </a:pPr>
              <a:r>
                <a:rPr lang="en-US" sz="3200" b="1" dirty="0">
                  <a:solidFill>
                    <a:schemeClr val="tx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Needs Assessment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DF7FE9F3-A63F-4281-9880-C34A00BF1299}"/>
                </a:ext>
              </a:extLst>
            </p:cNvPr>
            <p:cNvSpPr txBox="1"/>
            <p:nvPr/>
          </p:nvSpPr>
          <p:spPr>
            <a:xfrm>
              <a:off x="150020" y="6223531"/>
              <a:ext cx="4728715" cy="4056706"/>
            </a:xfrm>
            <a:prstGeom prst="rect">
              <a:avLst/>
            </a:prstGeom>
            <a:noFill/>
          </p:spPr>
          <p:txBody>
            <a:bodyPr wrap="square" lIns="54610" tIns="54610" rIns="54610" bIns="54610" rtlCol="0">
              <a:noAutofit/>
            </a:bodyPr>
            <a:lstStyle/>
            <a:p>
              <a:pPr marL="571500" indent="-571500">
                <a:spcAft>
                  <a:spcPts val="600"/>
                </a:spcAft>
                <a:buFont typeface="Wingdings" panose="05000000000000000000" pitchFamily="2" charset="2"/>
                <a:buChar char="Ø"/>
              </a:pPr>
              <a:r>
                <a:rPr lang="en-US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In collaboration with National Focal Points (NFPs) and Contact Points need assessment questionnaires for Solar Water Pumping systems (SWPS) circulated to participating member countries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166516FB-591E-4E83-993E-C41015799BF2}"/>
              </a:ext>
            </a:extLst>
          </p:cNvPr>
          <p:cNvGrpSpPr/>
          <p:nvPr/>
        </p:nvGrpSpPr>
        <p:grpSpPr>
          <a:xfrm>
            <a:off x="6571250" y="2430379"/>
            <a:ext cx="5715000" cy="9731141"/>
            <a:chOff x="3079455" y="3345048"/>
            <a:chExt cx="5715000" cy="8603112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38351AF-743D-45F6-9148-3C1065A7EA89}"/>
                </a:ext>
              </a:extLst>
            </p:cNvPr>
            <p:cNvSpPr/>
            <p:nvPr/>
          </p:nvSpPr>
          <p:spPr>
            <a:xfrm>
              <a:off x="3079455" y="3345048"/>
              <a:ext cx="5715000" cy="8603112"/>
            </a:xfrm>
            <a:prstGeom prst="rect">
              <a:avLst/>
            </a:prstGeom>
            <a:solidFill>
              <a:srgbClr val="00682F">
                <a:alpha val="1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610" tIns="54610" rIns="54610" bIns="54610" rtlCol="0" anchor="ctr"/>
            <a:lstStyle/>
            <a:p>
              <a:pPr algn="l"/>
              <a:endParaRPr lang="en-US" sz="1500" dirty="0">
                <a:solidFill>
                  <a:schemeClr val="bg1"/>
                </a:solidFill>
              </a:endParaRPr>
            </a:p>
          </p:txBody>
        </p:sp>
        <p:sp>
          <p:nvSpPr>
            <p:cNvPr id="15" name="Freeform 286">
              <a:extLst>
                <a:ext uri="{FF2B5EF4-FFF2-40B4-BE49-F238E27FC236}">
                  <a16:creationId xmlns:a16="http://schemas.microsoft.com/office/drawing/2014/main" id="{FCA237AF-DB19-4B0B-945B-A93D2E590D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30765" y="3822087"/>
              <a:ext cx="2947099" cy="2217836"/>
            </a:xfrm>
            <a:custGeom>
              <a:avLst/>
              <a:gdLst>
                <a:gd name="T0" fmla="*/ 231 w 2237"/>
                <a:gd name="T1" fmla="*/ 779 h 2583"/>
                <a:gd name="T2" fmla="*/ 231 w 2237"/>
                <a:gd name="T3" fmla="*/ 1805 h 2583"/>
                <a:gd name="T4" fmla="*/ 1119 w 2237"/>
                <a:gd name="T5" fmla="*/ 2317 h 2583"/>
                <a:gd name="T6" fmla="*/ 2007 w 2237"/>
                <a:gd name="T7" fmla="*/ 1805 h 2583"/>
                <a:gd name="T8" fmla="*/ 2007 w 2237"/>
                <a:gd name="T9" fmla="*/ 779 h 2583"/>
                <a:gd name="T10" fmla="*/ 1119 w 2237"/>
                <a:gd name="T11" fmla="*/ 266 h 2583"/>
                <a:gd name="T12" fmla="*/ 231 w 2237"/>
                <a:gd name="T13" fmla="*/ 779 h 2583"/>
                <a:gd name="T14" fmla="*/ 0 w 2237"/>
                <a:gd name="T15" fmla="*/ 1937 h 2583"/>
                <a:gd name="T16" fmla="*/ 0 w 2237"/>
                <a:gd name="T17" fmla="*/ 646 h 2583"/>
                <a:gd name="T18" fmla="*/ 1119 w 2237"/>
                <a:gd name="T19" fmla="*/ 0 h 2583"/>
                <a:gd name="T20" fmla="*/ 2237 w 2237"/>
                <a:gd name="T21" fmla="*/ 646 h 2583"/>
                <a:gd name="T22" fmla="*/ 2237 w 2237"/>
                <a:gd name="T23" fmla="*/ 1937 h 2583"/>
                <a:gd name="T24" fmla="*/ 1119 w 2237"/>
                <a:gd name="T25" fmla="*/ 2583 h 2583"/>
                <a:gd name="T26" fmla="*/ 0 w 2237"/>
                <a:gd name="T27" fmla="*/ 1937 h 2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37" h="2583">
                  <a:moveTo>
                    <a:pt x="231" y="779"/>
                  </a:moveTo>
                  <a:lnTo>
                    <a:pt x="231" y="1805"/>
                  </a:lnTo>
                  <a:lnTo>
                    <a:pt x="1119" y="2317"/>
                  </a:lnTo>
                  <a:lnTo>
                    <a:pt x="2007" y="1805"/>
                  </a:lnTo>
                  <a:lnTo>
                    <a:pt x="2007" y="779"/>
                  </a:lnTo>
                  <a:lnTo>
                    <a:pt x="1119" y="266"/>
                  </a:lnTo>
                  <a:lnTo>
                    <a:pt x="231" y="779"/>
                  </a:lnTo>
                  <a:close/>
                  <a:moveTo>
                    <a:pt x="0" y="1937"/>
                  </a:moveTo>
                  <a:lnTo>
                    <a:pt x="0" y="646"/>
                  </a:lnTo>
                  <a:lnTo>
                    <a:pt x="1119" y="0"/>
                  </a:lnTo>
                  <a:lnTo>
                    <a:pt x="2237" y="646"/>
                  </a:lnTo>
                  <a:lnTo>
                    <a:pt x="2237" y="1937"/>
                  </a:lnTo>
                  <a:lnTo>
                    <a:pt x="1119" y="2583"/>
                  </a:lnTo>
                  <a:lnTo>
                    <a:pt x="0" y="1937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Freeform 287">
              <a:extLst>
                <a:ext uri="{FF2B5EF4-FFF2-40B4-BE49-F238E27FC236}">
                  <a16:creationId xmlns:a16="http://schemas.microsoft.com/office/drawing/2014/main" id="{94724D6E-358D-4354-9BE5-1B56D8AFD8B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12038" y="3402267"/>
              <a:ext cx="1093662" cy="426574"/>
            </a:xfrm>
            <a:custGeom>
              <a:avLst/>
              <a:gdLst>
                <a:gd name="T0" fmla="*/ 625 w 625"/>
                <a:gd name="T1" fmla="*/ 179 h 317"/>
                <a:gd name="T2" fmla="*/ 314 w 625"/>
                <a:gd name="T3" fmla="*/ 0 h 317"/>
                <a:gd name="T4" fmla="*/ 313 w 625"/>
                <a:gd name="T5" fmla="*/ 1 h 317"/>
                <a:gd name="T6" fmla="*/ 312 w 625"/>
                <a:gd name="T7" fmla="*/ 0 h 317"/>
                <a:gd name="T8" fmla="*/ 0 w 625"/>
                <a:gd name="T9" fmla="*/ 179 h 317"/>
                <a:gd name="T10" fmla="*/ 0 w 625"/>
                <a:gd name="T11" fmla="*/ 317 h 317"/>
                <a:gd name="T12" fmla="*/ 313 w 625"/>
                <a:gd name="T13" fmla="*/ 138 h 317"/>
                <a:gd name="T14" fmla="*/ 625 w 625"/>
                <a:gd name="T15" fmla="*/ 317 h 317"/>
                <a:gd name="T16" fmla="*/ 625 w 625"/>
                <a:gd name="T17" fmla="*/ 179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5" h="317">
                  <a:moveTo>
                    <a:pt x="625" y="179"/>
                  </a:moveTo>
                  <a:lnTo>
                    <a:pt x="314" y="0"/>
                  </a:lnTo>
                  <a:lnTo>
                    <a:pt x="313" y="1"/>
                  </a:lnTo>
                  <a:lnTo>
                    <a:pt x="312" y="0"/>
                  </a:lnTo>
                  <a:lnTo>
                    <a:pt x="0" y="179"/>
                  </a:lnTo>
                  <a:lnTo>
                    <a:pt x="0" y="317"/>
                  </a:lnTo>
                  <a:lnTo>
                    <a:pt x="313" y="138"/>
                  </a:lnTo>
                  <a:lnTo>
                    <a:pt x="625" y="317"/>
                  </a:lnTo>
                  <a:lnTo>
                    <a:pt x="625" y="179"/>
                  </a:ln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27EBFBA1-F0A5-4D6A-A098-560C6F9DC0C4}"/>
                </a:ext>
              </a:extLst>
            </p:cNvPr>
            <p:cNvSpPr txBox="1"/>
            <p:nvPr/>
          </p:nvSpPr>
          <p:spPr>
            <a:xfrm>
              <a:off x="4789186" y="4519242"/>
              <a:ext cx="2517271" cy="679094"/>
            </a:xfrm>
            <a:prstGeom prst="rect">
              <a:avLst/>
            </a:prstGeom>
            <a:noFill/>
          </p:spPr>
          <p:txBody>
            <a:bodyPr wrap="square" lIns="54610" tIns="54610" rIns="54610" bIns="54610" rtlCol="0">
              <a:noAutofit/>
            </a:bodyPr>
            <a:lstStyle/>
            <a:p>
              <a:pPr algn="ctr">
                <a:spcAft>
                  <a:spcPts val="600"/>
                </a:spcAft>
              </a:pPr>
              <a:r>
                <a:rPr lang="en-US" sz="3200" b="1" dirty="0">
                  <a:solidFill>
                    <a:schemeClr val="tx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Ascertaining Demand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B9C6D24B-D09F-454B-9C66-16F065D0F1E1}"/>
                </a:ext>
              </a:extLst>
            </p:cNvPr>
            <p:cNvSpPr txBox="1"/>
            <p:nvPr/>
          </p:nvSpPr>
          <p:spPr>
            <a:xfrm>
              <a:off x="3135266" y="6384374"/>
              <a:ext cx="5558589" cy="5057655"/>
            </a:xfrm>
            <a:prstGeom prst="rect">
              <a:avLst/>
            </a:prstGeom>
            <a:noFill/>
          </p:spPr>
          <p:txBody>
            <a:bodyPr wrap="square" lIns="54610" tIns="54610" rIns="54610" bIns="54610" rtlCol="0">
              <a:noAutofit/>
            </a:bodyPr>
            <a:lstStyle/>
            <a:p>
              <a:pPr marL="571500" indent="-571500">
                <a:spcAft>
                  <a:spcPts val="600"/>
                </a:spcAft>
                <a:buFont typeface="Wingdings" panose="05000000000000000000" pitchFamily="2" charset="2"/>
                <a:buChar char="Ø"/>
              </a:pPr>
              <a:r>
                <a:rPr lang="en-US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The filled in needs assessment questionnaires used to ascertain demand of SWPS in member countries including information on type, quantity etc.</a:t>
              </a:r>
            </a:p>
            <a:p>
              <a:pPr marL="571500" indent="-571500">
                <a:spcAft>
                  <a:spcPts val="600"/>
                </a:spcAft>
                <a:buFont typeface="Wingdings" panose="05000000000000000000" pitchFamily="2" charset="2"/>
                <a:buChar char="Ø"/>
              </a:pPr>
              <a:r>
                <a:rPr lang="en-US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Demand of 272,579 Nos. SWPS submitted by 22 countries till Dec 2018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40728D96-1FF4-47B1-B32A-4D0A16808AD3}"/>
              </a:ext>
            </a:extLst>
          </p:cNvPr>
          <p:cNvGrpSpPr/>
          <p:nvPr/>
        </p:nvGrpSpPr>
        <p:grpSpPr>
          <a:xfrm>
            <a:off x="12699988" y="2430379"/>
            <a:ext cx="5723718" cy="9731140"/>
            <a:chOff x="5850316" y="3345047"/>
            <a:chExt cx="5723718" cy="8603112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FE48D9E-D20C-4CAB-AC15-40D1F5627C93}"/>
                </a:ext>
              </a:extLst>
            </p:cNvPr>
            <p:cNvSpPr/>
            <p:nvPr/>
          </p:nvSpPr>
          <p:spPr>
            <a:xfrm>
              <a:off x="5859034" y="3345047"/>
              <a:ext cx="5715000" cy="8603112"/>
            </a:xfrm>
            <a:prstGeom prst="rect">
              <a:avLst/>
            </a:prstGeom>
            <a:solidFill>
              <a:schemeClr val="accent4">
                <a:alpha val="9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610" tIns="54610" rIns="54610" bIns="54610" rtlCol="0" anchor="ctr"/>
            <a:lstStyle/>
            <a:p>
              <a:pPr algn="l"/>
              <a:endParaRPr lang="en-US" sz="1500" dirty="0">
                <a:solidFill>
                  <a:schemeClr val="bg1"/>
                </a:solidFill>
              </a:endParaRPr>
            </a:p>
          </p:txBody>
        </p:sp>
        <p:sp>
          <p:nvSpPr>
            <p:cNvPr id="17" name="Freeform 490">
              <a:extLst>
                <a:ext uri="{FF2B5EF4-FFF2-40B4-BE49-F238E27FC236}">
                  <a16:creationId xmlns:a16="http://schemas.microsoft.com/office/drawing/2014/main" id="{23013F62-6361-4FBB-94AF-0E13B7B8AE3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98433" y="3922197"/>
              <a:ext cx="2516337" cy="2117725"/>
            </a:xfrm>
            <a:custGeom>
              <a:avLst/>
              <a:gdLst>
                <a:gd name="T0" fmla="*/ 231 w 2237"/>
                <a:gd name="T1" fmla="*/ 779 h 2583"/>
                <a:gd name="T2" fmla="*/ 231 w 2237"/>
                <a:gd name="T3" fmla="*/ 1805 h 2583"/>
                <a:gd name="T4" fmla="*/ 1119 w 2237"/>
                <a:gd name="T5" fmla="*/ 2317 h 2583"/>
                <a:gd name="T6" fmla="*/ 2007 w 2237"/>
                <a:gd name="T7" fmla="*/ 1805 h 2583"/>
                <a:gd name="T8" fmla="*/ 2007 w 2237"/>
                <a:gd name="T9" fmla="*/ 779 h 2583"/>
                <a:gd name="T10" fmla="*/ 1119 w 2237"/>
                <a:gd name="T11" fmla="*/ 266 h 2583"/>
                <a:gd name="T12" fmla="*/ 231 w 2237"/>
                <a:gd name="T13" fmla="*/ 779 h 2583"/>
                <a:gd name="T14" fmla="*/ 0 w 2237"/>
                <a:gd name="T15" fmla="*/ 1937 h 2583"/>
                <a:gd name="T16" fmla="*/ 0 w 2237"/>
                <a:gd name="T17" fmla="*/ 646 h 2583"/>
                <a:gd name="T18" fmla="*/ 1119 w 2237"/>
                <a:gd name="T19" fmla="*/ 0 h 2583"/>
                <a:gd name="T20" fmla="*/ 2237 w 2237"/>
                <a:gd name="T21" fmla="*/ 646 h 2583"/>
                <a:gd name="T22" fmla="*/ 2237 w 2237"/>
                <a:gd name="T23" fmla="*/ 1937 h 2583"/>
                <a:gd name="T24" fmla="*/ 1119 w 2237"/>
                <a:gd name="T25" fmla="*/ 2583 h 2583"/>
                <a:gd name="T26" fmla="*/ 0 w 2237"/>
                <a:gd name="T27" fmla="*/ 1937 h 2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37" h="2583">
                  <a:moveTo>
                    <a:pt x="231" y="779"/>
                  </a:moveTo>
                  <a:lnTo>
                    <a:pt x="231" y="1805"/>
                  </a:lnTo>
                  <a:lnTo>
                    <a:pt x="1119" y="2317"/>
                  </a:lnTo>
                  <a:lnTo>
                    <a:pt x="2007" y="1805"/>
                  </a:lnTo>
                  <a:lnTo>
                    <a:pt x="2007" y="779"/>
                  </a:lnTo>
                  <a:lnTo>
                    <a:pt x="1119" y="266"/>
                  </a:lnTo>
                  <a:lnTo>
                    <a:pt x="231" y="779"/>
                  </a:lnTo>
                  <a:close/>
                  <a:moveTo>
                    <a:pt x="0" y="1937"/>
                  </a:moveTo>
                  <a:lnTo>
                    <a:pt x="0" y="646"/>
                  </a:lnTo>
                  <a:lnTo>
                    <a:pt x="1119" y="0"/>
                  </a:lnTo>
                  <a:lnTo>
                    <a:pt x="2237" y="646"/>
                  </a:lnTo>
                  <a:lnTo>
                    <a:pt x="2237" y="1937"/>
                  </a:lnTo>
                  <a:lnTo>
                    <a:pt x="1119" y="2583"/>
                  </a:lnTo>
                  <a:lnTo>
                    <a:pt x="0" y="193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491">
              <a:extLst>
                <a:ext uri="{FF2B5EF4-FFF2-40B4-BE49-F238E27FC236}">
                  <a16:creationId xmlns:a16="http://schemas.microsoft.com/office/drawing/2014/main" id="{567E2FA0-7C8A-4648-8CE7-9ADA590F60FF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3977" y="3457766"/>
              <a:ext cx="990600" cy="503238"/>
            </a:xfrm>
            <a:custGeom>
              <a:avLst/>
              <a:gdLst>
                <a:gd name="T0" fmla="*/ 624 w 624"/>
                <a:gd name="T1" fmla="*/ 179 h 317"/>
                <a:gd name="T2" fmla="*/ 313 w 624"/>
                <a:gd name="T3" fmla="*/ 0 h 317"/>
                <a:gd name="T4" fmla="*/ 312 w 624"/>
                <a:gd name="T5" fmla="*/ 1 h 317"/>
                <a:gd name="T6" fmla="*/ 311 w 624"/>
                <a:gd name="T7" fmla="*/ 0 h 317"/>
                <a:gd name="T8" fmla="*/ 0 w 624"/>
                <a:gd name="T9" fmla="*/ 179 h 317"/>
                <a:gd name="T10" fmla="*/ 0 w 624"/>
                <a:gd name="T11" fmla="*/ 317 h 317"/>
                <a:gd name="T12" fmla="*/ 312 w 624"/>
                <a:gd name="T13" fmla="*/ 138 h 317"/>
                <a:gd name="T14" fmla="*/ 624 w 624"/>
                <a:gd name="T15" fmla="*/ 317 h 317"/>
                <a:gd name="T16" fmla="*/ 624 w 624"/>
                <a:gd name="T17" fmla="*/ 179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4" h="317">
                  <a:moveTo>
                    <a:pt x="624" y="179"/>
                  </a:moveTo>
                  <a:lnTo>
                    <a:pt x="313" y="0"/>
                  </a:lnTo>
                  <a:lnTo>
                    <a:pt x="312" y="1"/>
                  </a:lnTo>
                  <a:lnTo>
                    <a:pt x="311" y="0"/>
                  </a:lnTo>
                  <a:lnTo>
                    <a:pt x="0" y="179"/>
                  </a:lnTo>
                  <a:lnTo>
                    <a:pt x="0" y="317"/>
                  </a:lnTo>
                  <a:lnTo>
                    <a:pt x="312" y="138"/>
                  </a:lnTo>
                  <a:lnTo>
                    <a:pt x="624" y="317"/>
                  </a:lnTo>
                  <a:lnTo>
                    <a:pt x="624" y="17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68049C34-B1A2-4901-AB98-01419CB3C4DC}"/>
                </a:ext>
              </a:extLst>
            </p:cNvPr>
            <p:cNvSpPr txBox="1"/>
            <p:nvPr/>
          </p:nvSpPr>
          <p:spPr>
            <a:xfrm>
              <a:off x="7603746" y="4483506"/>
              <a:ext cx="2071062" cy="503238"/>
            </a:xfrm>
            <a:prstGeom prst="rect">
              <a:avLst/>
            </a:prstGeom>
            <a:noFill/>
          </p:spPr>
          <p:txBody>
            <a:bodyPr wrap="square" lIns="54610" tIns="54610" rIns="54610" bIns="54610" rtlCol="0">
              <a:noAutofit/>
            </a:bodyPr>
            <a:lstStyle/>
            <a:p>
              <a:pPr algn="ctr">
                <a:spcAft>
                  <a:spcPts val="600"/>
                </a:spcAft>
              </a:pPr>
              <a:r>
                <a:rPr lang="en-US" sz="3200" b="1" dirty="0">
                  <a:solidFill>
                    <a:schemeClr val="tx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Demand Validation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0D9150F3-2C3C-4323-A6F3-083316835D51}"/>
                </a:ext>
              </a:extLst>
            </p:cNvPr>
            <p:cNvSpPr txBox="1"/>
            <p:nvPr/>
          </p:nvSpPr>
          <p:spPr>
            <a:xfrm>
              <a:off x="5850316" y="6443749"/>
              <a:ext cx="5722552" cy="4857689"/>
            </a:xfrm>
            <a:prstGeom prst="rect">
              <a:avLst/>
            </a:prstGeom>
            <a:noFill/>
          </p:spPr>
          <p:txBody>
            <a:bodyPr wrap="square" lIns="54610" tIns="54610" rIns="54610" bIns="54610" rtlCol="0">
              <a:noAutofit/>
            </a:bodyPr>
            <a:lstStyle/>
            <a:p>
              <a:pPr marL="571500" indent="-571500">
                <a:spcAft>
                  <a:spcPts val="600"/>
                </a:spcAft>
                <a:buFont typeface="Wingdings" panose="05000000000000000000" pitchFamily="2" charset="2"/>
                <a:buChar char="Ø"/>
              </a:pPr>
              <a:r>
                <a:rPr lang="en-US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Coordination with National Focal Points and Contact Points for obtaining country specific data and information and for validation of demand</a:t>
              </a:r>
            </a:p>
            <a:p>
              <a:pPr marL="571500" indent="-571500">
                <a:spcAft>
                  <a:spcPts val="600"/>
                </a:spcAft>
                <a:buFont typeface="Wingdings" panose="05000000000000000000" pitchFamily="2" charset="2"/>
                <a:buChar char="Ø"/>
              </a:pPr>
              <a:r>
                <a:rPr lang="en-US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Conducted Mission Visits to Nine (9) Member Countries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3EAC1FD1-C683-4430-998D-8CADAFA7549D}"/>
              </a:ext>
            </a:extLst>
          </p:cNvPr>
          <p:cNvGrpSpPr/>
          <p:nvPr/>
        </p:nvGrpSpPr>
        <p:grpSpPr>
          <a:xfrm>
            <a:off x="18846162" y="2430379"/>
            <a:ext cx="5252514" cy="9731140"/>
            <a:chOff x="8661176" y="2205637"/>
            <a:chExt cx="3798899" cy="973114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669C1BA-79EE-4E2D-A69F-72B4285D717D}"/>
                </a:ext>
              </a:extLst>
            </p:cNvPr>
            <p:cNvSpPr/>
            <p:nvPr/>
          </p:nvSpPr>
          <p:spPr>
            <a:xfrm>
              <a:off x="8661176" y="2205637"/>
              <a:ext cx="3680845" cy="9731140"/>
            </a:xfrm>
            <a:prstGeom prst="rect">
              <a:avLst/>
            </a:prstGeom>
            <a:solidFill>
              <a:srgbClr val="008683">
                <a:alpha val="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4610" tIns="54610" rIns="54610" bIns="54610" rtlCol="0" anchor="ctr"/>
            <a:lstStyle/>
            <a:p>
              <a:pPr algn="l"/>
              <a:endParaRPr lang="en-US" sz="1500" dirty="0">
                <a:solidFill>
                  <a:schemeClr val="bg1"/>
                </a:solidFill>
              </a:endParaRPr>
            </a:p>
          </p:txBody>
        </p:sp>
        <p:sp>
          <p:nvSpPr>
            <p:cNvPr id="19" name="Freeform 490">
              <a:extLst>
                <a:ext uri="{FF2B5EF4-FFF2-40B4-BE49-F238E27FC236}">
                  <a16:creationId xmlns:a16="http://schemas.microsoft.com/office/drawing/2014/main" id="{27545BB2-398E-48B8-96AD-705B643A8FE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718427" y="2858462"/>
              <a:ext cx="2105654" cy="2395398"/>
            </a:xfrm>
            <a:custGeom>
              <a:avLst/>
              <a:gdLst>
                <a:gd name="T0" fmla="*/ 231 w 2237"/>
                <a:gd name="T1" fmla="*/ 779 h 2583"/>
                <a:gd name="T2" fmla="*/ 231 w 2237"/>
                <a:gd name="T3" fmla="*/ 1805 h 2583"/>
                <a:gd name="T4" fmla="*/ 1119 w 2237"/>
                <a:gd name="T5" fmla="*/ 2317 h 2583"/>
                <a:gd name="T6" fmla="*/ 2007 w 2237"/>
                <a:gd name="T7" fmla="*/ 1805 h 2583"/>
                <a:gd name="T8" fmla="*/ 2007 w 2237"/>
                <a:gd name="T9" fmla="*/ 779 h 2583"/>
                <a:gd name="T10" fmla="*/ 1119 w 2237"/>
                <a:gd name="T11" fmla="*/ 266 h 2583"/>
                <a:gd name="T12" fmla="*/ 231 w 2237"/>
                <a:gd name="T13" fmla="*/ 779 h 2583"/>
                <a:gd name="T14" fmla="*/ 0 w 2237"/>
                <a:gd name="T15" fmla="*/ 1937 h 2583"/>
                <a:gd name="T16" fmla="*/ 0 w 2237"/>
                <a:gd name="T17" fmla="*/ 646 h 2583"/>
                <a:gd name="T18" fmla="*/ 1119 w 2237"/>
                <a:gd name="T19" fmla="*/ 0 h 2583"/>
                <a:gd name="T20" fmla="*/ 2237 w 2237"/>
                <a:gd name="T21" fmla="*/ 646 h 2583"/>
                <a:gd name="T22" fmla="*/ 2237 w 2237"/>
                <a:gd name="T23" fmla="*/ 1937 h 2583"/>
                <a:gd name="T24" fmla="*/ 1119 w 2237"/>
                <a:gd name="T25" fmla="*/ 2583 h 2583"/>
                <a:gd name="T26" fmla="*/ 0 w 2237"/>
                <a:gd name="T27" fmla="*/ 1937 h 2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37" h="2583">
                  <a:moveTo>
                    <a:pt x="231" y="779"/>
                  </a:moveTo>
                  <a:lnTo>
                    <a:pt x="231" y="1805"/>
                  </a:lnTo>
                  <a:lnTo>
                    <a:pt x="1119" y="2317"/>
                  </a:lnTo>
                  <a:lnTo>
                    <a:pt x="2007" y="1805"/>
                  </a:lnTo>
                  <a:lnTo>
                    <a:pt x="2007" y="779"/>
                  </a:lnTo>
                  <a:lnTo>
                    <a:pt x="1119" y="266"/>
                  </a:lnTo>
                  <a:lnTo>
                    <a:pt x="231" y="779"/>
                  </a:lnTo>
                  <a:close/>
                  <a:moveTo>
                    <a:pt x="0" y="1937"/>
                  </a:moveTo>
                  <a:lnTo>
                    <a:pt x="0" y="646"/>
                  </a:lnTo>
                  <a:lnTo>
                    <a:pt x="1119" y="0"/>
                  </a:lnTo>
                  <a:lnTo>
                    <a:pt x="2237" y="646"/>
                  </a:lnTo>
                  <a:lnTo>
                    <a:pt x="2237" y="1937"/>
                  </a:lnTo>
                  <a:lnTo>
                    <a:pt x="1119" y="2583"/>
                  </a:lnTo>
                  <a:lnTo>
                    <a:pt x="0" y="1937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491">
              <a:extLst>
                <a:ext uri="{FF2B5EF4-FFF2-40B4-BE49-F238E27FC236}">
                  <a16:creationId xmlns:a16="http://schemas.microsoft.com/office/drawing/2014/main" id="{63D16785-BDD4-40BD-A6F2-407C640075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56558" y="2418998"/>
              <a:ext cx="990600" cy="503238"/>
            </a:xfrm>
            <a:custGeom>
              <a:avLst/>
              <a:gdLst>
                <a:gd name="T0" fmla="*/ 624 w 624"/>
                <a:gd name="T1" fmla="*/ 179 h 317"/>
                <a:gd name="T2" fmla="*/ 313 w 624"/>
                <a:gd name="T3" fmla="*/ 0 h 317"/>
                <a:gd name="T4" fmla="*/ 312 w 624"/>
                <a:gd name="T5" fmla="*/ 1 h 317"/>
                <a:gd name="T6" fmla="*/ 311 w 624"/>
                <a:gd name="T7" fmla="*/ 0 h 317"/>
                <a:gd name="T8" fmla="*/ 0 w 624"/>
                <a:gd name="T9" fmla="*/ 179 h 317"/>
                <a:gd name="T10" fmla="*/ 0 w 624"/>
                <a:gd name="T11" fmla="*/ 317 h 317"/>
                <a:gd name="T12" fmla="*/ 312 w 624"/>
                <a:gd name="T13" fmla="*/ 138 h 317"/>
                <a:gd name="T14" fmla="*/ 624 w 624"/>
                <a:gd name="T15" fmla="*/ 317 h 317"/>
                <a:gd name="T16" fmla="*/ 624 w 624"/>
                <a:gd name="T17" fmla="*/ 179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4" h="317">
                  <a:moveTo>
                    <a:pt x="624" y="179"/>
                  </a:moveTo>
                  <a:lnTo>
                    <a:pt x="313" y="0"/>
                  </a:lnTo>
                  <a:lnTo>
                    <a:pt x="312" y="1"/>
                  </a:lnTo>
                  <a:lnTo>
                    <a:pt x="311" y="0"/>
                  </a:lnTo>
                  <a:lnTo>
                    <a:pt x="0" y="179"/>
                  </a:lnTo>
                  <a:lnTo>
                    <a:pt x="0" y="317"/>
                  </a:lnTo>
                  <a:lnTo>
                    <a:pt x="312" y="138"/>
                  </a:lnTo>
                  <a:lnTo>
                    <a:pt x="624" y="317"/>
                  </a:lnTo>
                  <a:lnTo>
                    <a:pt x="624" y="179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BB562AD4-846D-4265-BD3D-D535EA089B50}"/>
                </a:ext>
              </a:extLst>
            </p:cNvPr>
            <p:cNvSpPr txBox="1"/>
            <p:nvPr/>
          </p:nvSpPr>
          <p:spPr>
            <a:xfrm>
              <a:off x="9810922" y="3672717"/>
              <a:ext cx="1920664" cy="638478"/>
            </a:xfrm>
            <a:prstGeom prst="rect">
              <a:avLst/>
            </a:prstGeom>
            <a:noFill/>
          </p:spPr>
          <p:txBody>
            <a:bodyPr wrap="square" lIns="54610" tIns="54610" rIns="54610" bIns="54610" rtlCol="0">
              <a:noAutofit/>
            </a:bodyPr>
            <a:lstStyle/>
            <a:p>
              <a:pPr algn="ctr">
                <a:spcAft>
                  <a:spcPts val="600"/>
                </a:spcAft>
              </a:pPr>
              <a:r>
                <a:rPr lang="en-US" sz="3200" b="1" dirty="0">
                  <a:solidFill>
                    <a:schemeClr val="tx1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International Bidding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2090A07F-C0D0-4A91-AE73-24E864716196}"/>
                </a:ext>
              </a:extLst>
            </p:cNvPr>
            <p:cNvSpPr txBox="1"/>
            <p:nvPr/>
          </p:nvSpPr>
          <p:spPr>
            <a:xfrm>
              <a:off x="8779230" y="5673333"/>
              <a:ext cx="3680845" cy="5752245"/>
            </a:xfrm>
            <a:prstGeom prst="rect">
              <a:avLst/>
            </a:prstGeom>
            <a:noFill/>
          </p:spPr>
          <p:txBody>
            <a:bodyPr wrap="square" lIns="54610" tIns="54610" rIns="54610" bIns="54610" rtlCol="0">
              <a:noAutofit/>
            </a:bodyPr>
            <a:lstStyle/>
            <a:p>
              <a:pPr marL="571500" indent="-571500">
                <a:spcAft>
                  <a:spcPts val="600"/>
                </a:spcAft>
                <a:buFont typeface="Wingdings" panose="05000000000000000000" pitchFamily="2" charset="2"/>
                <a:buChar char="Ø"/>
              </a:pPr>
              <a:r>
                <a:rPr lang="en-US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Hired EESL for management of </a:t>
              </a:r>
              <a:r>
                <a:rPr lang="en-US" b="1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International Competitive Bidding (ICB) for price discovery</a:t>
              </a:r>
              <a:r>
                <a:rPr lang="en-US" dirty="0">
                  <a:solidFill>
                    <a:srgbClr val="00206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of various types of solar water pumping systems in participating member countries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632437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ED882690-2525-467B-9DE5-17C196642D4F}"/>
              </a:ext>
            </a:extLst>
          </p:cNvPr>
          <p:cNvSpPr/>
          <p:nvPr/>
        </p:nvSpPr>
        <p:spPr>
          <a:xfrm>
            <a:off x="8143094" y="5075559"/>
            <a:ext cx="5421643" cy="1845454"/>
          </a:xfrm>
          <a:prstGeom prst="rect">
            <a:avLst/>
          </a:prstGeom>
          <a:solidFill>
            <a:srgbClr val="00338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827886" hangingPunct="1">
              <a:defRPr/>
            </a:pPr>
            <a:endParaRPr lang="en-US" sz="2699" dirty="0">
              <a:solidFill>
                <a:prstClr val="white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1206" y="715081"/>
            <a:ext cx="23430354" cy="1036260"/>
          </a:xfrm>
        </p:spPr>
        <p:txBody>
          <a:bodyPr>
            <a:normAutofit/>
          </a:bodyPr>
          <a:lstStyle/>
          <a:p>
            <a:pPr defTabSz="1827886">
              <a:lnSpc>
                <a:spcPct val="70000"/>
              </a:lnSpc>
              <a:spcBef>
                <a:spcPct val="0"/>
              </a:spcBef>
            </a:pPr>
            <a:r>
              <a:rPr lang="en-US" sz="6600" kern="1200" dirty="0">
                <a:solidFill>
                  <a:srgbClr val="6D2077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Key Activities planned in Solar water pumping </a:t>
            </a:r>
            <a:r>
              <a:rPr lang="en-US" sz="6600" kern="1200" dirty="0" err="1">
                <a:solidFill>
                  <a:srgbClr val="6D2077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programme</a:t>
            </a:r>
            <a:endParaRPr lang="en-US" sz="6600" kern="1200" dirty="0">
              <a:solidFill>
                <a:srgbClr val="6D2077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0" y="2362072"/>
            <a:ext cx="12820587" cy="1870731"/>
          </a:xfrm>
          <a:prstGeom prst="rect">
            <a:avLst/>
          </a:prstGeom>
          <a:solidFill>
            <a:srgbClr val="00338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827886" hangingPunct="1">
              <a:defRPr/>
            </a:pPr>
            <a:endParaRPr lang="en-US" sz="2699" dirty="0">
              <a:solidFill>
                <a:prstClr val="white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8891225" y="7797309"/>
            <a:ext cx="5421643" cy="1845454"/>
          </a:xfrm>
          <a:prstGeom prst="rect">
            <a:avLst/>
          </a:prstGeom>
          <a:solidFill>
            <a:srgbClr val="00338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827886" hangingPunct="1">
              <a:defRPr/>
            </a:pPr>
            <a:endParaRPr lang="en-US" sz="2699" dirty="0">
              <a:solidFill>
                <a:prstClr val="white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9613368" y="10490033"/>
            <a:ext cx="6208313" cy="1845454"/>
          </a:xfrm>
          <a:prstGeom prst="rect">
            <a:avLst/>
          </a:prstGeom>
          <a:solidFill>
            <a:srgbClr val="00338D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827886" hangingPunct="1">
              <a:defRPr/>
            </a:pPr>
            <a:endParaRPr lang="en-US" sz="2699" dirty="0">
              <a:solidFill>
                <a:prstClr val="white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74" name="Parallelogram 73"/>
          <p:cNvSpPr/>
          <p:nvPr/>
        </p:nvSpPr>
        <p:spPr>
          <a:xfrm>
            <a:off x="8143093" y="4207521"/>
            <a:ext cx="4677497" cy="884807"/>
          </a:xfrm>
          <a:prstGeom prst="parallelogram">
            <a:avLst>
              <a:gd name="adj" fmla="val 222143"/>
            </a:avLst>
          </a:prstGeom>
          <a:solidFill>
            <a:srgbClr val="00206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827886" hangingPunct="1">
              <a:defRPr/>
            </a:pPr>
            <a:endParaRPr lang="en-US" sz="2699" dirty="0">
              <a:solidFill>
                <a:prstClr val="white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75" name="Parallelogram 74"/>
          <p:cNvSpPr/>
          <p:nvPr/>
        </p:nvSpPr>
        <p:spPr>
          <a:xfrm>
            <a:off x="8887240" y="6912500"/>
            <a:ext cx="4677497" cy="884807"/>
          </a:xfrm>
          <a:prstGeom prst="parallelogram">
            <a:avLst>
              <a:gd name="adj" fmla="val 222143"/>
            </a:avLst>
          </a:prstGeom>
          <a:solidFill>
            <a:srgbClr val="00206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827886" hangingPunct="1">
              <a:defRPr/>
            </a:pPr>
            <a:endParaRPr lang="en-US" sz="2699" dirty="0">
              <a:solidFill>
                <a:prstClr val="white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76" name="Parallelogram 75"/>
          <p:cNvSpPr/>
          <p:nvPr/>
        </p:nvSpPr>
        <p:spPr>
          <a:xfrm>
            <a:off x="9681142" y="9617866"/>
            <a:ext cx="4677497" cy="884807"/>
          </a:xfrm>
          <a:prstGeom prst="parallelogram">
            <a:avLst>
              <a:gd name="adj" fmla="val 222143"/>
            </a:avLst>
          </a:prstGeom>
          <a:solidFill>
            <a:srgbClr val="00206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827886" hangingPunct="1">
              <a:defRPr/>
            </a:pPr>
            <a:endParaRPr lang="en-US" sz="2699" dirty="0">
              <a:solidFill>
                <a:prstClr val="white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16001797" y="10490035"/>
            <a:ext cx="8149763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729" indent="-342729" algn="just">
              <a:buFont typeface="Arial" panose="020B0604020202020204" pitchFamily="34" charset="0"/>
              <a:buChar char="•"/>
            </a:pPr>
            <a:r>
              <a:rPr lang="en-US" sz="3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Development of media outreach strategy for the programme</a:t>
            </a:r>
          </a:p>
          <a:p>
            <a:pPr marL="342729" indent="-342729" algn="just">
              <a:buFont typeface="Arial" panose="020B0604020202020204" pitchFamily="34" charset="0"/>
              <a:buChar char="•"/>
            </a:pPr>
            <a:r>
              <a:rPr lang="en-US" sz="3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Organization of workshops and seminars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14480786" y="7772913"/>
            <a:ext cx="9765223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729" indent="-342729" algn="just">
              <a:buFont typeface="Arial" panose="020B0604020202020204" pitchFamily="34" charset="0"/>
              <a:buChar char="•"/>
            </a:pPr>
            <a:r>
              <a:rPr lang="en-US" sz="3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Facilitating in setting Standards, Performance Benchmarks, Testing and Certification Protocols through identified test centers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13791611" y="5042923"/>
            <a:ext cx="10359949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729" indent="-342729" algn="just">
              <a:buFont typeface="Arial" panose="020B0604020202020204" pitchFamily="34" charset="0"/>
              <a:buChar char="•"/>
            </a:pPr>
            <a:r>
              <a:rPr lang="en-US" sz="3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Developing baseline studies and roadmaps for member nations</a:t>
            </a:r>
          </a:p>
          <a:p>
            <a:pPr marL="342729" indent="-342729" algn="just">
              <a:buFont typeface="Arial" panose="020B0604020202020204" pitchFamily="34" charset="0"/>
              <a:buChar char="•"/>
            </a:pPr>
            <a:r>
              <a:rPr lang="en-US" sz="3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Facilitating affordable financing for implementation of program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13214942" y="2446150"/>
            <a:ext cx="10991102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729" indent="-342729">
              <a:buFont typeface="Arial" panose="020B0604020202020204" pitchFamily="34" charset="0"/>
              <a:buChar char="•"/>
            </a:pPr>
            <a:r>
              <a:rPr lang="en-US" sz="3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Obtaining data for demand aggregation models </a:t>
            </a:r>
          </a:p>
          <a:p>
            <a:pPr marL="342729" indent="-342729">
              <a:buFont typeface="Arial" panose="020B0604020202020204" pitchFamily="34" charset="0"/>
              <a:buChar char="•"/>
            </a:pPr>
            <a:r>
              <a:rPr lang="en-US" sz="3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Bid process management, fixation of price, identification of manufacturer(s) / supplier(s)</a:t>
            </a:r>
          </a:p>
        </p:txBody>
      </p:sp>
      <p:sp>
        <p:nvSpPr>
          <p:cNvPr id="81" name="Oval 80"/>
          <p:cNvSpPr/>
          <p:nvPr/>
        </p:nvSpPr>
        <p:spPr>
          <a:xfrm>
            <a:off x="7892209" y="2708293"/>
            <a:ext cx="995031" cy="1183111"/>
          </a:xfrm>
          <a:prstGeom prst="ellipse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827886" hangingPunct="1">
              <a:defRPr/>
            </a:pPr>
            <a:endParaRPr lang="en-US" sz="2699" dirty="0">
              <a:solidFill>
                <a:prstClr val="white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82" name="Oval 81"/>
          <p:cNvSpPr/>
          <p:nvPr/>
        </p:nvSpPr>
        <p:spPr>
          <a:xfrm>
            <a:off x="8450724" y="5410858"/>
            <a:ext cx="995031" cy="1183111"/>
          </a:xfrm>
          <a:prstGeom prst="ellipse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827886" hangingPunct="1">
              <a:defRPr/>
            </a:pPr>
            <a:endParaRPr lang="en-US" sz="2699" dirty="0">
              <a:solidFill>
                <a:prstClr val="white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83" name="Oval 82"/>
          <p:cNvSpPr/>
          <p:nvPr/>
        </p:nvSpPr>
        <p:spPr>
          <a:xfrm>
            <a:off x="9144172" y="8115839"/>
            <a:ext cx="995031" cy="1183111"/>
          </a:xfrm>
          <a:prstGeom prst="ellipse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827886" hangingPunct="1">
              <a:defRPr/>
            </a:pPr>
            <a:endParaRPr lang="en-US" sz="2699" dirty="0">
              <a:solidFill>
                <a:prstClr val="white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84" name="Oval 83"/>
          <p:cNvSpPr/>
          <p:nvPr/>
        </p:nvSpPr>
        <p:spPr>
          <a:xfrm>
            <a:off x="9837619" y="10820817"/>
            <a:ext cx="995031" cy="1183111"/>
          </a:xfrm>
          <a:prstGeom prst="ellipse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827886" hangingPunct="1">
              <a:defRPr/>
            </a:pPr>
            <a:endParaRPr lang="en-US" sz="2699" dirty="0">
              <a:solidFill>
                <a:prstClr val="white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9359313" y="2615428"/>
            <a:ext cx="346127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Demand Aggregation</a:t>
            </a:r>
          </a:p>
        </p:txBody>
      </p:sp>
      <p:sp>
        <p:nvSpPr>
          <p:cNvPr id="86" name="Rectangle 85"/>
          <p:cNvSpPr/>
          <p:nvPr/>
        </p:nvSpPr>
        <p:spPr>
          <a:xfrm>
            <a:off x="10033078" y="5403859"/>
            <a:ext cx="312223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Country Strategy</a:t>
            </a:r>
          </a:p>
        </p:txBody>
      </p:sp>
      <p:sp>
        <p:nvSpPr>
          <p:cNvPr id="87" name="Rectangle 86"/>
          <p:cNvSpPr/>
          <p:nvPr/>
        </p:nvSpPr>
        <p:spPr>
          <a:xfrm>
            <a:off x="10760477" y="7942191"/>
            <a:ext cx="285333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Facilitating Deployment</a:t>
            </a:r>
          </a:p>
        </p:txBody>
      </p:sp>
      <p:sp>
        <p:nvSpPr>
          <p:cNvPr id="88" name="Rectangle 87"/>
          <p:cNvSpPr/>
          <p:nvPr/>
        </p:nvSpPr>
        <p:spPr>
          <a:xfrm>
            <a:off x="11192961" y="11058429"/>
            <a:ext cx="46287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Outreach Strategy</a:t>
            </a:r>
          </a:p>
        </p:txBody>
      </p:sp>
      <p:pic>
        <p:nvPicPr>
          <p:cNvPr id="102" name="Picture 10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0717" y="2682548"/>
            <a:ext cx="1117951" cy="1231182"/>
          </a:xfrm>
          <a:prstGeom prst="rect">
            <a:avLst/>
          </a:prstGeom>
        </p:spPr>
      </p:pic>
      <p:sp>
        <p:nvSpPr>
          <p:cNvPr id="103" name="Freeform 9"/>
          <p:cNvSpPr>
            <a:spLocks noEditPoints="1"/>
          </p:cNvSpPr>
          <p:nvPr/>
        </p:nvSpPr>
        <p:spPr bwMode="auto">
          <a:xfrm>
            <a:off x="8486634" y="5716713"/>
            <a:ext cx="923207" cy="628760"/>
          </a:xfrm>
          <a:custGeom>
            <a:avLst/>
            <a:gdLst>
              <a:gd name="T0" fmla="*/ 1820 w 3139"/>
              <a:gd name="T1" fmla="*/ 1577 h 2321"/>
              <a:gd name="T2" fmla="*/ 1452 w 3139"/>
              <a:gd name="T3" fmla="*/ 2270 h 2321"/>
              <a:gd name="T4" fmla="*/ 1410 w 3139"/>
              <a:gd name="T5" fmla="*/ 2177 h 2321"/>
              <a:gd name="T6" fmla="*/ 1382 w 3139"/>
              <a:gd name="T7" fmla="*/ 2088 h 2321"/>
              <a:gd name="T8" fmla="*/ 1359 w 3139"/>
              <a:gd name="T9" fmla="*/ 1950 h 2321"/>
              <a:gd name="T10" fmla="*/ 1272 w 3139"/>
              <a:gd name="T11" fmla="*/ 1933 h 2321"/>
              <a:gd name="T12" fmla="*/ 1198 w 3139"/>
              <a:gd name="T13" fmla="*/ 1905 h 2321"/>
              <a:gd name="T14" fmla="*/ 1130 w 3139"/>
              <a:gd name="T15" fmla="*/ 1863 h 2321"/>
              <a:gd name="T16" fmla="*/ 1060 w 3139"/>
              <a:gd name="T17" fmla="*/ 1805 h 2321"/>
              <a:gd name="T18" fmla="*/ 980 w 3139"/>
              <a:gd name="T19" fmla="*/ 1884 h 2321"/>
              <a:gd name="T20" fmla="*/ 914 w 3139"/>
              <a:gd name="T21" fmla="*/ 1971 h 2321"/>
              <a:gd name="T22" fmla="*/ 972 w 3139"/>
              <a:gd name="T23" fmla="*/ 2031 h 2321"/>
              <a:gd name="T24" fmla="*/ 1023 w 3139"/>
              <a:gd name="T25" fmla="*/ 2097 h 2321"/>
              <a:gd name="T26" fmla="*/ 1064 w 3139"/>
              <a:gd name="T27" fmla="*/ 2170 h 2321"/>
              <a:gd name="T28" fmla="*/ 1095 w 3139"/>
              <a:gd name="T29" fmla="*/ 2251 h 2321"/>
              <a:gd name="T30" fmla="*/ 1240 w 3139"/>
              <a:gd name="T31" fmla="*/ 2259 h 2321"/>
              <a:gd name="T32" fmla="*/ 1332 w 3139"/>
              <a:gd name="T33" fmla="*/ 2275 h 2321"/>
              <a:gd name="T34" fmla="*/ 1427 w 3139"/>
              <a:gd name="T35" fmla="*/ 2302 h 2321"/>
              <a:gd name="T36" fmla="*/ 1158 w 3139"/>
              <a:gd name="T37" fmla="*/ 2079 h 2321"/>
              <a:gd name="T38" fmla="*/ 1479 w 3139"/>
              <a:gd name="T39" fmla="*/ 2320 h 2321"/>
              <a:gd name="T40" fmla="*/ 952 w 3139"/>
              <a:gd name="T41" fmla="*/ 1818 h 2321"/>
              <a:gd name="T42" fmla="*/ 878 w 3139"/>
              <a:gd name="T43" fmla="*/ 1906 h 2321"/>
              <a:gd name="T44" fmla="*/ 524 w 3139"/>
              <a:gd name="T45" fmla="*/ 1678 h 2321"/>
              <a:gd name="T46" fmla="*/ 212 w 3139"/>
              <a:gd name="T47" fmla="*/ 1389 h 2321"/>
              <a:gd name="T48" fmla="*/ 42 w 3139"/>
              <a:gd name="T49" fmla="*/ 1173 h 2321"/>
              <a:gd name="T50" fmla="*/ 2 w 3139"/>
              <a:gd name="T51" fmla="*/ 1042 h 2321"/>
              <a:gd name="T52" fmla="*/ 80 w 3139"/>
              <a:gd name="T53" fmla="*/ 1011 h 2321"/>
              <a:gd name="T54" fmla="*/ 267 w 3139"/>
              <a:gd name="T55" fmla="*/ 1091 h 2321"/>
              <a:gd name="T56" fmla="*/ 549 w 3139"/>
              <a:gd name="T57" fmla="*/ 1297 h 2321"/>
              <a:gd name="T58" fmla="*/ 915 w 3139"/>
              <a:gd name="T59" fmla="*/ 1640 h 2321"/>
              <a:gd name="T60" fmla="*/ 1701 w 3139"/>
              <a:gd name="T61" fmla="*/ 2062 h 2321"/>
              <a:gd name="T62" fmla="*/ 1336 w 3139"/>
              <a:gd name="T63" fmla="*/ 1768 h 2321"/>
              <a:gd name="T64" fmla="*/ 1015 w 3139"/>
              <a:gd name="T65" fmla="*/ 1505 h 2321"/>
              <a:gd name="T66" fmla="*/ 711 w 3139"/>
              <a:gd name="T67" fmla="*/ 1251 h 2321"/>
              <a:gd name="T68" fmla="*/ 402 w 3139"/>
              <a:gd name="T69" fmla="*/ 986 h 2321"/>
              <a:gd name="T70" fmla="*/ 387 w 3139"/>
              <a:gd name="T71" fmla="*/ 937 h 2321"/>
              <a:gd name="T72" fmla="*/ 386 w 3139"/>
              <a:gd name="T73" fmla="*/ 884 h 2321"/>
              <a:gd name="T74" fmla="*/ 399 w 3139"/>
              <a:gd name="T75" fmla="*/ 829 h 2321"/>
              <a:gd name="T76" fmla="*/ 423 w 3139"/>
              <a:gd name="T77" fmla="*/ 776 h 2321"/>
              <a:gd name="T78" fmla="*/ 456 w 3139"/>
              <a:gd name="T79" fmla="*/ 727 h 2321"/>
              <a:gd name="T80" fmla="*/ 496 w 3139"/>
              <a:gd name="T81" fmla="*/ 685 h 2321"/>
              <a:gd name="T82" fmla="*/ 541 w 3139"/>
              <a:gd name="T83" fmla="*/ 653 h 2321"/>
              <a:gd name="T84" fmla="*/ 590 w 3139"/>
              <a:gd name="T85" fmla="*/ 634 h 2321"/>
              <a:gd name="T86" fmla="*/ 901 w 3139"/>
              <a:gd name="T87" fmla="*/ 890 h 2321"/>
              <a:gd name="T88" fmla="*/ 1191 w 3139"/>
              <a:gd name="T89" fmla="*/ 1126 h 2321"/>
              <a:gd name="T90" fmla="*/ 1482 w 3139"/>
              <a:gd name="T91" fmla="*/ 1363 h 2321"/>
              <a:gd name="T92" fmla="*/ 1803 w 3139"/>
              <a:gd name="T93" fmla="*/ 1620 h 2321"/>
              <a:gd name="T94" fmla="*/ 1759 w 3139"/>
              <a:gd name="T95" fmla="*/ 1790 h 2321"/>
              <a:gd name="T96" fmla="*/ 1713 w 3139"/>
              <a:gd name="T97" fmla="*/ 1982 h 2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139" h="2321">
                <a:moveTo>
                  <a:pt x="623" y="604"/>
                </a:moveTo>
                <a:lnTo>
                  <a:pt x="1776" y="0"/>
                </a:lnTo>
                <a:lnTo>
                  <a:pt x="2962" y="926"/>
                </a:lnTo>
                <a:lnTo>
                  <a:pt x="1820" y="1577"/>
                </a:lnTo>
                <a:lnTo>
                  <a:pt x="623" y="604"/>
                </a:lnTo>
                <a:close/>
                <a:moveTo>
                  <a:pt x="1479" y="2320"/>
                </a:moveTo>
                <a:lnTo>
                  <a:pt x="1465" y="2294"/>
                </a:lnTo>
                <a:lnTo>
                  <a:pt x="1452" y="2270"/>
                </a:lnTo>
                <a:lnTo>
                  <a:pt x="1440" y="2246"/>
                </a:lnTo>
                <a:lnTo>
                  <a:pt x="1429" y="2222"/>
                </a:lnTo>
                <a:lnTo>
                  <a:pt x="1419" y="2199"/>
                </a:lnTo>
                <a:lnTo>
                  <a:pt x="1410" y="2177"/>
                </a:lnTo>
                <a:lnTo>
                  <a:pt x="1402" y="2154"/>
                </a:lnTo>
                <a:lnTo>
                  <a:pt x="1395" y="2132"/>
                </a:lnTo>
                <a:lnTo>
                  <a:pt x="1389" y="2110"/>
                </a:lnTo>
                <a:lnTo>
                  <a:pt x="1382" y="2088"/>
                </a:lnTo>
                <a:lnTo>
                  <a:pt x="1377" y="2066"/>
                </a:lnTo>
                <a:lnTo>
                  <a:pt x="1373" y="2043"/>
                </a:lnTo>
                <a:lnTo>
                  <a:pt x="1366" y="1998"/>
                </a:lnTo>
                <a:lnTo>
                  <a:pt x="1359" y="1950"/>
                </a:lnTo>
                <a:lnTo>
                  <a:pt x="1335" y="1947"/>
                </a:lnTo>
                <a:lnTo>
                  <a:pt x="1313" y="1943"/>
                </a:lnTo>
                <a:lnTo>
                  <a:pt x="1291" y="1938"/>
                </a:lnTo>
                <a:lnTo>
                  <a:pt x="1272" y="1933"/>
                </a:lnTo>
                <a:lnTo>
                  <a:pt x="1252" y="1926"/>
                </a:lnTo>
                <a:lnTo>
                  <a:pt x="1233" y="1920"/>
                </a:lnTo>
                <a:lnTo>
                  <a:pt x="1215" y="1913"/>
                </a:lnTo>
                <a:lnTo>
                  <a:pt x="1198" y="1905"/>
                </a:lnTo>
                <a:lnTo>
                  <a:pt x="1181" y="1895"/>
                </a:lnTo>
                <a:lnTo>
                  <a:pt x="1164" y="1886"/>
                </a:lnTo>
                <a:lnTo>
                  <a:pt x="1148" y="1874"/>
                </a:lnTo>
                <a:lnTo>
                  <a:pt x="1130" y="1863"/>
                </a:lnTo>
                <a:lnTo>
                  <a:pt x="1113" y="1850"/>
                </a:lnTo>
                <a:lnTo>
                  <a:pt x="1095" y="1837"/>
                </a:lnTo>
                <a:lnTo>
                  <a:pt x="1078" y="1821"/>
                </a:lnTo>
                <a:lnTo>
                  <a:pt x="1060" y="1805"/>
                </a:lnTo>
                <a:lnTo>
                  <a:pt x="1039" y="1824"/>
                </a:lnTo>
                <a:lnTo>
                  <a:pt x="1018" y="1843"/>
                </a:lnTo>
                <a:lnTo>
                  <a:pt x="998" y="1863"/>
                </a:lnTo>
                <a:lnTo>
                  <a:pt x="980" y="1884"/>
                </a:lnTo>
                <a:lnTo>
                  <a:pt x="962" y="1905"/>
                </a:lnTo>
                <a:lnTo>
                  <a:pt x="945" y="1926"/>
                </a:lnTo>
                <a:lnTo>
                  <a:pt x="928" y="1948"/>
                </a:lnTo>
                <a:lnTo>
                  <a:pt x="914" y="1971"/>
                </a:lnTo>
                <a:lnTo>
                  <a:pt x="930" y="1985"/>
                </a:lnTo>
                <a:lnTo>
                  <a:pt x="944" y="2000"/>
                </a:lnTo>
                <a:lnTo>
                  <a:pt x="959" y="2015"/>
                </a:lnTo>
                <a:lnTo>
                  <a:pt x="972" y="2031"/>
                </a:lnTo>
                <a:lnTo>
                  <a:pt x="986" y="2046"/>
                </a:lnTo>
                <a:lnTo>
                  <a:pt x="999" y="2063"/>
                </a:lnTo>
                <a:lnTo>
                  <a:pt x="1012" y="2080"/>
                </a:lnTo>
                <a:lnTo>
                  <a:pt x="1023" y="2097"/>
                </a:lnTo>
                <a:lnTo>
                  <a:pt x="1035" y="2114"/>
                </a:lnTo>
                <a:lnTo>
                  <a:pt x="1045" y="2132"/>
                </a:lnTo>
                <a:lnTo>
                  <a:pt x="1055" y="2151"/>
                </a:lnTo>
                <a:lnTo>
                  <a:pt x="1064" y="2170"/>
                </a:lnTo>
                <a:lnTo>
                  <a:pt x="1073" y="2189"/>
                </a:lnTo>
                <a:lnTo>
                  <a:pt x="1081" y="2209"/>
                </a:lnTo>
                <a:lnTo>
                  <a:pt x="1089" y="2230"/>
                </a:lnTo>
                <a:lnTo>
                  <a:pt x="1095" y="2251"/>
                </a:lnTo>
                <a:lnTo>
                  <a:pt x="1146" y="2252"/>
                </a:lnTo>
                <a:lnTo>
                  <a:pt x="1194" y="2255"/>
                </a:lnTo>
                <a:lnTo>
                  <a:pt x="1217" y="2257"/>
                </a:lnTo>
                <a:lnTo>
                  <a:pt x="1240" y="2259"/>
                </a:lnTo>
                <a:lnTo>
                  <a:pt x="1263" y="2263"/>
                </a:lnTo>
                <a:lnTo>
                  <a:pt x="1286" y="2266"/>
                </a:lnTo>
                <a:lnTo>
                  <a:pt x="1309" y="2270"/>
                </a:lnTo>
                <a:lnTo>
                  <a:pt x="1332" y="2275"/>
                </a:lnTo>
                <a:lnTo>
                  <a:pt x="1355" y="2280"/>
                </a:lnTo>
                <a:lnTo>
                  <a:pt x="1378" y="2287"/>
                </a:lnTo>
                <a:lnTo>
                  <a:pt x="1402" y="2294"/>
                </a:lnTo>
                <a:lnTo>
                  <a:pt x="1427" y="2302"/>
                </a:lnTo>
                <a:lnTo>
                  <a:pt x="1452" y="2311"/>
                </a:lnTo>
                <a:lnTo>
                  <a:pt x="1478" y="2321"/>
                </a:lnTo>
                <a:lnTo>
                  <a:pt x="1221" y="2110"/>
                </a:lnTo>
                <a:lnTo>
                  <a:pt x="1158" y="2079"/>
                </a:lnTo>
                <a:lnTo>
                  <a:pt x="1157" y="2038"/>
                </a:lnTo>
                <a:lnTo>
                  <a:pt x="1197" y="2034"/>
                </a:lnTo>
                <a:lnTo>
                  <a:pt x="1237" y="2089"/>
                </a:lnTo>
                <a:lnTo>
                  <a:pt x="1479" y="2320"/>
                </a:lnTo>
                <a:close/>
                <a:moveTo>
                  <a:pt x="1019" y="1750"/>
                </a:moveTo>
                <a:lnTo>
                  <a:pt x="994" y="1775"/>
                </a:lnTo>
                <a:lnTo>
                  <a:pt x="972" y="1797"/>
                </a:lnTo>
                <a:lnTo>
                  <a:pt x="952" y="1818"/>
                </a:lnTo>
                <a:lnTo>
                  <a:pt x="934" y="1839"/>
                </a:lnTo>
                <a:lnTo>
                  <a:pt x="916" y="1860"/>
                </a:lnTo>
                <a:lnTo>
                  <a:pt x="898" y="1882"/>
                </a:lnTo>
                <a:lnTo>
                  <a:pt x="878" y="1906"/>
                </a:lnTo>
                <a:lnTo>
                  <a:pt x="858" y="1934"/>
                </a:lnTo>
                <a:lnTo>
                  <a:pt x="735" y="1845"/>
                </a:lnTo>
                <a:lnTo>
                  <a:pt x="625" y="1759"/>
                </a:lnTo>
                <a:lnTo>
                  <a:pt x="524" y="1678"/>
                </a:lnTo>
                <a:lnTo>
                  <a:pt x="432" y="1600"/>
                </a:lnTo>
                <a:lnTo>
                  <a:pt x="348" y="1526"/>
                </a:lnTo>
                <a:lnTo>
                  <a:pt x="275" y="1455"/>
                </a:lnTo>
                <a:lnTo>
                  <a:pt x="212" y="1389"/>
                </a:lnTo>
                <a:lnTo>
                  <a:pt x="156" y="1327"/>
                </a:lnTo>
                <a:lnTo>
                  <a:pt x="110" y="1271"/>
                </a:lnTo>
                <a:lnTo>
                  <a:pt x="71" y="1220"/>
                </a:lnTo>
                <a:lnTo>
                  <a:pt x="42" y="1173"/>
                </a:lnTo>
                <a:lnTo>
                  <a:pt x="20" y="1132"/>
                </a:lnTo>
                <a:lnTo>
                  <a:pt x="6" y="1097"/>
                </a:lnTo>
                <a:lnTo>
                  <a:pt x="0" y="1066"/>
                </a:lnTo>
                <a:lnTo>
                  <a:pt x="2" y="1042"/>
                </a:lnTo>
                <a:lnTo>
                  <a:pt x="10" y="1025"/>
                </a:lnTo>
                <a:lnTo>
                  <a:pt x="27" y="1013"/>
                </a:lnTo>
                <a:lnTo>
                  <a:pt x="50" y="1009"/>
                </a:lnTo>
                <a:lnTo>
                  <a:pt x="80" y="1011"/>
                </a:lnTo>
                <a:lnTo>
                  <a:pt x="118" y="1020"/>
                </a:lnTo>
                <a:lnTo>
                  <a:pt x="162" y="1036"/>
                </a:lnTo>
                <a:lnTo>
                  <a:pt x="211" y="1060"/>
                </a:lnTo>
                <a:lnTo>
                  <a:pt x="267" y="1091"/>
                </a:lnTo>
                <a:lnTo>
                  <a:pt x="329" y="1130"/>
                </a:lnTo>
                <a:lnTo>
                  <a:pt x="396" y="1178"/>
                </a:lnTo>
                <a:lnTo>
                  <a:pt x="470" y="1233"/>
                </a:lnTo>
                <a:lnTo>
                  <a:pt x="549" y="1297"/>
                </a:lnTo>
                <a:lnTo>
                  <a:pt x="633" y="1369"/>
                </a:lnTo>
                <a:lnTo>
                  <a:pt x="722" y="1450"/>
                </a:lnTo>
                <a:lnTo>
                  <a:pt x="817" y="1541"/>
                </a:lnTo>
                <a:lnTo>
                  <a:pt x="915" y="1640"/>
                </a:lnTo>
                <a:lnTo>
                  <a:pt x="1019" y="1750"/>
                </a:lnTo>
                <a:close/>
                <a:moveTo>
                  <a:pt x="3139" y="1150"/>
                </a:moveTo>
                <a:lnTo>
                  <a:pt x="3112" y="1246"/>
                </a:lnTo>
                <a:lnTo>
                  <a:pt x="1701" y="2062"/>
                </a:lnTo>
                <a:lnTo>
                  <a:pt x="1605" y="1985"/>
                </a:lnTo>
                <a:lnTo>
                  <a:pt x="1513" y="1910"/>
                </a:lnTo>
                <a:lnTo>
                  <a:pt x="1423" y="1838"/>
                </a:lnTo>
                <a:lnTo>
                  <a:pt x="1336" y="1768"/>
                </a:lnTo>
                <a:lnTo>
                  <a:pt x="1253" y="1700"/>
                </a:lnTo>
                <a:lnTo>
                  <a:pt x="1173" y="1634"/>
                </a:lnTo>
                <a:lnTo>
                  <a:pt x="1093" y="1569"/>
                </a:lnTo>
                <a:lnTo>
                  <a:pt x="1015" y="1505"/>
                </a:lnTo>
                <a:lnTo>
                  <a:pt x="939" y="1441"/>
                </a:lnTo>
                <a:lnTo>
                  <a:pt x="863" y="1378"/>
                </a:lnTo>
                <a:lnTo>
                  <a:pt x="788" y="1315"/>
                </a:lnTo>
                <a:lnTo>
                  <a:pt x="711" y="1251"/>
                </a:lnTo>
                <a:lnTo>
                  <a:pt x="636" y="1186"/>
                </a:lnTo>
                <a:lnTo>
                  <a:pt x="559" y="1121"/>
                </a:lnTo>
                <a:lnTo>
                  <a:pt x="482" y="1054"/>
                </a:lnTo>
                <a:lnTo>
                  <a:pt x="402" y="986"/>
                </a:lnTo>
                <a:lnTo>
                  <a:pt x="396" y="974"/>
                </a:lnTo>
                <a:lnTo>
                  <a:pt x="392" y="962"/>
                </a:lnTo>
                <a:lnTo>
                  <a:pt x="389" y="949"/>
                </a:lnTo>
                <a:lnTo>
                  <a:pt x="387" y="937"/>
                </a:lnTo>
                <a:lnTo>
                  <a:pt x="385" y="924"/>
                </a:lnTo>
                <a:lnTo>
                  <a:pt x="385" y="911"/>
                </a:lnTo>
                <a:lnTo>
                  <a:pt x="385" y="897"/>
                </a:lnTo>
                <a:lnTo>
                  <a:pt x="386" y="884"/>
                </a:lnTo>
                <a:lnTo>
                  <a:pt x="388" y="870"/>
                </a:lnTo>
                <a:lnTo>
                  <a:pt x="391" y="857"/>
                </a:lnTo>
                <a:lnTo>
                  <a:pt x="394" y="843"/>
                </a:lnTo>
                <a:lnTo>
                  <a:pt x="399" y="829"/>
                </a:lnTo>
                <a:lnTo>
                  <a:pt x="404" y="816"/>
                </a:lnTo>
                <a:lnTo>
                  <a:pt x="410" y="802"/>
                </a:lnTo>
                <a:lnTo>
                  <a:pt x="416" y="790"/>
                </a:lnTo>
                <a:lnTo>
                  <a:pt x="423" y="776"/>
                </a:lnTo>
                <a:lnTo>
                  <a:pt x="430" y="764"/>
                </a:lnTo>
                <a:lnTo>
                  <a:pt x="438" y="751"/>
                </a:lnTo>
                <a:lnTo>
                  <a:pt x="447" y="739"/>
                </a:lnTo>
                <a:lnTo>
                  <a:pt x="456" y="727"/>
                </a:lnTo>
                <a:lnTo>
                  <a:pt x="465" y="716"/>
                </a:lnTo>
                <a:lnTo>
                  <a:pt x="475" y="705"/>
                </a:lnTo>
                <a:lnTo>
                  <a:pt x="485" y="695"/>
                </a:lnTo>
                <a:lnTo>
                  <a:pt x="496" y="685"/>
                </a:lnTo>
                <a:lnTo>
                  <a:pt x="507" y="676"/>
                </a:lnTo>
                <a:lnTo>
                  <a:pt x="518" y="668"/>
                </a:lnTo>
                <a:lnTo>
                  <a:pt x="530" y="660"/>
                </a:lnTo>
                <a:lnTo>
                  <a:pt x="541" y="653"/>
                </a:lnTo>
                <a:lnTo>
                  <a:pt x="553" y="647"/>
                </a:lnTo>
                <a:lnTo>
                  <a:pt x="565" y="642"/>
                </a:lnTo>
                <a:lnTo>
                  <a:pt x="578" y="637"/>
                </a:lnTo>
                <a:lnTo>
                  <a:pt x="590" y="634"/>
                </a:lnTo>
                <a:lnTo>
                  <a:pt x="672" y="701"/>
                </a:lnTo>
                <a:lnTo>
                  <a:pt x="750" y="766"/>
                </a:lnTo>
                <a:lnTo>
                  <a:pt x="826" y="828"/>
                </a:lnTo>
                <a:lnTo>
                  <a:pt x="901" y="890"/>
                </a:lnTo>
                <a:lnTo>
                  <a:pt x="975" y="949"/>
                </a:lnTo>
                <a:lnTo>
                  <a:pt x="1047" y="1009"/>
                </a:lnTo>
                <a:lnTo>
                  <a:pt x="1119" y="1067"/>
                </a:lnTo>
                <a:lnTo>
                  <a:pt x="1191" y="1126"/>
                </a:lnTo>
                <a:lnTo>
                  <a:pt x="1262" y="1184"/>
                </a:lnTo>
                <a:lnTo>
                  <a:pt x="1335" y="1243"/>
                </a:lnTo>
                <a:lnTo>
                  <a:pt x="1408" y="1302"/>
                </a:lnTo>
                <a:lnTo>
                  <a:pt x="1482" y="1363"/>
                </a:lnTo>
                <a:lnTo>
                  <a:pt x="1560" y="1424"/>
                </a:lnTo>
                <a:lnTo>
                  <a:pt x="1638" y="1487"/>
                </a:lnTo>
                <a:lnTo>
                  <a:pt x="1718" y="1553"/>
                </a:lnTo>
                <a:lnTo>
                  <a:pt x="1803" y="1620"/>
                </a:lnTo>
                <a:lnTo>
                  <a:pt x="1791" y="1663"/>
                </a:lnTo>
                <a:lnTo>
                  <a:pt x="1780" y="1706"/>
                </a:lnTo>
                <a:lnTo>
                  <a:pt x="1769" y="1748"/>
                </a:lnTo>
                <a:lnTo>
                  <a:pt x="1759" y="1790"/>
                </a:lnTo>
                <a:lnTo>
                  <a:pt x="1748" y="1834"/>
                </a:lnTo>
                <a:lnTo>
                  <a:pt x="1737" y="1879"/>
                </a:lnTo>
                <a:lnTo>
                  <a:pt x="1725" y="1929"/>
                </a:lnTo>
                <a:lnTo>
                  <a:pt x="1713" y="1982"/>
                </a:lnTo>
                <a:lnTo>
                  <a:pt x="3139" y="115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182785" tIns="91392" rIns="182785" bIns="91392" numCol="1" anchor="t" anchorCtr="0" compatLnSpc="1">
            <a:prstTxWarp prst="textNoShape">
              <a:avLst/>
            </a:prstTxWarp>
          </a:bodyPr>
          <a:lstStyle/>
          <a:p>
            <a:endParaRPr lang="en-US" sz="7196" dirty="0"/>
          </a:p>
        </p:txBody>
      </p:sp>
      <p:grpSp>
        <p:nvGrpSpPr>
          <p:cNvPr id="104" name="Group 103"/>
          <p:cNvGrpSpPr/>
          <p:nvPr/>
        </p:nvGrpSpPr>
        <p:grpSpPr>
          <a:xfrm>
            <a:off x="9140178" y="8414141"/>
            <a:ext cx="946381" cy="497393"/>
            <a:chOff x="1352748" y="2545069"/>
            <a:chExt cx="713223" cy="430492"/>
          </a:xfrm>
          <a:solidFill>
            <a:srgbClr val="C49100"/>
          </a:solidFill>
        </p:grpSpPr>
        <p:sp>
          <p:nvSpPr>
            <p:cNvPr id="105" name="Freeform 1234"/>
            <p:cNvSpPr>
              <a:spLocks noEditPoints="1"/>
            </p:cNvSpPr>
            <p:nvPr/>
          </p:nvSpPr>
          <p:spPr bwMode="auto">
            <a:xfrm>
              <a:off x="1352748" y="2545069"/>
              <a:ext cx="430492" cy="430492"/>
            </a:xfrm>
            <a:custGeom>
              <a:avLst/>
              <a:gdLst>
                <a:gd name="T0" fmla="*/ 1032 w 1211"/>
                <a:gd name="T1" fmla="*/ 476 h 1212"/>
                <a:gd name="T2" fmla="*/ 1007 w 1211"/>
                <a:gd name="T3" fmla="*/ 414 h 1212"/>
                <a:gd name="T4" fmla="*/ 1076 w 1211"/>
                <a:gd name="T5" fmla="*/ 231 h 1212"/>
                <a:gd name="T6" fmla="*/ 800 w 1211"/>
                <a:gd name="T7" fmla="*/ 200 h 1212"/>
                <a:gd name="T8" fmla="*/ 742 w 1211"/>
                <a:gd name="T9" fmla="*/ 176 h 1212"/>
                <a:gd name="T10" fmla="*/ 532 w 1211"/>
                <a:gd name="T11" fmla="*/ 0 h 1212"/>
                <a:gd name="T12" fmla="*/ 440 w 1211"/>
                <a:gd name="T13" fmla="*/ 179 h 1212"/>
                <a:gd name="T14" fmla="*/ 378 w 1211"/>
                <a:gd name="T15" fmla="*/ 207 h 1212"/>
                <a:gd name="T16" fmla="*/ 207 w 1211"/>
                <a:gd name="T17" fmla="*/ 371 h 1212"/>
                <a:gd name="T18" fmla="*/ 177 w 1211"/>
                <a:gd name="T19" fmla="*/ 432 h 1212"/>
                <a:gd name="T20" fmla="*/ 155 w 1211"/>
                <a:gd name="T21" fmla="*/ 498 h 1212"/>
                <a:gd name="T22" fmla="*/ 159 w 1211"/>
                <a:gd name="T23" fmla="*/ 730 h 1212"/>
                <a:gd name="T24" fmla="*/ 182 w 1211"/>
                <a:gd name="T25" fmla="*/ 794 h 1212"/>
                <a:gd name="T26" fmla="*/ 110 w 1211"/>
                <a:gd name="T27" fmla="*/ 980 h 1212"/>
                <a:gd name="T28" fmla="*/ 391 w 1211"/>
                <a:gd name="T29" fmla="*/ 1012 h 1212"/>
                <a:gd name="T30" fmla="*/ 458 w 1211"/>
                <a:gd name="T31" fmla="*/ 1039 h 1212"/>
                <a:gd name="T32" fmla="*/ 670 w 1211"/>
                <a:gd name="T33" fmla="*/ 1212 h 1212"/>
                <a:gd name="T34" fmla="*/ 759 w 1211"/>
                <a:gd name="T35" fmla="*/ 1031 h 1212"/>
                <a:gd name="T36" fmla="*/ 818 w 1211"/>
                <a:gd name="T37" fmla="*/ 1003 h 1212"/>
                <a:gd name="T38" fmla="*/ 987 w 1211"/>
                <a:gd name="T39" fmla="*/ 839 h 1212"/>
                <a:gd name="T40" fmla="*/ 1016 w 1211"/>
                <a:gd name="T41" fmla="*/ 780 h 1212"/>
                <a:gd name="T42" fmla="*/ 1038 w 1211"/>
                <a:gd name="T43" fmla="*/ 717 h 1212"/>
                <a:gd name="T44" fmla="*/ 571 w 1211"/>
                <a:gd name="T45" fmla="*/ 910 h 1212"/>
                <a:gd name="T46" fmla="*/ 513 w 1211"/>
                <a:gd name="T47" fmla="*/ 899 h 1212"/>
                <a:gd name="T48" fmla="*/ 459 w 1211"/>
                <a:gd name="T49" fmla="*/ 876 h 1212"/>
                <a:gd name="T50" fmla="*/ 411 w 1211"/>
                <a:gd name="T51" fmla="*/ 843 h 1212"/>
                <a:gd name="T52" fmla="*/ 371 w 1211"/>
                <a:gd name="T53" fmla="*/ 803 h 1212"/>
                <a:gd name="T54" fmla="*/ 339 w 1211"/>
                <a:gd name="T55" fmla="*/ 755 h 1212"/>
                <a:gd name="T56" fmla="*/ 316 w 1211"/>
                <a:gd name="T57" fmla="*/ 702 h 1212"/>
                <a:gd name="T58" fmla="*/ 304 w 1211"/>
                <a:gd name="T59" fmla="*/ 643 h 1212"/>
                <a:gd name="T60" fmla="*/ 304 w 1211"/>
                <a:gd name="T61" fmla="*/ 582 h 1212"/>
                <a:gd name="T62" fmla="*/ 316 w 1211"/>
                <a:gd name="T63" fmla="*/ 523 h 1212"/>
                <a:gd name="T64" fmla="*/ 339 w 1211"/>
                <a:gd name="T65" fmla="*/ 470 h 1212"/>
                <a:gd name="T66" fmla="*/ 371 w 1211"/>
                <a:gd name="T67" fmla="*/ 421 h 1212"/>
                <a:gd name="T68" fmla="*/ 411 w 1211"/>
                <a:gd name="T69" fmla="*/ 381 h 1212"/>
                <a:gd name="T70" fmla="*/ 459 w 1211"/>
                <a:gd name="T71" fmla="*/ 349 h 1212"/>
                <a:gd name="T72" fmla="*/ 513 w 1211"/>
                <a:gd name="T73" fmla="*/ 326 h 1212"/>
                <a:gd name="T74" fmla="*/ 571 w 1211"/>
                <a:gd name="T75" fmla="*/ 314 h 1212"/>
                <a:gd name="T76" fmla="*/ 633 w 1211"/>
                <a:gd name="T77" fmla="*/ 314 h 1212"/>
                <a:gd name="T78" fmla="*/ 691 w 1211"/>
                <a:gd name="T79" fmla="*/ 326 h 1212"/>
                <a:gd name="T80" fmla="*/ 745 w 1211"/>
                <a:gd name="T81" fmla="*/ 349 h 1212"/>
                <a:gd name="T82" fmla="*/ 794 w 1211"/>
                <a:gd name="T83" fmla="*/ 381 h 1212"/>
                <a:gd name="T84" fmla="*/ 833 w 1211"/>
                <a:gd name="T85" fmla="*/ 421 h 1212"/>
                <a:gd name="T86" fmla="*/ 866 w 1211"/>
                <a:gd name="T87" fmla="*/ 470 h 1212"/>
                <a:gd name="T88" fmla="*/ 889 w 1211"/>
                <a:gd name="T89" fmla="*/ 523 h 1212"/>
                <a:gd name="T90" fmla="*/ 900 w 1211"/>
                <a:gd name="T91" fmla="*/ 582 h 1212"/>
                <a:gd name="T92" fmla="*/ 900 w 1211"/>
                <a:gd name="T93" fmla="*/ 643 h 1212"/>
                <a:gd name="T94" fmla="*/ 889 w 1211"/>
                <a:gd name="T95" fmla="*/ 702 h 1212"/>
                <a:gd name="T96" fmla="*/ 866 w 1211"/>
                <a:gd name="T97" fmla="*/ 755 h 1212"/>
                <a:gd name="T98" fmla="*/ 833 w 1211"/>
                <a:gd name="T99" fmla="*/ 803 h 1212"/>
                <a:gd name="T100" fmla="*/ 794 w 1211"/>
                <a:gd name="T101" fmla="*/ 843 h 1212"/>
                <a:gd name="T102" fmla="*/ 745 w 1211"/>
                <a:gd name="T103" fmla="*/ 876 h 1212"/>
                <a:gd name="T104" fmla="*/ 691 w 1211"/>
                <a:gd name="T105" fmla="*/ 899 h 1212"/>
                <a:gd name="T106" fmla="*/ 633 w 1211"/>
                <a:gd name="T107" fmla="*/ 910 h 1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11" h="1212">
                  <a:moveTo>
                    <a:pt x="1211" y="683"/>
                  </a:moveTo>
                  <a:lnTo>
                    <a:pt x="1211" y="536"/>
                  </a:lnTo>
                  <a:lnTo>
                    <a:pt x="1036" y="492"/>
                  </a:lnTo>
                  <a:lnTo>
                    <a:pt x="1032" y="476"/>
                  </a:lnTo>
                  <a:lnTo>
                    <a:pt x="1027" y="460"/>
                  </a:lnTo>
                  <a:lnTo>
                    <a:pt x="1021" y="444"/>
                  </a:lnTo>
                  <a:lnTo>
                    <a:pt x="1015" y="429"/>
                  </a:lnTo>
                  <a:lnTo>
                    <a:pt x="1007" y="414"/>
                  </a:lnTo>
                  <a:lnTo>
                    <a:pt x="1000" y="398"/>
                  </a:lnTo>
                  <a:lnTo>
                    <a:pt x="992" y="383"/>
                  </a:lnTo>
                  <a:lnTo>
                    <a:pt x="984" y="369"/>
                  </a:lnTo>
                  <a:lnTo>
                    <a:pt x="1076" y="231"/>
                  </a:lnTo>
                  <a:lnTo>
                    <a:pt x="973" y="127"/>
                  </a:lnTo>
                  <a:lnTo>
                    <a:pt x="828" y="215"/>
                  </a:lnTo>
                  <a:lnTo>
                    <a:pt x="814" y="207"/>
                  </a:lnTo>
                  <a:lnTo>
                    <a:pt x="800" y="200"/>
                  </a:lnTo>
                  <a:lnTo>
                    <a:pt x="786" y="193"/>
                  </a:lnTo>
                  <a:lnTo>
                    <a:pt x="772" y="187"/>
                  </a:lnTo>
                  <a:lnTo>
                    <a:pt x="757" y="181"/>
                  </a:lnTo>
                  <a:lnTo>
                    <a:pt x="742" y="176"/>
                  </a:lnTo>
                  <a:lnTo>
                    <a:pt x="727" y="171"/>
                  </a:lnTo>
                  <a:lnTo>
                    <a:pt x="711" y="166"/>
                  </a:lnTo>
                  <a:lnTo>
                    <a:pt x="678" y="0"/>
                  </a:lnTo>
                  <a:lnTo>
                    <a:pt x="532" y="0"/>
                  </a:lnTo>
                  <a:lnTo>
                    <a:pt x="491" y="164"/>
                  </a:lnTo>
                  <a:lnTo>
                    <a:pt x="474" y="168"/>
                  </a:lnTo>
                  <a:lnTo>
                    <a:pt x="458" y="174"/>
                  </a:lnTo>
                  <a:lnTo>
                    <a:pt x="440" y="179"/>
                  </a:lnTo>
                  <a:lnTo>
                    <a:pt x="424" y="186"/>
                  </a:lnTo>
                  <a:lnTo>
                    <a:pt x="409" y="192"/>
                  </a:lnTo>
                  <a:lnTo>
                    <a:pt x="393" y="200"/>
                  </a:lnTo>
                  <a:lnTo>
                    <a:pt x="378" y="207"/>
                  </a:lnTo>
                  <a:lnTo>
                    <a:pt x="364" y="216"/>
                  </a:lnTo>
                  <a:lnTo>
                    <a:pt x="223" y="122"/>
                  </a:lnTo>
                  <a:lnTo>
                    <a:pt x="120" y="226"/>
                  </a:lnTo>
                  <a:lnTo>
                    <a:pt x="207" y="371"/>
                  </a:lnTo>
                  <a:lnTo>
                    <a:pt x="199" y="386"/>
                  </a:lnTo>
                  <a:lnTo>
                    <a:pt x="191" y="401"/>
                  </a:lnTo>
                  <a:lnTo>
                    <a:pt x="183" y="417"/>
                  </a:lnTo>
                  <a:lnTo>
                    <a:pt x="177" y="432"/>
                  </a:lnTo>
                  <a:lnTo>
                    <a:pt x="170" y="448"/>
                  </a:lnTo>
                  <a:lnTo>
                    <a:pt x="165" y="464"/>
                  </a:lnTo>
                  <a:lnTo>
                    <a:pt x="160" y="481"/>
                  </a:lnTo>
                  <a:lnTo>
                    <a:pt x="155" y="498"/>
                  </a:lnTo>
                  <a:lnTo>
                    <a:pt x="0" y="528"/>
                  </a:lnTo>
                  <a:lnTo>
                    <a:pt x="0" y="675"/>
                  </a:lnTo>
                  <a:lnTo>
                    <a:pt x="154" y="714"/>
                  </a:lnTo>
                  <a:lnTo>
                    <a:pt x="159" y="730"/>
                  </a:lnTo>
                  <a:lnTo>
                    <a:pt x="164" y="746"/>
                  </a:lnTo>
                  <a:lnTo>
                    <a:pt x="169" y="762"/>
                  </a:lnTo>
                  <a:lnTo>
                    <a:pt x="176" y="778"/>
                  </a:lnTo>
                  <a:lnTo>
                    <a:pt x="182" y="794"/>
                  </a:lnTo>
                  <a:lnTo>
                    <a:pt x="190" y="809"/>
                  </a:lnTo>
                  <a:lnTo>
                    <a:pt x="197" y="824"/>
                  </a:lnTo>
                  <a:lnTo>
                    <a:pt x="205" y="838"/>
                  </a:lnTo>
                  <a:lnTo>
                    <a:pt x="110" y="980"/>
                  </a:lnTo>
                  <a:lnTo>
                    <a:pt x="214" y="1083"/>
                  </a:lnTo>
                  <a:lnTo>
                    <a:pt x="361" y="995"/>
                  </a:lnTo>
                  <a:lnTo>
                    <a:pt x="376" y="1003"/>
                  </a:lnTo>
                  <a:lnTo>
                    <a:pt x="391" y="1012"/>
                  </a:lnTo>
                  <a:lnTo>
                    <a:pt x="407" y="1019"/>
                  </a:lnTo>
                  <a:lnTo>
                    <a:pt x="423" y="1027"/>
                  </a:lnTo>
                  <a:lnTo>
                    <a:pt x="440" y="1034"/>
                  </a:lnTo>
                  <a:lnTo>
                    <a:pt x="458" y="1039"/>
                  </a:lnTo>
                  <a:lnTo>
                    <a:pt x="475" y="1044"/>
                  </a:lnTo>
                  <a:lnTo>
                    <a:pt x="492" y="1049"/>
                  </a:lnTo>
                  <a:lnTo>
                    <a:pt x="525" y="1212"/>
                  </a:lnTo>
                  <a:lnTo>
                    <a:pt x="670" y="1212"/>
                  </a:lnTo>
                  <a:lnTo>
                    <a:pt x="711" y="1046"/>
                  </a:lnTo>
                  <a:lnTo>
                    <a:pt x="728" y="1041"/>
                  </a:lnTo>
                  <a:lnTo>
                    <a:pt x="744" y="1037"/>
                  </a:lnTo>
                  <a:lnTo>
                    <a:pt x="759" y="1031"/>
                  </a:lnTo>
                  <a:lnTo>
                    <a:pt x="774" y="1025"/>
                  </a:lnTo>
                  <a:lnTo>
                    <a:pt x="789" y="1018"/>
                  </a:lnTo>
                  <a:lnTo>
                    <a:pt x="803" y="1011"/>
                  </a:lnTo>
                  <a:lnTo>
                    <a:pt x="818" y="1003"/>
                  </a:lnTo>
                  <a:lnTo>
                    <a:pt x="832" y="995"/>
                  </a:lnTo>
                  <a:lnTo>
                    <a:pt x="971" y="1089"/>
                  </a:lnTo>
                  <a:lnTo>
                    <a:pt x="1074" y="985"/>
                  </a:lnTo>
                  <a:lnTo>
                    <a:pt x="987" y="839"/>
                  </a:lnTo>
                  <a:lnTo>
                    <a:pt x="995" y="825"/>
                  </a:lnTo>
                  <a:lnTo>
                    <a:pt x="1003" y="810"/>
                  </a:lnTo>
                  <a:lnTo>
                    <a:pt x="1009" y="795"/>
                  </a:lnTo>
                  <a:lnTo>
                    <a:pt x="1016" y="780"/>
                  </a:lnTo>
                  <a:lnTo>
                    <a:pt x="1022" y="765"/>
                  </a:lnTo>
                  <a:lnTo>
                    <a:pt x="1028" y="748"/>
                  </a:lnTo>
                  <a:lnTo>
                    <a:pt x="1033" y="733"/>
                  </a:lnTo>
                  <a:lnTo>
                    <a:pt x="1038" y="717"/>
                  </a:lnTo>
                  <a:lnTo>
                    <a:pt x="1211" y="683"/>
                  </a:lnTo>
                  <a:close/>
                  <a:moveTo>
                    <a:pt x="602" y="913"/>
                  </a:moveTo>
                  <a:lnTo>
                    <a:pt x="587" y="913"/>
                  </a:lnTo>
                  <a:lnTo>
                    <a:pt x="571" y="910"/>
                  </a:lnTo>
                  <a:lnTo>
                    <a:pt x="557" y="909"/>
                  </a:lnTo>
                  <a:lnTo>
                    <a:pt x="542" y="906"/>
                  </a:lnTo>
                  <a:lnTo>
                    <a:pt x="527" y="903"/>
                  </a:lnTo>
                  <a:lnTo>
                    <a:pt x="513" y="899"/>
                  </a:lnTo>
                  <a:lnTo>
                    <a:pt x="499" y="894"/>
                  </a:lnTo>
                  <a:lnTo>
                    <a:pt x="486" y="889"/>
                  </a:lnTo>
                  <a:lnTo>
                    <a:pt x="472" y="882"/>
                  </a:lnTo>
                  <a:lnTo>
                    <a:pt x="459" y="876"/>
                  </a:lnTo>
                  <a:lnTo>
                    <a:pt x="447" y="869"/>
                  </a:lnTo>
                  <a:lnTo>
                    <a:pt x="435" y="861"/>
                  </a:lnTo>
                  <a:lnTo>
                    <a:pt x="423" y="853"/>
                  </a:lnTo>
                  <a:lnTo>
                    <a:pt x="411" y="843"/>
                  </a:lnTo>
                  <a:lnTo>
                    <a:pt x="400" y="835"/>
                  </a:lnTo>
                  <a:lnTo>
                    <a:pt x="390" y="824"/>
                  </a:lnTo>
                  <a:lnTo>
                    <a:pt x="380" y="814"/>
                  </a:lnTo>
                  <a:lnTo>
                    <a:pt x="371" y="803"/>
                  </a:lnTo>
                  <a:lnTo>
                    <a:pt x="362" y="792"/>
                  </a:lnTo>
                  <a:lnTo>
                    <a:pt x="354" y="780"/>
                  </a:lnTo>
                  <a:lnTo>
                    <a:pt x="345" y="768"/>
                  </a:lnTo>
                  <a:lnTo>
                    <a:pt x="339" y="755"/>
                  </a:lnTo>
                  <a:lnTo>
                    <a:pt x="331" y="742"/>
                  </a:lnTo>
                  <a:lnTo>
                    <a:pt x="326" y="729"/>
                  </a:lnTo>
                  <a:lnTo>
                    <a:pt x="321" y="716"/>
                  </a:lnTo>
                  <a:lnTo>
                    <a:pt x="316" y="702"/>
                  </a:lnTo>
                  <a:lnTo>
                    <a:pt x="312" y="687"/>
                  </a:lnTo>
                  <a:lnTo>
                    <a:pt x="309" y="673"/>
                  </a:lnTo>
                  <a:lnTo>
                    <a:pt x="305" y="658"/>
                  </a:lnTo>
                  <a:lnTo>
                    <a:pt x="304" y="643"/>
                  </a:lnTo>
                  <a:lnTo>
                    <a:pt x="302" y="627"/>
                  </a:lnTo>
                  <a:lnTo>
                    <a:pt x="302" y="612"/>
                  </a:lnTo>
                  <a:lnTo>
                    <a:pt x="302" y="597"/>
                  </a:lnTo>
                  <a:lnTo>
                    <a:pt x="304" y="582"/>
                  </a:lnTo>
                  <a:lnTo>
                    <a:pt x="305" y="567"/>
                  </a:lnTo>
                  <a:lnTo>
                    <a:pt x="309" y="552"/>
                  </a:lnTo>
                  <a:lnTo>
                    <a:pt x="312" y="538"/>
                  </a:lnTo>
                  <a:lnTo>
                    <a:pt x="316" y="523"/>
                  </a:lnTo>
                  <a:lnTo>
                    <a:pt x="321" y="510"/>
                  </a:lnTo>
                  <a:lnTo>
                    <a:pt x="326" y="496"/>
                  </a:lnTo>
                  <a:lnTo>
                    <a:pt x="331" y="483"/>
                  </a:lnTo>
                  <a:lnTo>
                    <a:pt x="339" y="470"/>
                  </a:lnTo>
                  <a:lnTo>
                    <a:pt x="345" y="457"/>
                  </a:lnTo>
                  <a:lnTo>
                    <a:pt x="354" y="445"/>
                  </a:lnTo>
                  <a:lnTo>
                    <a:pt x="362" y="433"/>
                  </a:lnTo>
                  <a:lnTo>
                    <a:pt x="371" y="421"/>
                  </a:lnTo>
                  <a:lnTo>
                    <a:pt x="380" y="410"/>
                  </a:lnTo>
                  <a:lnTo>
                    <a:pt x="390" y="401"/>
                  </a:lnTo>
                  <a:lnTo>
                    <a:pt x="400" y="390"/>
                  </a:lnTo>
                  <a:lnTo>
                    <a:pt x="411" y="381"/>
                  </a:lnTo>
                  <a:lnTo>
                    <a:pt x="423" y="371"/>
                  </a:lnTo>
                  <a:lnTo>
                    <a:pt x="435" y="364"/>
                  </a:lnTo>
                  <a:lnTo>
                    <a:pt x="447" y="355"/>
                  </a:lnTo>
                  <a:lnTo>
                    <a:pt x="459" y="349"/>
                  </a:lnTo>
                  <a:lnTo>
                    <a:pt x="472" y="342"/>
                  </a:lnTo>
                  <a:lnTo>
                    <a:pt x="486" y="336"/>
                  </a:lnTo>
                  <a:lnTo>
                    <a:pt x="499" y="330"/>
                  </a:lnTo>
                  <a:lnTo>
                    <a:pt x="513" y="326"/>
                  </a:lnTo>
                  <a:lnTo>
                    <a:pt x="527" y="322"/>
                  </a:lnTo>
                  <a:lnTo>
                    <a:pt x="542" y="319"/>
                  </a:lnTo>
                  <a:lnTo>
                    <a:pt x="557" y="315"/>
                  </a:lnTo>
                  <a:lnTo>
                    <a:pt x="571" y="314"/>
                  </a:lnTo>
                  <a:lnTo>
                    <a:pt x="587" y="313"/>
                  </a:lnTo>
                  <a:lnTo>
                    <a:pt x="602" y="312"/>
                  </a:lnTo>
                  <a:lnTo>
                    <a:pt x="618" y="313"/>
                  </a:lnTo>
                  <a:lnTo>
                    <a:pt x="633" y="314"/>
                  </a:lnTo>
                  <a:lnTo>
                    <a:pt x="648" y="315"/>
                  </a:lnTo>
                  <a:lnTo>
                    <a:pt x="663" y="319"/>
                  </a:lnTo>
                  <a:lnTo>
                    <a:pt x="677" y="322"/>
                  </a:lnTo>
                  <a:lnTo>
                    <a:pt x="691" y="326"/>
                  </a:lnTo>
                  <a:lnTo>
                    <a:pt x="705" y="330"/>
                  </a:lnTo>
                  <a:lnTo>
                    <a:pt x="719" y="336"/>
                  </a:lnTo>
                  <a:lnTo>
                    <a:pt x="732" y="342"/>
                  </a:lnTo>
                  <a:lnTo>
                    <a:pt x="745" y="349"/>
                  </a:lnTo>
                  <a:lnTo>
                    <a:pt x="758" y="355"/>
                  </a:lnTo>
                  <a:lnTo>
                    <a:pt x="770" y="364"/>
                  </a:lnTo>
                  <a:lnTo>
                    <a:pt x="782" y="371"/>
                  </a:lnTo>
                  <a:lnTo>
                    <a:pt x="794" y="381"/>
                  </a:lnTo>
                  <a:lnTo>
                    <a:pt x="804" y="390"/>
                  </a:lnTo>
                  <a:lnTo>
                    <a:pt x="814" y="401"/>
                  </a:lnTo>
                  <a:lnTo>
                    <a:pt x="825" y="410"/>
                  </a:lnTo>
                  <a:lnTo>
                    <a:pt x="833" y="421"/>
                  </a:lnTo>
                  <a:lnTo>
                    <a:pt x="842" y="433"/>
                  </a:lnTo>
                  <a:lnTo>
                    <a:pt x="851" y="445"/>
                  </a:lnTo>
                  <a:lnTo>
                    <a:pt x="858" y="457"/>
                  </a:lnTo>
                  <a:lnTo>
                    <a:pt x="866" y="470"/>
                  </a:lnTo>
                  <a:lnTo>
                    <a:pt x="872" y="483"/>
                  </a:lnTo>
                  <a:lnTo>
                    <a:pt x="879" y="496"/>
                  </a:lnTo>
                  <a:lnTo>
                    <a:pt x="884" y="510"/>
                  </a:lnTo>
                  <a:lnTo>
                    <a:pt x="889" y="523"/>
                  </a:lnTo>
                  <a:lnTo>
                    <a:pt x="893" y="538"/>
                  </a:lnTo>
                  <a:lnTo>
                    <a:pt x="896" y="552"/>
                  </a:lnTo>
                  <a:lnTo>
                    <a:pt x="898" y="567"/>
                  </a:lnTo>
                  <a:lnTo>
                    <a:pt x="900" y="582"/>
                  </a:lnTo>
                  <a:lnTo>
                    <a:pt x="901" y="597"/>
                  </a:lnTo>
                  <a:lnTo>
                    <a:pt x="903" y="612"/>
                  </a:lnTo>
                  <a:lnTo>
                    <a:pt x="901" y="627"/>
                  </a:lnTo>
                  <a:lnTo>
                    <a:pt x="900" y="643"/>
                  </a:lnTo>
                  <a:lnTo>
                    <a:pt x="898" y="658"/>
                  </a:lnTo>
                  <a:lnTo>
                    <a:pt x="896" y="673"/>
                  </a:lnTo>
                  <a:lnTo>
                    <a:pt x="893" y="687"/>
                  </a:lnTo>
                  <a:lnTo>
                    <a:pt x="889" y="702"/>
                  </a:lnTo>
                  <a:lnTo>
                    <a:pt x="884" y="716"/>
                  </a:lnTo>
                  <a:lnTo>
                    <a:pt x="879" y="729"/>
                  </a:lnTo>
                  <a:lnTo>
                    <a:pt x="872" y="742"/>
                  </a:lnTo>
                  <a:lnTo>
                    <a:pt x="866" y="755"/>
                  </a:lnTo>
                  <a:lnTo>
                    <a:pt x="858" y="768"/>
                  </a:lnTo>
                  <a:lnTo>
                    <a:pt x="851" y="780"/>
                  </a:lnTo>
                  <a:lnTo>
                    <a:pt x="842" y="792"/>
                  </a:lnTo>
                  <a:lnTo>
                    <a:pt x="833" y="803"/>
                  </a:lnTo>
                  <a:lnTo>
                    <a:pt x="825" y="814"/>
                  </a:lnTo>
                  <a:lnTo>
                    <a:pt x="814" y="824"/>
                  </a:lnTo>
                  <a:lnTo>
                    <a:pt x="804" y="835"/>
                  </a:lnTo>
                  <a:lnTo>
                    <a:pt x="794" y="843"/>
                  </a:lnTo>
                  <a:lnTo>
                    <a:pt x="782" y="853"/>
                  </a:lnTo>
                  <a:lnTo>
                    <a:pt x="770" y="861"/>
                  </a:lnTo>
                  <a:lnTo>
                    <a:pt x="758" y="869"/>
                  </a:lnTo>
                  <a:lnTo>
                    <a:pt x="745" y="876"/>
                  </a:lnTo>
                  <a:lnTo>
                    <a:pt x="732" y="882"/>
                  </a:lnTo>
                  <a:lnTo>
                    <a:pt x="719" y="889"/>
                  </a:lnTo>
                  <a:lnTo>
                    <a:pt x="705" y="894"/>
                  </a:lnTo>
                  <a:lnTo>
                    <a:pt x="691" y="899"/>
                  </a:lnTo>
                  <a:lnTo>
                    <a:pt x="677" y="903"/>
                  </a:lnTo>
                  <a:lnTo>
                    <a:pt x="663" y="906"/>
                  </a:lnTo>
                  <a:lnTo>
                    <a:pt x="648" y="909"/>
                  </a:lnTo>
                  <a:lnTo>
                    <a:pt x="633" y="910"/>
                  </a:lnTo>
                  <a:lnTo>
                    <a:pt x="618" y="913"/>
                  </a:lnTo>
                  <a:lnTo>
                    <a:pt x="602" y="9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785" tIns="91392" rIns="182785" bIns="91392" numCol="1" anchor="t" anchorCtr="0" compatLnSpc="1">
              <a:prstTxWarp prst="textNoShape">
                <a:avLst/>
              </a:prstTxWarp>
            </a:bodyPr>
            <a:lstStyle/>
            <a:p>
              <a:endParaRPr lang="en-US" sz="7196" dirty="0"/>
            </a:p>
          </p:txBody>
        </p:sp>
        <p:sp>
          <p:nvSpPr>
            <p:cNvPr id="106" name="Freeform 1235"/>
            <p:cNvSpPr>
              <a:spLocks noEditPoints="1"/>
            </p:cNvSpPr>
            <p:nvPr/>
          </p:nvSpPr>
          <p:spPr bwMode="auto">
            <a:xfrm>
              <a:off x="1776135" y="2640261"/>
              <a:ext cx="289836" cy="289836"/>
            </a:xfrm>
            <a:custGeom>
              <a:avLst/>
              <a:gdLst>
                <a:gd name="T0" fmla="*/ 815 w 815"/>
                <a:gd name="T1" fmla="*/ 361 h 815"/>
                <a:gd name="T2" fmla="*/ 691 w 815"/>
                <a:gd name="T3" fmla="*/ 310 h 815"/>
                <a:gd name="T4" fmla="*/ 674 w 815"/>
                <a:gd name="T5" fmla="*/ 268 h 815"/>
                <a:gd name="T6" fmla="*/ 724 w 815"/>
                <a:gd name="T7" fmla="*/ 155 h 815"/>
                <a:gd name="T8" fmla="*/ 557 w 815"/>
                <a:gd name="T9" fmla="*/ 145 h 815"/>
                <a:gd name="T10" fmla="*/ 519 w 815"/>
                <a:gd name="T11" fmla="*/ 126 h 815"/>
                <a:gd name="T12" fmla="*/ 479 w 815"/>
                <a:gd name="T13" fmla="*/ 112 h 815"/>
                <a:gd name="T14" fmla="*/ 358 w 815"/>
                <a:gd name="T15" fmla="*/ 0 h 815"/>
                <a:gd name="T16" fmla="*/ 309 w 815"/>
                <a:gd name="T17" fmla="*/ 116 h 815"/>
                <a:gd name="T18" fmla="*/ 265 w 815"/>
                <a:gd name="T19" fmla="*/ 135 h 815"/>
                <a:gd name="T20" fmla="*/ 151 w 815"/>
                <a:gd name="T21" fmla="*/ 82 h 815"/>
                <a:gd name="T22" fmla="*/ 140 w 815"/>
                <a:gd name="T23" fmla="*/ 249 h 815"/>
                <a:gd name="T24" fmla="*/ 120 w 815"/>
                <a:gd name="T25" fmla="*/ 290 h 815"/>
                <a:gd name="T26" fmla="*/ 105 w 815"/>
                <a:gd name="T27" fmla="*/ 335 h 815"/>
                <a:gd name="T28" fmla="*/ 0 w 815"/>
                <a:gd name="T29" fmla="*/ 453 h 815"/>
                <a:gd name="T30" fmla="*/ 111 w 815"/>
                <a:gd name="T31" fmla="*/ 502 h 815"/>
                <a:gd name="T32" fmla="*/ 128 w 815"/>
                <a:gd name="T33" fmla="*/ 544 h 815"/>
                <a:gd name="T34" fmla="*/ 74 w 815"/>
                <a:gd name="T35" fmla="*/ 659 h 815"/>
                <a:gd name="T36" fmla="*/ 243 w 815"/>
                <a:gd name="T37" fmla="*/ 669 h 815"/>
                <a:gd name="T38" fmla="*/ 286 w 815"/>
                <a:gd name="T39" fmla="*/ 691 h 815"/>
                <a:gd name="T40" fmla="*/ 331 w 815"/>
                <a:gd name="T41" fmla="*/ 705 h 815"/>
                <a:gd name="T42" fmla="*/ 451 w 815"/>
                <a:gd name="T43" fmla="*/ 815 h 815"/>
                <a:gd name="T44" fmla="*/ 501 w 815"/>
                <a:gd name="T45" fmla="*/ 697 h 815"/>
                <a:gd name="T46" fmla="*/ 541 w 815"/>
                <a:gd name="T47" fmla="*/ 680 h 815"/>
                <a:gd name="T48" fmla="*/ 654 w 815"/>
                <a:gd name="T49" fmla="*/ 732 h 815"/>
                <a:gd name="T50" fmla="*/ 664 w 815"/>
                <a:gd name="T51" fmla="*/ 565 h 815"/>
                <a:gd name="T52" fmla="*/ 684 w 815"/>
                <a:gd name="T53" fmla="*/ 525 h 815"/>
                <a:gd name="T54" fmla="*/ 698 w 815"/>
                <a:gd name="T55" fmla="*/ 483 h 815"/>
                <a:gd name="T56" fmla="*/ 406 w 815"/>
                <a:gd name="T57" fmla="*/ 614 h 815"/>
                <a:gd name="T58" fmla="*/ 365 w 815"/>
                <a:gd name="T59" fmla="*/ 610 h 815"/>
                <a:gd name="T60" fmla="*/ 327 w 815"/>
                <a:gd name="T61" fmla="*/ 598 h 815"/>
                <a:gd name="T62" fmla="*/ 292 w 815"/>
                <a:gd name="T63" fmla="*/ 580 h 815"/>
                <a:gd name="T64" fmla="*/ 263 w 815"/>
                <a:gd name="T65" fmla="*/ 555 h 815"/>
                <a:gd name="T66" fmla="*/ 238 w 815"/>
                <a:gd name="T67" fmla="*/ 525 h 815"/>
                <a:gd name="T68" fmla="*/ 220 w 815"/>
                <a:gd name="T69" fmla="*/ 490 h 815"/>
                <a:gd name="T70" fmla="*/ 208 w 815"/>
                <a:gd name="T71" fmla="*/ 452 h 815"/>
                <a:gd name="T72" fmla="*/ 204 w 815"/>
                <a:gd name="T73" fmla="*/ 412 h 815"/>
                <a:gd name="T74" fmla="*/ 208 w 815"/>
                <a:gd name="T75" fmla="*/ 371 h 815"/>
                <a:gd name="T76" fmla="*/ 220 w 815"/>
                <a:gd name="T77" fmla="*/ 334 h 815"/>
                <a:gd name="T78" fmla="*/ 238 w 815"/>
                <a:gd name="T79" fmla="*/ 299 h 815"/>
                <a:gd name="T80" fmla="*/ 263 w 815"/>
                <a:gd name="T81" fmla="*/ 269 h 815"/>
                <a:gd name="T82" fmla="*/ 292 w 815"/>
                <a:gd name="T83" fmla="*/ 245 h 815"/>
                <a:gd name="T84" fmla="*/ 327 w 815"/>
                <a:gd name="T85" fmla="*/ 226 h 815"/>
                <a:gd name="T86" fmla="*/ 365 w 815"/>
                <a:gd name="T87" fmla="*/ 214 h 815"/>
                <a:gd name="T88" fmla="*/ 406 w 815"/>
                <a:gd name="T89" fmla="*/ 210 h 815"/>
                <a:gd name="T90" fmla="*/ 447 w 815"/>
                <a:gd name="T91" fmla="*/ 214 h 815"/>
                <a:gd name="T92" fmla="*/ 485 w 815"/>
                <a:gd name="T93" fmla="*/ 226 h 815"/>
                <a:gd name="T94" fmla="*/ 518 w 815"/>
                <a:gd name="T95" fmla="*/ 245 h 815"/>
                <a:gd name="T96" fmla="*/ 548 w 815"/>
                <a:gd name="T97" fmla="*/ 269 h 815"/>
                <a:gd name="T98" fmla="*/ 573 w 815"/>
                <a:gd name="T99" fmla="*/ 299 h 815"/>
                <a:gd name="T100" fmla="*/ 592 w 815"/>
                <a:gd name="T101" fmla="*/ 334 h 815"/>
                <a:gd name="T102" fmla="*/ 603 w 815"/>
                <a:gd name="T103" fmla="*/ 371 h 815"/>
                <a:gd name="T104" fmla="*/ 608 w 815"/>
                <a:gd name="T105" fmla="*/ 412 h 815"/>
                <a:gd name="T106" fmla="*/ 603 w 815"/>
                <a:gd name="T107" fmla="*/ 452 h 815"/>
                <a:gd name="T108" fmla="*/ 592 w 815"/>
                <a:gd name="T109" fmla="*/ 490 h 815"/>
                <a:gd name="T110" fmla="*/ 573 w 815"/>
                <a:gd name="T111" fmla="*/ 525 h 815"/>
                <a:gd name="T112" fmla="*/ 548 w 815"/>
                <a:gd name="T113" fmla="*/ 555 h 815"/>
                <a:gd name="T114" fmla="*/ 518 w 815"/>
                <a:gd name="T115" fmla="*/ 580 h 815"/>
                <a:gd name="T116" fmla="*/ 485 w 815"/>
                <a:gd name="T117" fmla="*/ 598 h 815"/>
                <a:gd name="T118" fmla="*/ 447 w 815"/>
                <a:gd name="T119" fmla="*/ 610 h 815"/>
                <a:gd name="T120" fmla="*/ 406 w 815"/>
                <a:gd name="T121" fmla="*/ 614 h 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15" h="815">
                  <a:moveTo>
                    <a:pt x="815" y="459"/>
                  </a:moveTo>
                  <a:lnTo>
                    <a:pt x="815" y="361"/>
                  </a:lnTo>
                  <a:lnTo>
                    <a:pt x="697" y="331"/>
                  </a:lnTo>
                  <a:lnTo>
                    <a:pt x="691" y="310"/>
                  </a:lnTo>
                  <a:lnTo>
                    <a:pt x="683" y="288"/>
                  </a:lnTo>
                  <a:lnTo>
                    <a:pt x="674" y="268"/>
                  </a:lnTo>
                  <a:lnTo>
                    <a:pt x="663" y="248"/>
                  </a:lnTo>
                  <a:lnTo>
                    <a:pt x="724" y="155"/>
                  </a:lnTo>
                  <a:lnTo>
                    <a:pt x="655" y="86"/>
                  </a:lnTo>
                  <a:lnTo>
                    <a:pt x="557" y="145"/>
                  </a:lnTo>
                  <a:lnTo>
                    <a:pt x="539" y="135"/>
                  </a:lnTo>
                  <a:lnTo>
                    <a:pt x="519" y="126"/>
                  </a:lnTo>
                  <a:lnTo>
                    <a:pt x="500" y="119"/>
                  </a:lnTo>
                  <a:lnTo>
                    <a:pt x="479" y="112"/>
                  </a:lnTo>
                  <a:lnTo>
                    <a:pt x="457" y="0"/>
                  </a:lnTo>
                  <a:lnTo>
                    <a:pt x="358" y="0"/>
                  </a:lnTo>
                  <a:lnTo>
                    <a:pt x="331" y="111"/>
                  </a:lnTo>
                  <a:lnTo>
                    <a:pt x="309" y="116"/>
                  </a:lnTo>
                  <a:lnTo>
                    <a:pt x="286" y="125"/>
                  </a:lnTo>
                  <a:lnTo>
                    <a:pt x="265" y="135"/>
                  </a:lnTo>
                  <a:lnTo>
                    <a:pt x="245" y="146"/>
                  </a:lnTo>
                  <a:lnTo>
                    <a:pt x="151" y="82"/>
                  </a:lnTo>
                  <a:lnTo>
                    <a:pt x="81" y="152"/>
                  </a:lnTo>
                  <a:lnTo>
                    <a:pt x="140" y="249"/>
                  </a:lnTo>
                  <a:lnTo>
                    <a:pt x="129" y="270"/>
                  </a:lnTo>
                  <a:lnTo>
                    <a:pt x="120" y="290"/>
                  </a:lnTo>
                  <a:lnTo>
                    <a:pt x="111" y="312"/>
                  </a:lnTo>
                  <a:lnTo>
                    <a:pt x="105" y="335"/>
                  </a:lnTo>
                  <a:lnTo>
                    <a:pt x="0" y="355"/>
                  </a:lnTo>
                  <a:lnTo>
                    <a:pt x="0" y="453"/>
                  </a:lnTo>
                  <a:lnTo>
                    <a:pt x="105" y="479"/>
                  </a:lnTo>
                  <a:lnTo>
                    <a:pt x="111" y="502"/>
                  </a:lnTo>
                  <a:lnTo>
                    <a:pt x="119" y="524"/>
                  </a:lnTo>
                  <a:lnTo>
                    <a:pt x="128" y="544"/>
                  </a:lnTo>
                  <a:lnTo>
                    <a:pt x="139" y="564"/>
                  </a:lnTo>
                  <a:lnTo>
                    <a:pt x="74" y="659"/>
                  </a:lnTo>
                  <a:lnTo>
                    <a:pt x="145" y="729"/>
                  </a:lnTo>
                  <a:lnTo>
                    <a:pt x="243" y="669"/>
                  </a:lnTo>
                  <a:lnTo>
                    <a:pt x="263" y="681"/>
                  </a:lnTo>
                  <a:lnTo>
                    <a:pt x="286" y="691"/>
                  </a:lnTo>
                  <a:lnTo>
                    <a:pt x="309" y="699"/>
                  </a:lnTo>
                  <a:lnTo>
                    <a:pt x="331" y="705"/>
                  </a:lnTo>
                  <a:lnTo>
                    <a:pt x="353" y="815"/>
                  </a:lnTo>
                  <a:lnTo>
                    <a:pt x="451" y="815"/>
                  </a:lnTo>
                  <a:lnTo>
                    <a:pt x="479" y="704"/>
                  </a:lnTo>
                  <a:lnTo>
                    <a:pt x="501" y="697"/>
                  </a:lnTo>
                  <a:lnTo>
                    <a:pt x="521" y="689"/>
                  </a:lnTo>
                  <a:lnTo>
                    <a:pt x="541" y="680"/>
                  </a:lnTo>
                  <a:lnTo>
                    <a:pt x="560" y="669"/>
                  </a:lnTo>
                  <a:lnTo>
                    <a:pt x="654" y="732"/>
                  </a:lnTo>
                  <a:lnTo>
                    <a:pt x="723" y="663"/>
                  </a:lnTo>
                  <a:lnTo>
                    <a:pt x="664" y="565"/>
                  </a:lnTo>
                  <a:lnTo>
                    <a:pt x="675" y="545"/>
                  </a:lnTo>
                  <a:lnTo>
                    <a:pt x="684" y="525"/>
                  </a:lnTo>
                  <a:lnTo>
                    <a:pt x="692" y="504"/>
                  </a:lnTo>
                  <a:lnTo>
                    <a:pt x="698" y="483"/>
                  </a:lnTo>
                  <a:lnTo>
                    <a:pt x="815" y="459"/>
                  </a:lnTo>
                  <a:close/>
                  <a:moveTo>
                    <a:pt x="406" y="614"/>
                  </a:moveTo>
                  <a:lnTo>
                    <a:pt x="385" y="613"/>
                  </a:lnTo>
                  <a:lnTo>
                    <a:pt x="365" y="610"/>
                  </a:lnTo>
                  <a:lnTo>
                    <a:pt x="345" y="605"/>
                  </a:lnTo>
                  <a:lnTo>
                    <a:pt x="327" y="598"/>
                  </a:lnTo>
                  <a:lnTo>
                    <a:pt x="310" y="589"/>
                  </a:lnTo>
                  <a:lnTo>
                    <a:pt x="292" y="580"/>
                  </a:lnTo>
                  <a:lnTo>
                    <a:pt x="277" y="568"/>
                  </a:lnTo>
                  <a:lnTo>
                    <a:pt x="263" y="555"/>
                  </a:lnTo>
                  <a:lnTo>
                    <a:pt x="250" y="540"/>
                  </a:lnTo>
                  <a:lnTo>
                    <a:pt x="238" y="525"/>
                  </a:lnTo>
                  <a:lnTo>
                    <a:pt x="229" y="508"/>
                  </a:lnTo>
                  <a:lnTo>
                    <a:pt x="220" y="490"/>
                  </a:lnTo>
                  <a:lnTo>
                    <a:pt x="213" y="472"/>
                  </a:lnTo>
                  <a:lnTo>
                    <a:pt x="208" y="452"/>
                  </a:lnTo>
                  <a:lnTo>
                    <a:pt x="205" y="433"/>
                  </a:lnTo>
                  <a:lnTo>
                    <a:pt x="204" y="412"/>
                  </a:lnTo>
                  <a:lnTo>
                    <a:pt x="205" y="392"/>
                  </a:lnTo>
                  <a:lnTo>
                    <a:pt x="208" y="371"/>
                  </a:lnTo>
                  <a:lnTo>
                    <a:pt x="213" y="352"/>
                  </a:lnTo>
                  <a:lnTo>
                    <a:pt x="220" y="334"/>
                  </a:lnTo>
                  <a:lnTo>
                    <a:pt x="229" y="316"/>
                  </a:lnTo>
                  <a:lnTo>
                    <a:pt x="238" y="299"/>
                  </a:lnTo>
                  <a:lnTo>
                    <a:pt x="250" y="284"/>
                  </a:lnTo>
                  <a:lnTo>
                    <a:pt x="263" y="269"/>
                  </a:lnTo>
                  <a:lnTo>
                    <a:pt x="277" y="256"/>
                  </a:lnTo>
                  <a:lnTo>
                    <a:pt x="292" y="245"/>
                  </a:lnTo>
                  <a:lnTo>
                    <a:pt x="310" y="234"/>
                  </a:lnTo>
                  <a:lnTo>
                    <a:pt x="327" y="226"/>
                  </a:lnTo>
                  <a:lnTo>
                    <a:pt x="345" y="219"/>
                  </a:lnTo>
                  <a:lnTo>
                    <a:pt x="365" y="214"/>
                  </a:lnTo>
                  <a:lnTo>
                    <a:pt x="385" y="211"/>
                  </a:lnTo>
                  <a:lnTo>
                    <a:pt x="406" y="210"/>
                  </a:lnTo>
                  <a:lnTo>
                    <a:pt x="426" y="211"/>
                  </a:lnTo>
                  <a:lnTo>
                    <a:pt x="447" y="214"/>
                  </a:lnTo>
                  <a:lnTo>
                    <a:pt x="465" y="219"/>
                  </a:lnTo>
                  <a:lnTo>
                    <a:pt x="485" y="226"/>
                  </a:lnTo>
                  <a:lnTo>
                    <a:pt x="502" y="234"/>
                  </a:lnTo>
                  <a:lnTo>
                    <a:pt x="518" y="245"/>
                  </a:lnTo>
                  <a:lnTo>
                    <a:pt x="534" y="256"/>
                  </a:lnTo>
                  <a:lnTo>
                    <a:pt x="548" y="269"/>
                  </a:lnTo>
                  <a:lnTo>
                    <a:pt x="561" y="284"/>
                  </a:lnTo>
                  <a:lnTo>
                    <a:pt x="573" y="299"/>
                  </a:lnTo>
                  <a:lnTo>
                    <a:pt x="583" y="316"/>
                  </a:lnTo>
                  <a:lnTo>
                    <a:pt x="592" y="334"/>
                  </a:lnTo>
                  <a:lnTo>
                    <a:pt x="598" y="352"/>
                  </a:lnTo>
                  <a:lnTo>
                    <a:pt x="603" y="371"/>
                  </a:lnTo>
                  <a:lnTo>
                    <a:pt x="607" y="392"/>
                  </a:lnTo>
                  <a:lnTo>
                    <a:pt x="608" y="412"/>
                  </a:lnTo>
                  <a:lnTo>
                    <a:pt x="607" y="433"/>
                  </a:lnTo>
                  <a:lnTo>
                    <a:pt x="603" y="452"/>
                  </a:lnTo>
                  <a:lnTo>
                    <a:pt x="598" y="472"/>
                  </a:lnTo>
                  <a:lnTo>
                    <a:pt x="592" y="490"/>
                  </a:lnTo>
                  <a:lnTo>
                    <a:pt x="583" y="508"/>
                  </a:lnTo>
                  <a:lnTo>
                    <a:pt x="573" y="525"/>
                  </a:lnTo>
                  <a:lnTo>
                    <a:pt x="561" y="541"/>
                  </a:lnTo>
                  <a:lnTo>
                    <a:pt x="548" y="555"/>
                  </a:lnTo>
                  <a:lnTo>
                    <a:pt x="534" y="568"/>
                  </a:lnTo>
                  <a:lnTo>
                    <a:pt x="518" y="580"/>
                  </a:lnTo>
                  <a:lnTo>
                    <a:pt x="502" y="589"/>
                  </a:lnTo>
                  <a:lnTo>
                    <a:pt x="485" y="598"/>
                  </a:lnTo>
                  <a:lnTo>
                    <a:pt x="465" y="605"/>
                  </a:lnTo>
                  <a:lnTo>
                    <a:pt x="447" y="610"/>
                  </a:lnTo>
                  <a:lnTo>
                    <a:pt x="426" y="613"/>
                  </a:lnTo>
                  <a:lnTo>
                    <a:pt x="406" y="6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82785" tIns="91392" rIns="182785" bIns="91392" numCol="1" anchor="t" anchorCtr="0" compatLnSpc="1">
              <a:prstTxWarp prst="textNoShape">
                <a:avLst/>
              </a:prstTxWarp>
            </a:bodyPr>
            <a:lstStyle/>
            <a:p>
              <a:endParaRPr lang="en-US" sz="7196" dirty="0"/>
            </a:p>
          </p:txBody>
        </p:sp>
      </p:grpSp>
      <p:sp>
        <p:nvSpPr>
          <p:cNvPr id="107" name="Freeform 74"/>
          <p:cNvSpPr>
            <a:spLocks noEditPoints="1"/>
          </p:cNvSpPr>
          <p:nvPr/>
        </p:nvSpPr>
        <p:spPr bwMode="auto">
          <a:xfrm>
            <a:off x="9960677" y="11032834"/>
            <a:ext cx="748910" cy="786990"/>
          </a:xfrm>
          <a:custGeom>
            <a:avLst/>
            <a:gdLst>
              <a:gd name="T0" fmla="*/ 26 w 947"/>
              <a:gd name="T1" fmla="*/ 332 h 992"/>
              <a:gd name="T2" fmla="*/ 10 w 947"/>
              <a:gd name="T3" fmla="*/ 345 h 992"/>
              <a:gd name="T4" fmla="*/ 1 w 947"/>
              <a:gd name="T5" fmla="*/ 365 h 992"/>
              <a:gd name="T6" fmla="*/ 1 w 947"/>
              <a:gd name="T7" fmla="*/ 464 h 992"/>
              <a:gd name="T8" fmla="*/ 10 w 947"/>
              <a:gd name="T9" fmla="*/ 484 h 992"/>
              <a:gd name="T10" fmla="*/ 26 w 947"/>
              <a:gd name="T11" fmla="*/ 498 h 992"/>
              <a:gd name="T12" fmla="*/ 123 w 947"/>
              <a:gd name="T13" fmla="*/ 829 h 992"/>
              <a:gd name="T14" fmla="*/ 123 w 947"/>
              <a:gd name="T15" fmla="*/ 0 h 992"/>
              <a:gd name="T16" fmla="*/ 516 w 947"/>
              <a:gd name="T17" fmla="*/ 927 h 992"/>
              <a:gd name="T18" fmla="*/ 513 w 947"/>
              <a:gd name="T19" fmla="*/ 943 h 992"/>
              <a:gd name="T20" fmla="*/ 517 w 947"/>
              <a:gd name="T21" fmla="*/ 962 h 992"/>
              <a:gd name="T22" fmla="*/ 529 w 947"/>
              <a:gd name="T23" fmla="*/ 976 h 992"/>
              <a:gd name="T24" fmla="*/ 551 w 947"/>
              <a:gd name="T25" fmla="*/ 985 h 992"/>
              <a:gd name="T26" fmla="*/ 578 w 947"/>
              <a:gd name="T27" fmla="*/ 991 h 992"/>
              <a:gd name="T28" fmla="*/ 596 w 947"/>
              <a:gd name="T29" fmla="*/ 991 h 992"/>
              <a:gd name="T30" fmla="*/ 610 w 947"/>
              <a:gd name="T31" fmla="*/ 980 h 992"/>
              <a:gd name="T32" fmla="*/ 808 w 947"/>
              <a:gd name="T33" fmla="*/ 610 h 992"/>
              <a:gd name="T34" fmla="*/ 185 w 947"/>
              <a:gd name="T35" fmla="*/ 0 h 992"/>
              <a:gd name="T36" fmla="*/ 185 w 947"/>
              <a:gd name="T37" fmla="*/ 829 h 992"/>
              <a:gd name="T38" fmla="*/ 227 w 947"/>
              <a:gd name="T39" fmla="*/ 768 h 992"/>
              <a:gd name="T40" fmla="*/ 289 w 947"/>
              <a:gd name="T41" fmla="*/ 697 h 992"/>
              <a:gd name="T42" fmla="*/ 329 w 947"/>
              <a:gd name="T43" fmla="*/ 661 h 992"/>
              <a:gd name="T44" fmla="*/ 377 w 947"/>
              <a:gd name="T45" fmla="*/ 626 h 992"/>
              <a:gd name="T46" fmla="*/ 430 w 947"/>
              <a:gd name="T47" fmla="*/ 597 h 992"/>
              <a:gd name="T48" fmla="*/ 489 w 947"/>
              <a:gd name="T49" fmla="*/ 576 h 992"/>
              <a:gd name="T50" fmla="*/ 554 w 947"/>
              <a:gd name="T51" fmla="*/ 565 h 992"/>
              <a:gd name="T52" fmla="*/ 554 w 947"/>
              <a:gd name="T53" fmla="*/ 265 h 992"/>
              <a:gd name="T54" fmla="*/ 489 w 947"/>
              <a:gd name="T55" fmla="*/ 253 h 992"/>
              <a:gd name="T56" fmla="*/ 430 w 947"/>
              <a:gd name="T57" fmla="*/ 232 h 992"/>
              <a:gd name="T58" fmla="*/ 377 w 947"/>
              <a:gd name="T59" fmla="*/ 202 h 992"/>
              <a:gd name="T60" fmla="*/ 329 w 947"/>
              <a:gd name="T61" fmla="*/ 168 h 992"/>
              <a:gd name="T62" fmla="*/ 289 w 947"/>
              <a:gd name="T63" fmla="*/ 131 h 992"/>
              <a:gd name="T64" fmla="*/ 227 w 947"/>
              <a:gd name="T65" fmla="*/ 61 h 992"/>
              <a:gd name="T66" fmla="*/ 185 w 947"/>
              <a:gd name="T67" fmla="*/ 0 h 992"/>
              <a:gd name="T68" fmla="*/ 945 w 947"/>
              <a:gd name="T69" fmla="*/ 383 h 992"/>
              <a:gd name="T70" fmla="*/ 934 w 947"/>
              <a:gd name="T71" fmla="*/ 344 h 992"/>
              <a:gd name="T72" fmla="*/ 917 w 947"/>
              <a:gd name="T73" fmla="*/ 314 h 992"/>
              <a:gd name="T74" fmla="*/ 898 w 947"/>
              <a:gd name="T75" fmla="*/ 292 h 992"/>
              <a:gd name="T76" fmla="*/ 880 w 947"/>
              <a:gd name="T77" fmla="*/ 281 h 992"/>
              <a:gd name="T78" fmla="*/ 870 w 947"/>
              <a:gd name="T79" fmla="*/ 552 h 992"/>
              <a:gd name="T80" fmla="*/ 887 w 947"/>
              <a:gd name="T81" fmla="*/ 547 h 992"/>
              <a:gd name="T82" fmla="*/ 906 w 947"/>
              <a:gd name="T83" fmla="*/ 532 h 992"/>
              <a:gd name="T84" fmla="*/ 925 w 947"/>
              <a:gd name="T85" fmla="*/ 506 h 992"/>
              <a:gd name="T86" fmla="*/ 938 w 947"/>
              <a:gd name="T87" fmla="*/ 474 h 992"/>
              <a:gd name="T88" fmla="*/ 947 w 947"/>
              <a:gd name="T89" fmla="*/ 431 h 992"/>
              <a:gd name="T90" fmla="*/ 837 w 947"/>
              <a:gd name="T91" fmla="*/ 252 h 992"/>
              <a:gd name="T92" fmla="*/ 609 w 947"/>
              <a:gd name="T93" fmla="*/ 252 h 9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947" h="992">
                <a:moveTo>
                  <a:pt x="123" y="299"/>
                </a:moveTo>
                <a:lnTo>
                  <a:pt x="32" y="328"/>
                </a:lnTo>
                <a:lnTo>
                  <a:pt x="26" y="332"/>
                </a:lnTo>
                <a:lnTo>
                  <a:pt x="19" y="335"/>
                </a:lnTo>
                <a:lnTo>
                  <a:pt x="14" y="340"/>
                </a:lnTo>
                <a:lnTo>
                  <a:pt x="10" y="345"/>
                </a:lnTo>
                <a:lnTo>
                  <a:pt x="5" y="352"/>
                </a:lnTo>
                <a:lnTo>
                  <a:pt x="2" y="358"/>
                </a:lnTo>
                <a:lnTo>
                  <a:pt x="1" y="365"/>
                </a:lnTo>
                <a:lnTo>
                  <a:pt x="0" y="372"/>
                </a:lnTo>
                <a:lnTo>
                  <a:pt x="0" y="458"/>
                </a:lnTo>
                <a:lnTo>
                  <a:pt x="1" y="464"/>
                </a:lnTo>
                <a:lnTo>
                  <a:pt x="2" y="471"/>
                </a:lnTo>
                <a:lnTo>
                  <a:pt x="5" y="478"/>
                </a:lnTo>
                <a:lnTo>
                  <a:pt x="10" y="484"/>
                </a:lnTo>
                <a:lnTo>
                  <a:pt x="14" y="489"/>
                </a:lnTo>
                <a:lnTo>
                  <a:pt x="19" y="494"/>
                </a:lnTo>
                <a:lnTo>
                  <a:pt x="26" y="498"/>
                </a:lnTo>
                <a:lnTo>
                  <a:pt x="32" y="501"/>
                </a:lnTo>
                <a:lnTo>
                  <a:pt x="123" y="531"/>
                </a:lnTo>
                <a:lnTo>
                  <a:pt x="123" y="829"/>
                </a:lnTo>
                <a:lnTo>
                  <a:pt x="153" y="829"/>
                </a:lnTo>
                <a:lnTo>
                  <a:pt x="153" y="0"/>
                </a:lnTo>
                <a:lnTo>
                  <a:pt x="123" y="0"/>
                </a:lnTo>
                <a:lnTo>
                  <a:pt x="123" y="299"/>
                </a:lnTo>
                <a:close/>
                <a:moveTo>
                  <a:pt x="568" y="777"/>
                </a:moveTo>
                <a:lnTo>
                  <a:pt x="516" y="927"/>
                </a:lnTo>
                <a:lnTo>
                  <a:pt x="516" y="929"/>
                </a:lnTo>
                <a:lnTo>
                  <a:pt x="514" y="935"/>
                </a:lnTo>
                <a:lnTo>
                  <a:pt x="513" y="943"/>
                </a:lnTo>
                <a:lnTo>
                  <a:pt x="514" y="952"/>
                </a:lnTo>
                <a:lnTo>
                  <a:pt x="515" y="957"/>
                </a:lnTo>
                <a:lnTo>
                  <a:pt x="517" y="962"/>
                </a:lnTo>
                <a:lnTo>
                  <a:pt x="519" y="967"/>
                </a:lnTo>
                <a:lnTo>
                  <a:pt x="523" y="971"/>
                </a:lnTo>
                <a:lnTo>
                  <a:pt x="529" y="976"/>
                </a:lnTo>
                <a:lnTo>
                  <a:pt x="534" y="979"/>
                </a:lnTo>
                <a:lnTo>
                  <a:pt x="542" y="982"/>
                </a:lnTo>
                <a:lnTo>
                  <a:pt x="551" y="985"/>
                </a:lnTo>
                <a:lnTo>
                  <a:pt x="561" y="987"/>
                </a:lnTo>
                <a:lnTo>
                  <a:pt x="571" y="988"/>
                </a:lnTo>
                <a:lnTo>
                  <a:pt x="578" y="991"/>
                </a:lnTo>
                <a:lnTo>
                  <a:pt x="585" y="992"/>
                </a:lnTo>
                <a:lnTo>
                  <a:pt x="591" y="992"/>
                </a:lnTo>
                <a:lnTo>
                  <a:pt x="596" y="991"/>
                </a:lnTo>
                <a:lnTo>
                  <a:pt x="602" y="988"/>
                </a:lnTo>
                <a:lnTo>
                  <a:pt x="605" y="985"/>
                </a:lnTo>
                <a:lnTo>
                  <a:pt x="610" y="980"/>
                </a:lnTo>
                <a:lnTo>
                  <a:pt x="612" y="977"/>
                </a:lnTo>
                <a:lnTo>
                  <a:pt x="714" y="786"/>
                </a:lnTo>
                <a:lnTo>
                  <a:pt x="808" y="610"/>
                </a:lnTo>
                <a:lnTo>
                  <a:pt x="625" y="610"/>
                </a:lnTo>
                <a:lnTo>
                  <a:pt x="568" y="777"/>
                </a:lnTo>
                <a:close/>
                <a:moveTo>
                  <a:pt x="185" y="0"/>
                </a:moveTo>
                <a:lnTo>
                  <a:pt x="180" y="0"/>
                </a:lnTo>
                <a:lnTo>
                  <a:pt x="180" y="829"/>
                </a:lnTo>
                <a:lnTo>
                  <a:pt x="185" y="829"/>
                </a:lnTo>
                <a:lnTo>
                  <a:pt x="193" y="818"/>
                </a:lnTo>
                <a:lnTo>
                  <a:pt x="212" y="788"/>
                </a:lnTo>
                <a:lnTo>
                  <a:pt x="227" y="768"/>
                </a:lnTo>
                <a:lnTo>
                  <a:pt x="245" y="746"/>
                </a:lnTo>
                <a:lnTo>
                  <a:pt x="265" y="722"/>
                </a:lnTo>
                <a:lnTo>
                  <a:pt x="289" y="697"/>
                </a:lnTo>
                <a:lnTo>
                  <a:pt x="302" y="685"/>
                </a:lnTo>
                <a:lnTo>
                  <a:pt x="316" y="673"/>
                </a:lnTo>
                <a:lnTo>
                  <a:pt x="329" y="661"/>
                </a:lnTo>
                <a:lnTo>
                  <a:pt x="344" y="649"/>
                </a:lnTo>
                <a:lnTo>
                  <a:pt x="360" y="638"/>
                </a:lnTo>
                <a:lnTo>
                  <a:pt x="377" y="626"/>
                </a:lnTo>
                <a:lnTo>
                  <a:pt x="394" y="617"/>
                </a:lnTo>
                <a:lnTo>
                  <a:pt x="412" y="606"/>
                </a:lnTo>
                <a:lnTo>
                  <a:pt x="430" y="597"/>
                </a:lnTo>
                <a:lnTo>
                  <a:pt x="449" y="589"/>
                </a:lnTo>
                <a:lnTo>
                  <a:pt x="469" y="583"/>
                </a:lnTo>
                <a:lnTo>
                  <a:pt x="489" y="576"/>
                </a:lnTo>
                <a:lnTo>
                  <a:pt x="511" y="571"/>
                </a:lnTo>
                <a:lnTo>
                  <a:pt x="532" y="568"/>
                </a:lnTo>
                <a:lnTo>
                  <a:pt x="554" y="565"/>
                </a:lnTo>
                <a:lnTo>
                  <a:pt x="577" y="564"/>
                </a:lnTo>
                <a:lnTo>
                  <a:pt x="577" y="266"/>
                </a:lnTo>
                <a:lnTo>
                  <a:pt x="554" y="265"/>
                </a:lnTo>
                <a:lnTo>
                  <a:pt x="532" y="262"/>
                </a:lnTo>
                <a:lnTo>
                  <a:pt x="511" y="258"/>
                </a:lnTo>
                <a:lnTo>
                  <a:pt x="489" y="253"/>
                </a:lnTo>
                <a:lnTo>
                  <a:pt x="469" y="247"/>
                </a:lnTo>
                <a:lnTo>
                  <a:pt x="449" y="240"/>
                </a:lnTo>
                <a:lnTo>
                  <a:pt x="430" y="232"/>
                </a:lnTo>
                <a:lnTo>
                  <a:pt x="412" y="222"/>
                </a:lnTo>
                <a:lnTo>
                  <a:pt x="394" y="213"/>
                </a:lnTo>
                <a:lnTo>
                  <a:pt x="377" y="202"/>
                </a:lnTo>
                <a:lnTo>
                  <a:pt x="360" y="192"/>
                </a:lnTo>
                <a:lnTo>
                  <a:pt x="344" y="180"/>
                </a:lnTo>
                <a:lnTo>
                  <a:pt x="329" y="168"/>
                </a:lnTo>
                <a:lnTo>
                  <a:pt x="316" y="157"/>
                </a:lnTo>
                <a:lnTo>
                  <a:pt x="302" y="144"/>
                </a:lnTo>
                <a:lnTo>
                  <a:pt x="289" y="131"/>
                </a:lnTo>
                <a:lnTo>
                  <a:pt x="265" y="107"/>
                </a:lnTo>
                <a:lnTo>
                  <a:pt x="245" y="84"/>
                </a:lnTo>
                <a:lnTo>
                  <a:pt x="227" y="61"/>
                </a:lnTo>
                <a:lnTo>
                  <a:pt x="212" y="41"/>
                </a:lnTo>
                <a:lnTo>
                  <a:pt x="193" y="12"/>
                </a:lnTo>
                <a:lnTo>
                  <a:pt x="185" y="0"/>
                </a:lnTo>
                <a:close/>
                <a:moveTo>
                  <a:pt x="947" y="414"/>
                </a:moveTo>
                <a:lnTo>
                  <a:pt x="947" y="398"/>
                </a:lnTo>
                <a:lnTo>
                  <a:pt x="945" y="383"/>
                </a:lnTo>
                <a:lnTo>
                  <a:pt x="943" y="370"/>
                </a:lnTo>
                <a:lnTo>
                  <a:pt x="938" y="356"/>
                </a:lnTo>
                <a:lnTo>
                  <a:pt x="934" y="344"/>
                </a:lnTo>
                <a:lnTo>
                  <a:pt x="929" y="333"/>
                </a:lnTo>
                <a:lnTo>
                  <a:pt x="924" y="323"/>
                </a:lnTo>
                <a:lnTo>
                  <a:pt x="917" y="314"/>
                </a:lnTo>
                <a:lnTo>
                  <a:pt x="911" y="305"/>
                </a:lnTo>
                <a:lnTo>
                  <a:pt x="905" y="298"/>
                </a:lnTo>
                <a:lnTo>
                  <a:pt x="898" y="292"/>
                </a:lnTo>
                <a:lnTo>
                  <a:pt x="892" y="287"/>
                </a:lnTo>
                <a:lnTo>
                  <a:pt x="885" y="283"/>
                </a:lnTo>
                <a:lnTo>
                  <a:pt x="880" y="281"/>
                </a:lnTo>
                <a:lnTo>
                  <a:pt x="874" y="279"/>
                </a:lnTo>
                <a:lnTo>
                  <a:pt x="870" y="278"/>
                </a:lnTo>
                <a:lnTo>
                  <a:pt x="870" y="552"/>
                </a:lnTo>
                <a:lnTo>
                  <a:pt x="875" y="551"/>
                </a:lnTo>
                <a:lnTo>
                  <a:pt x="880" y="550"/>
                </a:lnTo>
                <a:lnTo>
                  <a:pt x="887" y="547"/>
                </a:lnTo>
                <a:lnTo>
                  <a:pt x="893" y="542"/>
                </a:lnTo>
                <a:lnTo>
                  <a:pt x="899" y="537"/>
                </a:lnTo>
                <a:lnTo>
                  <a:pt x="906" y="532"/>
                </a:lnTo>
                <a:lnTo>
                  <a:pt x="912" y="524"/>
                </a:lnTo>
                <a:lnTo>
                  <a:pt x="918" y="516"/>
                </a:lnTo>
                <a:lnTo>
                  <a:pt x="925" y="506"/>
                </a:lnTo>
                <a:lnTo>
                  <a:pt x="930" y="497"/>
                </a:lnTo>
                <a:lnTo>
                  <a:pt x="934" y="485"/>
                </a:lnTo>
                <a:lnTo>
                  <a:pt x="938" y="474"/>
                </a:lnTo>
                <a:lnTo>
                  <a:pt x="943" y="460"/>
                </a:lnTo>
                <a:lnTo>
                  <a:pt x="945" y="446"/>
                </a:lnTo>
                <a:lnTo>
                  <a:pt x="947" y="431"/>
                </a:lnTo>
                <a:lnTo>
                  <a:pt x="947" y="414"/>
                </a:lnTo>
                <a:close/>
                <a:moveTo>
                  <a:pt x="609" y="252"/>
                </a:moveTo>
                <a:lnTo>
                  <a:pt x="837" y="252"/>
                </a:lnTo>
                <a:lnTo>
                  <a:pt x="837" y="578"/>
                </a:lnTo>
                <a:lnTo>
                  <a:pt x="609" y="578"/>
                </a:lnTo>
                <a:lnTo>
                  <a:pt x="609" y="252"/>
                </a:lnTo>
                <a:close/>
              </a:path>
            </a:pathLst>
          </a:custGeom>
          <a:solidFill>
            <a:srgbClr val="C6007E"/>
          </a:solidFill>
          <a:ln>
            <a:noFill/>
          </a:ln>
        </p:spPr>
        <p:txBody>
          <a:bodyPr vert="horz" wrap="square" lIns="182785" tIns="91392" rIns="182785" bIns="91392" numCol="1" anchor="t" anchorCtr="0" compatLnSpc="1">
            <a:prstTxWarp prst="textNoShape">
              <a:avLst/>
            </a:prstTxWarp>
          </a:bodyPr>
          <a:lstStyle/>
          <a:p>
            <a:endParaRPr lang="en-US" sz="7196" dirty="0"/>
          </a:p>
        </p:txBody>
      </p:sp>
    </p:spTree>
    <p:extLst>
      <p:ext uri="{BB962C8B-B14F-4D97-AF65-F5344CB8AC3E}">
        <p14:creationId xmlns:p14="http://schemas.microsoft.com/office/powerpoint/2010/main" val="31161804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B8EEEE6-F7A8-408C-BABE-54B810D80B55}"/>
              </a:ext>
            </a:extLst>
          </p:cNvPr>
          <p:cNvSpPr/>
          <p:nvPr/>
        </p:nvSpPr>
        <p:spPr>
          <a:xfrm>
            <a:off x="2064774" y="3239756"/>
            <a:ext cx="19674348" cy="7417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Solar Water Pumping System has been implemented in the ISA members counties in small scale</a:t>
            </a:r>
          </a:p>
          <a:p>
            <a:pPr marL="457200" indent="-457200"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These are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cases where Solar water Pumping systems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have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been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installed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either on Capital subsidies, Long-term credit and Fiscal incentives in the Member countries</a:t>
            </a:r>
          </a:p>
          <a:p>
            <a:pPr marL="457200" indent="-457200"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case studies of the following countries are highlighted in subsequent slides:</a:t>
            </a:r>
          </a:p>
          <a:p>
            <a:pPr marL="1080000" indent="-57150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Sudan</a:t>
            </a:r>
          </a:p>
          <a:p>
            <a:pPr marL="1080000" indent="-57150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Bangladesh</a:t>
            </a:r>
          </a:p>
          <a:p>
            <a:pPr marL="1080000" indent="-57150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India</a:t>
            </a:r>
          </a:p>
          <a:p>
            <a:pPr marL="1080000" indent="-57150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Senegal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&amp;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80000" indent="-571500"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Tonga</a:t>
            </a:r>
          </a:p>
          <a:p>
            <a:pPr marL="457200" indent="-571500"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financing of Solar water pumping system for large scale deployment is not yet fully evolved across the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world, as per the information available.</a:t>
            </a:r>
            <a:endParaRPr lang="en-US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F4D0C0AA-F36F-4805-8512-EB82E9CBB64B}"/>
              </a:ext>
            </a:extLst>
          </p:cNvPr>
          <p:cNvSpPr txBox="1">
            <a:spLocks/>
          </p:cNvSpPr>
          <p:nvPr/>
        </p:nvSpPr>
        <p:spPr>
          <a:xfrm>
            <a:off x="721206" y="715081"/>
            <a:ext cx="23430354" cy="103626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1828433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000" b="0" i="0" u="none" strike="noStrike" cap="none" spc="0" baseline="0">
                <a:ln>
                  <a:noFill/>
                </a:ln>
                <a:solidFill>
                  <a:srgbClr val="7F7F7F"/>
                </a:solidFill>
                <a:uFillTx/>
                <a:latin typeface="Montserrat Hairline"/>
                <a:ea typeface="Montserrat Hairline"/>
                <a:cs typeface="Montserrat Hairline"/>
                <a:sym typeface="Montserrat Hairline"/>
              </a:defRPr>
            </a:lvl1pPr>
            <a:lvl2pPr marL="0" marR="0" indent="0" algn="l" defTabSz="1828433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000" b="0" i="0" u="none" strike="noStrike" cap="none" spc="0" baseline="0">
                <a:ln>
                  <a:noFill/>
                </a:ln>
                <a:solidFill>
                  <a:srgbClr val="7F7F7F"/>
                </a:solidFill>
                <a:uFillTx/>
                <a:latin typeface="Montserrat Hairline"/>
                <a:ea typeface="Montserrat Hairline"/>
                <a:cs typeface="Montserrat Hairline"/>
                <a:sym typeface="Montserrat Hairline"/>
              </a:defRPr>
            </a:lvl2pPr>
            <a:lvl3pPr marL="0" marR="0" indent="0" algn="l" defTabSz="1828433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000" b="0" i="0" u="none" strike="noStrike" cap="none" spc="0" baseline="0">
                <a:ln>
                  <a:noFill/>
                </a:ln>
                <a:solidFill>
                  <a:srgbClr val="7F7F7F"/>
                </a:solidFill>
                <a:uFillTx/>
                <a:latin typeface="Montserrat Hairline"/>
                <a:ea typeface="Montserrat Hairline"/>
                <a:cs typeface="Montserrat Hairline"/>
                <a:sym typeface="Montserrat Hairline"/>
              </a:defRPr>
            </a:lvl3pPr>
            <a:lvl4pPr marL="0" marR="0" indent="0" algn="l" defTabSz="1828433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000" b="0" i="0" u="none" strike="noStrike" cap="none" spc="0" baseline="0">
                <a:ln>
                  <a:noFill/>
                </a:ln>
                <a:solidFill>
                  <a:srgbClr val="7F7F7F"/>
                </a:solidFill>
                <a:uFillTx/>
                <a:latin typeface="Montserrat Hairline"/>
                <a:ea typeface="Montserrat Hairline"/>
                <a:cs typeface="Montserrat Hairline"/>
                <a:sym typeface="Montserrat Hairline"/>
              </a:defRPr>
            </a:lvl4pPr>
            <a:lvl5pPr marL="0" marR="0" indent="0" algn="l" defTabSz="1828433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000" b="0" i="0" u="none" strike="noStrike" cap="none" spc="0" baseline="0">
                <a:ln>
                  <a:noFill/>
                </a:ln>
                <a:solidFill>
                  <a:srgbClr val="7F7F7F"/>
                </a:solidFill>
                <a:uFillTx/>
                <a:latin typeface="Montserrat Hairline"/>
                <a:ea typeface="Montserrat Hairline"/>
                <a:cs typeface="Montserrat Hairline"/>
                <a:sym typeface="Montserrat Hairline"/>
              </a:defRPr>
            </a:lvl5pPr>
            <a:lvl6pPr marL="0" marR="0" indent="0" algn="l" defTabSz="1828433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000" b="0" i="0" u="none" strike="noStrike" cap="none" spc="0" baseline="0">
                <a:ln>
                  <a:noFill/>
                </a:ln>
                <a:solidFill>
                  <a:srgbClr val="7F7F7F"/>
                </a:solidFill>
                <a:uFillTx/>
                <a:latin typeface="Montserrat Hairline"/>
                <a:ea typeface="Montserrat Hairline"/>
                <a:cs typeface="Montserrat Hairline"/>
                <a:sym typeface="Montserrat Hairline"/>
              </a:defRPr>
            </a:lvl6pPr>
            <a:lvl7pPr marL="0" marR="0" indent="0" algn="l" defTabSz="1828433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000" b="0" i="0" u="none" strike="noStrike" cap="none" spc="0" baseline="0">
                <a:ln>
                  <a:noFill/>
                </a:ln>
                <a:solidFill>
                  <a:srgbClr val="7F7F7F"/>
                </a:solidFill>
                <a:uFillTx/>
                <a:latin typeface="Montserrat Hairline"/>
                <a:ea typeface="Montserrat Hairline"/>
                <a:cs typeface="Montserrat Hairline"/>
                <a:sym typeface="Montserrat Hairline"/>
              </a:defRPr>
            </a:lvl7pPr>
            <a:lvl8pPr marL="0" marR="0" indent="0" algn="l" defTabSz="1828433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000" b="0" i="0" u="none" strike="noStrike" cap="none" spc="0" baseline="0">
                <a:ln>
                  <a:noFill/>
                </a:ln>
                <a:solidFill>
                  <a:srgbClr val="7F7F7F"/>
                </a:solidFill>
                <a:uFillTx/>
                <a:latin typeface="Montserrat Hairline"/>
                <a:ea typeface="Montserrat Hairline"/>
                <a:cs typeface="Montserrat Hairline"/>
                <a:sym typeface="Montserrat Hairline"/>
              </a:defRPr>
            </a:lvl8pPr>
            <a:lvl9pPr marL="0" marR="0" indent="0" algn="l" defTabSz="1828433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000" b="0" i="0" u="none" strike="noStrike" cap="none" spc="0" baseline="0">
                <a:ln>
                  <a:noFill/>
                </a:ln>
                <a:solidFill>
                  <a:srgbClr val="7F7F7F"/>
                </a:solidFill>
                <a:uFillTx/>
                <a:latin typeface="Montserrat Hairline"/>
                <a:ea typeface="Montserrat Hairline"/>
                <a:cs typeface="Montserrat Hairline"/>
                <a:sym typeface="Montserrat Hairline"/>
              </a:defRPr>
            </a:lvl9pPr>
          </a:lstStyle>
          <a:p>
            <a:pPr defTabSz="1827886" hangingPunct="1">
              <a:lnSpc>
                <a:spcPct val="70000"/>
              </a:lnSpc>
              <a:spcBef>
                <a:spcPct val="0"/>
              </a:spcBef>
            </a:pPr>
            <a:r>
              <a:rPr lang="en-US" sz="6600" kern="1200" dirty="0">
                <a:solidFill>
                  <a:srgbClr val="6D2077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Case studies of Member countries</a:t>
            </a:r>
          </a:p>
        </p:txBody>
      </p:sp>
    </p:spTree>
    <p:extLst>
      <p:ext uri="{BB962C8B-B14F-4D97-AF65-F5344CB8AC3E}">
        <p14:creationId xmlns:p14="http://schemas.microsoft.com/office/powerpoint/2010/main" val="726153800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B8EEEE6-F7A8-408C-BABE-54B810D80B55}"/>
              </a:ext>
            </a:extLst>
          </p:cNvPr>
          <p:cNvSpPr/>
          <p:nvPr/>
        </p:nvSpPr>
        <p:spPr>
          <a:xfrm>
            <a:off x="1491326" y="3603056"/>
            <a:ext cx="21604647" cy="8710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3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Darfur region covers an area of </a:t>
            </a:r>
            <a:r>
              <a:rPr lang="en-US" sz="32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500,000 km</a:t>
            </a:r>
            <a:r>
              <a:rPr lang="en-US" sz="3200" b="1" baseline="30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en-US" sz="3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lying within the semi desert </a:t>
            </a:r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en-US" sz="32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low and high rainfall savannah climatic zones</a:t>
            </a:r>
          </a:p>
          <a:p>
            <a:pPr marL="457200" indent="-457200"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3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Rain fed cultivated area is estimated at about </a:t>
            </a:r>
            <a:r>
              <a:rPr lang="en-US" sz="32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1.68 million hectares</a:t>
            </a:r>
            <a:r>
              <a:rPr lang="en-US" sz="3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while the irrigated area is estimated at </a:t>
            </a:r>
            <a:r>
              <a:rPr lang="en-US" sz="32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13,000 hectares </a:t>
            </a:r>
          </a:p>
          <a:p>
            <a:pPr marL="457200" indent="-457200"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3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Darfur states supplied annually about 30 MCM of water from 1000 boreholes, 174 </a:t>
            </a:r>
            <a:r>
              <a:rPr lang="en-US" sz="32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hafirs</a:t>
            </a:r>
            <a:r>
              <a:rPr lang="en-US" sz="3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small dams and 4,287 hand pumps and large wells</a:t>
            </a:r>
          </a:p>
          <a:p>
            <a:pPr marL="457200" indent="-457200"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3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There are about </a:t>
            </a:r>
            <a:r>
              <a:rPr lang="en-US" sz="32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3,646 pumps </a:t>
            </a:r>
            <a:r>
              <a:rPr lang="en-US" sz="3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irrigation and drinking water purposes. 96% of the pumps are diesel pumps while the rest 4% are solar pumps</a:t>
            </a:r>
          </a:p>
          <a:p>
            <a:pPr marL="457200" indent="-457200"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3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technical analysis by UNDP indicated that the </a:t>
            </a:r>
            <a:r>
              <a:rPr lang="en-US" sz="32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HP and 10 HP </a:t>
            </a:r>
            <a:r>
              <a:rPr lang="en-US" sz="3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diesel pumps are used in about 8% of the total pumps in West Darfur State, the </a:t>
            </a:r>
            <a:r>
              <a:rPr lang="en-US" sz="32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HP </a:t>
            </a:r>
            <a:r>
              <a:rPr lang="en-US" sz="3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pumps are used in 24% and the </a:t>
            </a:r>
            <a:r>
              <a:rPr lang="en-US" sz="32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 HP </a:t>
            </a:r>
            <a:r>
              <a:rPr lang="en-US" sz="3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pumps are used in 60%.</a:t>
            </a:r>
          </a:p>
          <a:p>
            <a:pPr marL="457200" indent="-457200"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3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Central Bank of Sudan governs the </a:t>
            </a:r>
            <a:r>
              <a:rPr lang="en-US" sz="32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Islamic banking credit lending systems</a:t>
            </a:r>
            <a:r>
              <a:rPr lang="en-US" sz="3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3200" b="1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Murabaha</a:t>
            </a:r>
            <a:r>
              <a:rPr lang="en-US" sz="3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 the most common system preferred and adopted by development and commercial banks</a:t>
            </a:r>
          </a:p>
          <a:p>
            <a:pPr marL="457200" indent="-457200"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3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Central Bank of Sudan credit policy required different banks to allocate </a:t>
            </a:r>
            <a:r>
              <a:rPr lang="en-US" sz="32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12% of their financing ceilings </a:t>
            </a:r>
            <a:r>
              <a:rPr lang="en-US" sz="3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lend microfinance to small investors</a:t>
            </a:r>
          </a:p>
          <a:p>
            <a:pPr marL="457200" indent="-457200"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3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microfinance credit policy offers up to </a:t>
            </a:r>
            <a:r>
              <a:rPr lang="en-US" sz="32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SDG 100,000 to the borrower</a:t>
            </a:r>
            <a:r>
              <a:rPr lang="en-US" sz="3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This is almost </a:t>
            </a:r>
            <a:r>
              <a:rPr lang="en-US" sz="32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20%</a:t>
            </a:r>
            <a:r>
              <a:rPr lang="en-US" sz="3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the price of the smallest solar pump system. The assumed profit of the </a:t>
            </a:r>
            <a:r>
              <a:rPr lang="en-US" sz="32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Murabaha</a:t>
            </a:r>
            <a:r>
              <a:rPr lang="en-US" sz="3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system is about 12% and the loan repayment extend over 4-5 years</a:t>
            </a:r>
          </a:p>
          <a:p>
            <a:pPr marL="457200" indent="-457200"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3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Usually the banks prefer securities and guarantees in the form of bank accounts and in form of mortgage collaterals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F4D0C0AA-F36F-4805-8512-EB82E9CBB64B}"/>
              </a:ext>
            </a:extLst>
          </p:cNvPr>
          <p:cNvSpPr txBox="1">
            <a:spLocks/>
          </p:cNvSpPr>
          <p:nvPr/>
        </p:nvSpPr>
        <p:spPr>
          <a:xfrm>
            <a:off x="721206" y="715081"/>
            <a:ext cx="23430354" cy="103626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1828433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000" b="0" i="0" u="none" strike="noStrike" cap="none" spc="0" baseline="0">
                <a:ln>
                  <a:noFill/>
                </a:ln>
                <a:solidFill>
                  <a:srgbClr val="7F7F7F"/>
                </a:solidFill>
                <a:uFillTx/>
                <a:latin typeface="Montserrat Hairline"/>
                <a:ea typeface="Montserrat Hairline"/>
                <a:cs typeface="Montserrat Hairline"/>
                <a:sym typeface="Montserrat Hairline"/>
              </a:defRPr>
            </a:lvl1pPr>
            <a:lvl2pPr marL="0" marR="0" indent="0" algn="l" defTabSz="1828433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000" b="0" i="0" u="none" strike="noStrike" cap="none" spc="0" baseline="0">
                <a:ln>
                  <a:noFill/>
                </a:ln>
                <a:solidFill>
                  <a:srgbClr val="7F7F7F"/>
                </a:solidFill>
                <a:uFillTx/>
                <a:latin typeface="Montserrat Hairline"/>
                <a:ea typeface="Montserrat Hairline"/>
                <a:cs typeface="Montserrat Hairline"/>
                <a:sym typeface="Montserrat Hairline"/>
              </a:defRPr>
            </a:lvl2pPr>
            <a:lvl3pPr marL="0" marR="0" indent="0" algn="l" defTabSz="1828433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000" b="0" i="0" u="none" strike="noStrike" cap="none" spc="0" baseline="0">
                <a:ln>
                  <a:noFill/>
                </a:ln>
                <a:solidFill>
                  <a:srgbClr val="7F7F7F"/>
                </a:solidFill>
                <a:uFillTx/>
                <a:latin typeface="Montserrat Hairline"/>
                <a:ea typeface="Montserrat Hairline"/>
                <a:cs typeface="Montserrat Hairline"/>
                <a:sym typeface="Montserrat Hairline"/>
              </a:defRPr>
            </a:lvl3pPr>
            <a:lvl4pPr marL="0" marR="0" indent="0" algn="l" defTabSz="1828433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000" b="0" i="0" u="none" strike="noStrike" cap="none" spc="0" baseline="0">
                <a:ln>
                  <a:noFill/>
                </a:ln>
                <a:solidFill>
                  <a:srgbClr val="7F7F7F"/>
                </a:solidFill>
                <a:uFillTx/>
                <a:latin typeface="Montserrat Hairline"/>
                <a:ea typeface="Montserrat Hairline"/>
                <a:cs typeface="Montserrat Hairline"/>
                <a:sym typeface="Montserrat Hairline"/>
              </a:defRPr>
            </a:lvl4pPr>
            <a:lvl5pPr marL="0" marR="0" indent="0" algn="l" defTabSz="1828433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000" b="0" i="0" u="none" strike="noStrike" cap="none" spc="0" baseline="0">
                <a:ln>
                  <a:noFill/>
                </a:ln>
                <a:solidFill>
                  <a:srgbClr val="7F7F7F"/>
                </a:solidFill>
                <a:uFillTx/>
                <a:latin typeface="Montserrat Hairline"/>
                <a:ea typeface="Montserrat Hairline"/>
                <a:cs typeface="Montserrat Hairline"/>
                <a:sym typeface="Montserrat Hairline"/>
              </a:defRPr>
            </a:lvl5pPr>
            <a:lvl6pPr marL="0" marR="0" indent="0" algn="l" defTabSz="1828433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000" b="0" i="0" u="none" strike="noStrike" cap="none" spc="0" baseline="0">
                <a:ln>
                  <a:noFill/>
                </a:ln>
                <a:solidFill>
                  <a:srgbClr val="7F7F7F"/>
                </a:solidFill>
                <a:uFillTx/>
                <a:latin typeface="Montserrat Hairline"/>
                <a:ea typeface="Montserrat Hairline"/>
                <a:cs typeface="Montserrat Hairline"/>
                <a:sym typeface="Montserrat Hairline"/>
              </a:defRPr>
            </a:lvl6pPr>
            <a:lvl7pPr marL="0" marR="0" indent="0" algn="l" defTabSz="1828433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000" b="0" i="0" u="none" strike="noStrike" cap="none" spc="0" baseline="0">
                <a:ln>
                  <a:noFill/>
                </a:ln>
                <a:solidFill>
                  <a:srgbClr val="7F7F7F"/>
                </a:solidFill>
                <a:uFillTx/>
                <a:latin typeface="Montserrat Hairline"/>
                <a:ea typeface="Montserrat Hairline"/>
                <a:cs typeface="Montserrat Hairline"/>
                <a:sym typeface="Montserrat Hairline"/>
              </a:defRPr>
            </a:lvl7pPr>
            <a:lvl8pPr marL="0" marR="0" indent="0" algn="l" defTabSz="1828433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000" b="0" i="0" u="none" strike="noStrike" cap="none" spc="0" baseline="0">
                <a:ln>
                  <a:noFill/>
                </a:ln>
                <a:solidFill>
                  <a:srgbClr val="7F7F7F"/>
                </a:solidFill>
                <a:uFillTx/>
                <a:latin typeface="Montserrat Hairline"/>
                <a:ea typeface="Montserrat Hairline"/>
                <a:cs typeface="Montserrat Hairline"/>
                <a:sym typeface="Montserrat Hairline"/>
              </a:defRPr>
            </a:lvl8pPr>
            <a:lvl9pPr marL="0" marR="0" indent="0" algn="l" defTabSz="1828433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000" b="0" i="0" u="none" strike="noStrike" cap="none" spc="0" baseline="0">
                <a:ln>
                  <a:noFill/>
                </a:ln>
                <a:solidFill>
                  <a:srgbClr val="7F7F7F"/>
                </a:solidFill>
                <a:uFillTx/>
                <a:latin typeface="Montserrat Hairline"/>
                <a:ea typeface="Montserrat Hairline"/>
                <a:cs typeface="Montserrat Hairline"/>
                <a:sym typeface="Montserrat Hairline"/>
              </a:defRPr>
            </a:lvl9pPr>
          </a:lstStyle>
          <a:p>
            <a:pPr defTabSz="1827886" hangingPunct="1">
              <a:lnSpc>
                <a:spcPct val="70000"/>
              </a:lnSpc>
              <a:spcBef>
                <a:spcPct val="0"/>
              </a:spcBef>
            </a:pPr>
            <a:r>
              <a:rPr lang="en-US" sz="6600" kern="1200" dirty="0">
                <a:solidFill>
                  <a:srgbClr val="6D2077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Solar Water Pumping System in Member countries (1/4)</a:t>
            </a:r>
          </a:p>
        </p:txBody>
      </p:sp>
      <p:sp>
        <p:nvSpPr>
          <p:cNvPr id="4" name="Rounded Rectangle 1">
            <a:extLst>
              <a:ext uri="{FF2B5EF4-FFF2-40B4-BE49-F238E27FC236}">
                <a16:creationId xmlns:a16="http://schemas.microsoft.com/office/drawing/2014/main" id="{7E429062-3CD9-4148-A274-8D7ED4A1F2A3}"/>
              </a:ext>
            </a:extLst>
          </p:cNvPr>
          <p:cNvSpPr/>
          <p:nvPr/>
        </p:nvSpPr>
        <p:spPr>
          <a:xfrm>
            <a:off x="1491327" y="2319655"/>
            <a:ext cx="4140000" cy="715087"/>
          </a:xfrm>
          <a:prstGeom prst="roundRect">
            <a:avLst/>
          </a:prstGeom>
          <a:solidFill>
            <a:srgbClr val="DDCAB8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182843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spc="0" normalizeH="0" baseline="0" dirty="0">
                <a:ln>
                  <a:noFill/>
                </a:ln>
                <a:solidFill>
                  <a:srgbClr val="002060"/>
                </a:solidFill>
                <a:effectLst/>
                <a:uFillTx/>
                <a:latin typeface="Lato Light"/>
                <a:ea typeface="Lato Light"/>
                <a:cs typeface="Lato Light"/>
                <a:sym typeface="Lato Light"/>
              </a:rPr>
              <a:t>Sudan </a:t>
            </a:r>
          </a:p>
        </p:txBody>
      </p:sp>
    </p:spTree>
    <p:extLst>
      <p:ext uri="{BB962C8B-B14F-4D97-AF65-F5344CB8AC3E}">
        <p14:creationId xmlns:p14="http://schemas.microsoft.com/office/powerpoint/2010/main" val="1221769544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B8EEEE6-F7A8-408C-BABE-54B810D80B55}"/>
              </a:ext>
            </a:extLst>
          </p:cNvPr>
          <p:cNvSpPr/>
          <p:nvPr/>
        </p:nvSpPr>
        <p:spPr>
          <a:xfrm>
            <a:off x="721207" y="3256949"/>
            <a:ext cx="1514805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3000" u="sng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Ownership Model</a:t>
            </a:r>
            <a:r>
              <a:rPr lang="en-US" sz="3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Whereby a combination of grants and credit will be extended to farmers who would be able to purchase the pumps in instalments rather than buy water from partner organizations</a:t>
            </a:r>
          </a:p>
          <a:p>
            <a:pPr marL="457200" indent="-457200"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3000" u="sng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Fee for Service Model</a:t>
            </a:r>
            <a:r>
              <a:rPr lang="en-US" sz="3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Whereby partner organizations can install and operate the pumps and sell the water to the farmers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F4D0C0AA-F36F-4805-8512-EB82E9CBB64B}"/>
              </a:ext>
            </a:extLst>
          </p:cNvPr>
          <p:cNvSpPr txBox="1">
            <a:spLocks/>
          </p:cNvSpPr>
          <p:nvPr/>
        </p:nvSpPr>
        <p:spPr>
          <a:xfrm>
            <a:off x="721206" y="715081"/>
            <a:ext cx="23430354" cy="103626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1828433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000" b="0" i="0" u="none" strike="noStrike" cap="none" spc="0" baseline="0">
                <a:ln>
                  <a:noFill/>
                </a:ln>
                <a:solidFill>
                  <a:srgbClr val="7F7F7F"/>
                </a:solidFill>
                <a:uFillTx/>
                <a:latin typeface="Montserrat Hairline"/>
                <a:ea typeface="Montserrat Hairline"/>
                <a:cs typeface="Montserrat Hairline"/>
                <a:sym typeface="Montserrat Hairline"/>
              </a:defRPr>
            </a:lvl1pPr>
            <a:lvl2pPr marL="0" marR="0" indent="0" algn="l" defTabSz="1828433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000" b="0" i="0" u="none" strike="noStrike" cap="none" spc="0" baseline="0">
                <a:ln>
                  <a:noFill/>
                </a:ln>
                <a:solidFill>
                  <a:srgbClr val="7F7F7F"/>
                </a:solidFill>
                <a:uFillTx/>
                <a:latin typeface="Montserrat Hairline"/>
                <a:ea typeface="Montserrat Hairline"/>
                <a:cs typeface="Montserrat Hairline"/>
                <a:sym typeface="Montserrat Hairline"/>
              </a:defRPr>
            </a:lvl2pPr>
            <a:lvl3pPr marL="0" marR="0" indent="0" algn="l" defTabSz="1828433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000" b="0" i="0" u="none" strike="noStrike" cap="none" spc="0" baseline="0">
                <a:ln>
                  <a:noFill/>
                </a:ln>
                <a:solidFill>
                  <a:srgbClr val="7F7F7F"/>
                </a:solidFill>
                <a:uFillTx/>
                <a:latin typeface="Montserrat Hairline"/>
                <a:ea typeface="Montserrat Hairline"/>
                <a:cs typeface="Montserrat Hairline"/>
                <a:sym typeface="Montserrat Hairline"/>
              </a:defRPr>
            </a:lvl3pPr>
            <a:lvl4pPr marL="0" marR="0" indent="0" algn="l" defTabSz="1828433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000" b="0" i="0" u="none" strike="noStrike" cap="none" spc="0" baseline="0">
                <a:ln>
                  <a:noFill/>
                </a:ln>
                <a:solidFill>
                  <a:srgbClr val="7F7F7F"/>
                </a:solidFill>
                <a:uFillTx/>
                <a:latin typeface="Montserrat Hairline"/>
                <a:ea typeface="Montserrat Hairline"/>
                <a:cs typeface="Montserrat Hairline"/>
                <a:sym typeface="Montserrat Hairline"/>
              </a:defRPr>
            </a:lvl4pPr>
            <a:lvl5pPr marL="0" marR="0" indent="0" algn="l" defTabSz="1828433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000" b="0" i="0" u="none" strike="noStrike" cap="none" spc="0" baseline="0">
                <a:ln>
                  <a:noFill/>
                </a:ln>
                <a:solidFill>
                  <a:srgbClr val="7F7F7F"/>
                </a:solidFill>
                <a:uFillTx/>
                <a:latin typeface="Montserrat Hairline"/>
                <a:ea typeface="Montserrat Hairline"/>
                <a:cs typeface="Montserrat Hairline"/>
                <a:sym typeface="Montserrat Hairline"/>
              </a:defRPr>
            </a:lvl5pPr>
            <a:lvl6pPr marL="0" marR="0" indent="0" algn="l" defTabSz="1828433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000" b="0" i="0" u="none" strike="noStrike" cap="none" spc="0" baseline="0">
                <a:ln>
                  <a:noFill/>
                </a:ln>
                <a:solidFill>
                  <a:srgbClr val="7F7F7F"/>
                </a:solidFill>
                <a:uFillTx/>
                <a:latin typeface="Montserrat Hairline"/>
                <a:ea typeface="Montserrat Hairline"/>
                <a:cs typeface="Montserrat Hairline"/>
                <a:sym typeface="Montserrat Hairline"/>
              </a:defRPr>
            </a:lvl6pPr>
            <a:lvl7pPr marL="0" marR="0" indent="0" algn="l" defTabSz="1828433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000" b="0" i="0" u="none" strike="noStrike" cap="none" spc="0" baseline="0">
                <a:ln>
                  <a:noFill/>
                </a:ln>
                <a:solidFill>
                  <a:srgbClr val="7F7F7F"/>
                </a:solidFill>
                <a:uFillTx/>
                <a:latin typeface="Montserrat Hairline"/>
                <a:ea typeface="Montserrat Hairline"/>
                <a:cs typeface="Montserrat Hairline"/>
                <a:sym typeface="Montserrat Hairline"/>
              </a:defRPr>
            </a:lvl7pPr>
            <a:lvl8pPr marL="0" marR="0" indent="0" algn="l" defTabSz="1828433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000" b="0" i="0" u="none" strike="noStrike" cap="none" spc="0" baseline="0">
                <a:ln>
                  <a:noFill/>
                </a:ln>
                <a:solidFill>
                  <a:srgbClr val="7F7F7F"/>
                </a:solidFill>
                <a:uFillTx/>
                <a:latin typeface="Montserrat Hairline"/>
                <a:ea typeface="Montserrat Hairline"/>
                <a:cs typeface="Montserrat Hairline"/>
                <a:sym typeface="Montserrat Hairline"/>
              </a:defRPr>
            </a:lvl8pPr>
            <a:lvl9pPr marL="0" marR="0" indent="0" algn="l" defTabSz="1828433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6000" b="0" i="0" u="none" strike="noStrike" cap="none" spc="0" baseline="0">
                <a:ln>
                  <a:noFill/>
                </a:ln>
                <a:solidFill>
                  <a:srgbClr val="7F7F7F"/>
                </a:solidFill>
                <a:uFillTx/>
                <a:latin typeface="Montserrat Hairline"/>
                <a:ea typeface="Montserrat Hairline"/>
                <a:cs typeface="Montserrat Hairline"/>
                <a:sym typeface="Montserrat Hairline"/>
              </a:defRPr>
            </a:lvl9pPr>
          </a:lstStyle>
          <a:p>
            <a:pPr defTabSz="1827886" hangingPunct="1">
              <a:lnSpc>
                <a:spcPct val="70000"/>
              </a:lnSpc>
              <a:spcBef>
                <a:spcPct val="0"/>
              </a:spcBef>
            </a:pPr>
            <a:r>
              <a:rPr lang="en-US" sz="6600" kern="1200" dirty="0">
                <a:solidFill>
                  <a:srgbClr val="6D207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Solar Water Pumping System in Member countries (2/4)</a:t>
            </a:r>
          </a:p>
        </p:txBody>
      </p:sp>
      <p:sp>
        <p:nvSpPr>
          <p:cNvPr id="4" name="Rounded Rectangle 1">
            <a:extLst>
              <a:ext uri="{FF2B5EF4-FFF2-40B4-BE49-F238E27FC236}">
                <a16:creationId xmlns:a16="http://schemas.microsoft.com/office/drawing/2014/main" id="{7E429062-3CD9-4148-A274-8D7ED4A1F2A3}"/>
              </a:ext>
            </a:extLst>
          </p:cNvPr>
          <p:cNvSpPr/>
          <p:nvPr/>
        </p:nvSpPr>
        <p:spPr>
          <a:xfrm>
            <a:off x="1491327" y="2319655"/>
            <a:ext cx="4140000" cy="715087"/>
          </a:xfrm>
          <a:prstGeom prst="roundRect">
            <a:avLst/>
          </a:prstGeom>
          <a:solidFill>
            <a:srgbClr val="DDCAB8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1828433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spc="0" normalizeH="0" baseline="0" dirty="0">
                <a:ln>
                  <a:noFill/>
                </a:ln>
                <a:solidFill>
                  <a:srgbClr val="002060"/>
                </a:solidFill>
                <a:effectLst/>
                <a:uFillTx/>
                <a:latin typeface="Lato Light"/>
                <a:ea typeface="Lato Light"/>
                <a:cs typeface="Lato Light"/>
                <a:sym typeface="Lato Light"/>
              </a:rPr>
              <a:t>Bangladesh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BE32E0E-DA31-4600-9EF0-D50A7A00CD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402" y="7454390"/>
            <a:ext cx="8220754" cy="495658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DB07219-7660-4F31-A36A-F45AD2371B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47611" y="7454390"/>
            <a:ext cx="7572375" cy="4956589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604D13E4-8C53-4FBD-A514-1577AF6AC770}"/>
              </a:ext>
            </a:extLst>
          </p:cNvPr>
          <p:cNvSpPr/>
          <p:nvPr/>
        </p:nvSpPr>
        <p:spPr>
          <a:xfrm>
            <a:off x="626450" y="6359673"/>
            <a:ext cx="541091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Fee for Service Model</a:t>
            </a:r>
            <a:endParaRPr lang="en-US" sz="32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095FE48-7B50-42DC-9FAD-C749E840C769}"/>
              </a:ext>
            </a:extLst>
          </p:cNvPr>
          <p:cNvSpPr/>
          <p:nvPr/>
        </p:nvSpPr>
        <p:spPr>
          <a:xfrm>
            <a:off x="8764127" y="6359673"/>
            <a:ext cx="541091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Ownership Model</a:t>
            </a:r>
            <a:endParaRPr lang="en-US" sz="32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9D9726D-6528-4243-8484-81DCF45862B0}"/>
              </a:ext>
            </a:extLst>
          </p:cNvPr>
          <p:cNvSpPr/>
          <p:nvPr/>
        </p:nvSpPr>
        <p:spPr>
          <a:xfrm>
            <a:off x="16724672" y="12372502"/>
            <a:ext cx="702017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IDCOL: Infrastructure Development Company Ltd.</a:t>
            </a:r>
          </a:p>
          <a:p>
            <a:r>
              <a:rPr lang="en-US" sz="2400" b="1" dirty="0">
                <a:solidFill>
                  <a:schemeClr val="bg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TSC: Technical Standard Committee</a:t>
            </a:r>
            <a:endParaRPr lang="en-US" sz="2400" dirty="0">
              <a:solidFill>
                <a:schemeClr val="bg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FA30594-0C81-416C-A811-6AA6F72A156A}"/>
              </a:ext>
            </a:extLst>
          </p:cNvPr>
          <p:cNvSpPr/>
          <p:nvPr/>
        </p:nvSpPr>
        <p:spPr>
          <a:xfrm>
            <a:off x="16724672" y="3280212"/>
            <a:ext cx="7426888" cy="7478970"/>
          </a:xfrm>
          <a:prstGeom prst="rect">
            <a:avLst/>
          </a:prstGeom>
          <a:ln w="19050">
            <a:solidFill>
              <a:srgbClr val="92D050"/>
            </a:solidFill>
            <a:prstDash val="lgDash"/>
          </a:ln>
        </p:spPr>
        <p:txBody>
          <a:bodyPr wrap="square">
            <a:spAutoFit/>
          </a:bodyPr>
          <a:lstStyle/>
          <a:p>
            <a:pPr marL="457200" indent="-457200"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3000" u="sng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Project Sponsors</a:t>
            </a:r>
          </a:p>
          <a:p>
            <a:pPr marL="1080000" indent="-571500" algn="just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3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Selection of areas, target customers</a:t>
            </a:r>
          </a:p>
          <a:p>
            <a:pPr marL="1080000" indent="-571500" algn="just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3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Installation of </a:t>
            </a:r>
            <a:r>
              <a:rPr lang="en-US" sz="3000" dirty="0" err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pumpset</a:t>
            </a:r>
            <a:endParaRPr lang="en-US" sz="30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80000" indent="-571500" algn="just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3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Supply of Pumps</a:t>
            </a:r>
          </a:p>
          <a:p>
            <a:pPr marL="1080000" indent="-571500" algn="just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3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Collection of payments</a:t>
            </a:r>
          </a:p>
          <a:p>
            <a:pPr marL="457200" indent="-457200"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3000" u="sng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Implementing Agency IDCOL</a:t>
            </a:r>
          </a:p>
          <a:p>
            <a:pPr marL="1080000" indent="-457200" algn="just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3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Technical support</a:t>
            </a:r>
          </a:p>
          <a:p>
            <a:pPr marL="1080000" indent="-457200" algn="just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3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Financial support to the Sponsors after due diligence</a:t>
            </a:r>
          </a:p>
          <a:p>
            <a:pPr marL="1080000" indent="-457200" algn="just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3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Inspection and monitoring of pump performance</a:t>
            </a:r>
          </a:p>
          <a:p>
            <a:pPr marL="457200" indent="-457200"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30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TSC sets technical specifications and enlists manufacturers/vendors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F5364FE-4B63-4D42-B6B4-A9BE3221DAD5}"/>
              </a:ext>
            </a:extLst>
          </p:cNvPr>
          <p:cNvSpPr/>
          <p:nvPr/>
        </p:nvSpPr>
        <p:spPr>
          <a:xfrm>
            <a:off x="16928027" y="2480744"/>
            <a:ext cx="7020178" cy="553998"/>
          </a:xfrm>
          <a:prstGeom prst="rect">
            <a:avLst/>
          </a:prstGeom>
          <a:solidFill>
            <a:srgbClr val="B9E4FF"/>
          </a:solidFill>
        </p:spPr>
        <p:txBody>
          <a:bodyPr wrap="square">
            <a:spAutoFit/>
          </a:bodyPr>
          <a:lstStyle/>
          <a:p>
            <a:pPr marL="180000" algn="ctr"/>
            <a:r>
              <a:rPr lang="en-US" sz="30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Responsibilities of Parties Involved</a:t>
            </a:r>
            <a:endParaRPr lang="en-US" sz="30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582D45D-E17E-4611-8A61-BA1352E2F422}"/>
              </a:ext>
            </a:extLst>
          </p:cNvPr>
          <p:cNvSpPr/>
          <p:nvPr/>
        </p:nvSpPr>
        <p:spPr>
          <a:xfrm>
            <a:off x="9907849" y="12741834"/>
            <a:ext cx="661213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Source: IDCOL, GPRBA.org</a:t>
            </a: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737F728-FC94-4A60-9FD9-B2A21010B836}"/>
              </a:ext>
            </a:extLst>
          </p:cNvPr>
          <p:cNvSpPr txBox="1"/>
          <p:nvPr/>
        </p:nvSpPr>
        <p:spPr>
          <a:xfrm>
            <a:off x="8960842" y="10525617"/>
            <a:ext cx="1294082" cy="877161"/>
          </a:xfrm>
          <a:prstGeom prst="rect">
            <a:avLst/>
          </a:prstGeom>
          <a:solidFill>
            <a:srgbClr val="EDF7E9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r"/>
            <a:r>
              <a:rPr lang="en-US" sz="1700" dirty="0">
                <a:solidFill>
                  <a:schemeClr val="accent6">
                    <a:lumMod val="50000"/>
                  </a:schemeClr>
                </a:solidFill>
              </a:rPr>
              <a:t>Selling of pumps on credit</a:t>
            </a:r>
            <a:endParaRPr kumimoji="0" lang="en-US" sz="1700" b="0" i="0" u="none" strike="noStrike" cap="none" spc="0" normalizeH="0" baseline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FillTx/>
              <a:sym typeface="Lato Light"/>
            </a:endParaRPr>
          </a:p>
        </p:txBody>
      </p:sp>
    </p:spTree>
    <p:extLst>
      <p:ext uri="{BB962C8B-B14F-4D97-AF65-F5344CB8AC3E}">
        <p14:creationId xmlns:p14="http://schemas.microsoft.com/office/powerpoint/2010/main" val="1349907976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Default Theme">
  <a:themeElements>
    <a:clrScheme name="Default Theme">
      <a:dk1>
        <a:srgbClr val="7F7F7F"/>
      </a:dk1>
      <a:lt1>
        <a:srgbClr val="FFFFFF"/>
      </a:lt1>
      <a:dk2>
        <a:srgbClr val="A7A7A7"/>
      </a:dk2>
      <a:lt2>
        <a:srgbClr val="535353"/>
      </a:lt2>
      <a:accent1>
        <a:srgbClr val="707070"/>
      </a:accent1>
      <a:accent2>
        <a:srgbClr val="ECE1D7"/>
      </a:accent2>
      <a:accent3>
        <a:srgbClr val="545557"/>
      </a:accent3>
      <a:accent4>
        <a:srgbClr val="91969B"/>
      </a:accent4>
      <a:accent5>
        <a:srgbClr val="4B5050"/>
      </a:accent5>
      <a:accent6>
        <a:srgbClr val="515457"/>
      </a:accent6>
      <a:hlink>
        <a:srgbClr val="0000FF"/>
      </a:hlink>
      <a:folHlink>
        <a:srgbClr val="FF00FF"/>
      </a:folHlink>
    </a:clrScheme>
    <a:fontScheme name="Default Theme">
      <a:majorFont>
        <a:latin typeface="Helvetica"/>
        <a:ea typeface="Helvetica"/>
        <a:cs typeface="Helvetica"/>
      </a:majorFont>
      <a:minorFont>
        <a:latin typeface="Calibri Light"/>
        <a:ea typeface="Calibri Light"/>
        <a:cs typeface="Calibri Light"/>
      </a:minorFont>
    </a:fontScheme>
    <a:fmtScheme name="Default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rgbClr val="000000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1828433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7F7F7F"/>
            </a:solidFill>
            <a:effectLst/>
            <a:uFillTx/>
            <a:latin typeface="Lato Light"/>
            <a:ea typeface="Lato Light"/>
            <a:cs typeface="Lato Light"/>
            <a:sym typeface="Lato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1828433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7F7F7F"/>
            </a:solidFill>
            <a:effectLst/>
            <a:uFillTx/>
            <a:latin typeface="Lato Light"/>
            <a:ea typeface="Lato Light"/>
            <a:cs typeface="Lato Light"/>
            <a:sym typeface="Lato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EY light background">
  <a:themeElements>
    <a:clrScheme name="Custom 26">
      <a:dk1>
        <a:srgbClr val="FFFFFF"/>
      </a:dk1>
      <a:lt1>
        <a:srgbClr val="2E2E38"/>
      </a:lt1>
      <a:dk2>
        <a:srgbClr val="FFE600"/>
      </a:dk2>
      <a:lt2>
        <a:srgbClr val="000000"/>
      </a:lt2>
      <a:accent1>
        <a:srgbClr val="2DB757"/>
      </a:accent1>
      <a:accent2>
        <a:srgbClr val="27ACAA"/>
      </a:accent2>
      <a:accent3>
        <a:srgbClr val="188CE5"/>
      </a:accent3>
      <a:accent4>
        <a:srgbClr val="3D108A"/>
      </a:accent4>
      <a:accent5>
        <a:srgbClr val="FF4136"/>
      </a:accent5>
      <a:accent6>
        <a:srgbClr val="FF6D00"/>
      </a:accent6>
      <a:hlink>
        <a:srgbClr val="0000FF"/>
      </a:hlink>
      <a:folHlink>
        <a:srgbClr val="800080"/>
      </a:folHlink>
    </a:clrScheme>
    <a:fontScheme name="Custom 1">
      <a:majorFont>
        <a:latin typeface="EYInterstate Light"/>
        <a:ea typeface=""/>
        <a:cs typeface=""/>
      </a:majorFont>
      <a:minorFont>
        <a:latin typeface="EYInterstate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accent1"/>
          </a:solidFill>
        </a:ln>
      </a:spPr>
      <a:bodyPr rtlCol="0" anchor="t" anchorCtr="0"/>
      <a:lstStyle>
        <a:defPPr algn="ctr">
          <a:defRPr sz="1200"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accent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36576" rIns="0" bIns="0" rtlCol="0">
        <a:spAutoFit/>
      </a:bodyPr>
      <a:lstStyle>
        <a:defPPr marL="356616" indent="-356616">
          <a:lnSpc>
            <a:spcPct val="85000"/>
          </a:lnSpc>
          <a:spcAft>
            <a:spcPts val="600"/>
          </a:spcAft>
          <a:buClr>
            <a:schemeClr val="accent2"/>
          </a:buClr>
          <a:buSzPct val="70000"/>
          <a:buFont typeface="Arial" pitchFamily="34" charset="0"/>
          <a:buChar char="►"/>
          <a:defRPr sz="1200" dirty="0" err="1" smtClean="0">
            <a:solidFill>
              <a:schemeClr val="bg1"/>
            </a:solidFill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Default Theme">
  <a:themeElements>
    <a:clrScheme name="Default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707070"/>
      </a:accent1>
      <a:accent2>
        <a:srgbClr val="ECE1D7"/>
      </a:accent2>
      <a:accent3>
        <a:srgbClr val="545557"/>
      </a:accent3>
      <a:accent4>
        <a:srgbClr val="91969B"/>
      </a:accent4>
      <a:accent5>
        <a:srgbClr val="4B5050"/>
      </a:accent5>
      <a:accent6>
        <a:srgbClr val="515457"/>
      </a:accent6>
      <a:hlink>
        <a:srgbClr val="0000FF"/>
      </a:hlink>
      <a:folHlink>
        <a:srgbClr val="FF00FF"/>
      </a:folHlink>
    </a:clrScheme>
    <a:fontScheme name="Default Theme">
      <a:majorFont>
        <a:latin typeface="Helvetica"/>
        <a:ea typeface="Helvetica"/>
        <a:cs typeface="Helvetica"/>
      </a:majorFont>
      <a:minorFont>
        <a:latin typeface="Calibri Light"/>
        <a:ea typeface="Calibri Light"/>
        <a:cs typeface="Calibri Light"/>
      </a:minorFont>
    </a:fontScheme>
    <a:fmtScheme name="Default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rgbClr val="000000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1828433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7F7F7F"/>
            </a:solidFill>
            <a:effectLst/>
            <a:uFillTx/>
            <a:latin typeface="Lato Light"/>
            <a:ea typeface="Lato Light"/>
            <a:cs typeface="Lato Light"/>
            <a:sym typeface="Lato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1828433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7F7F7F"/>
            </a:solidFill>
            <a:effectLst/>
            <a:uFillTx/>
            <a:latin typeface="Lato Light"/>
            <a:ea typeface="Lato Light"/>
            <a:cs typeface="Lato Light"/>
            <a:sym typeface="Lato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2082</TotalTime>
  <Words>2210</Words>
  <Application>Microsoft Office PowerPoint</Application>
  <PresentationFormat>Custom</PresentationFormat>
  <Paragraphs>364</Paragraphs>
  <Slides>17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34" baseType="lpstr">
      <vt:lpstr>Arial</vt:lpstr>
      <vt:lpstr>Calibri Light</vt:lpstr>
      <vt:lpstr>EYInterstate</vt:lpstr>
      <vt:lpstr>EYInterstate Light</vt:lpstr>
      <vt:lpstr>Georgia</vt:lpstr>
      <vt:lpstr>Gill Sans</vt:lpstr>
      <vt:lpstr>Helvetica</vt:lpstr>
      <vt:lpstr>KPMG Extralight</vt:lpstr>
      <vt:lpstr>Lato Light</vt:lpstr>
      <vt:lpstr>Montserrat Hairline</vt:lpstr>
      <vt:lpstr>Montserrat Light</vt:lpstr>
      <vt:lpstr>Open Sans Bold</vt:lpstr>
      <vt:lpstr>Open Sans Light</vt:lpstr>
      <vt:lpstr>Times New Roman</vt:lpstr>
      <vt:lpstr>Wingdings</vt:lpstr>
      <vt:lpstr>Default Theme</vt:lpstr>
      <vt:lpstr>EY light background</vt:lpstr>
      <vt:lpstr>PowerPoint Presentation</vt:lpstr>
      <vt:lpstr>ISA Programmes</vt:lpstr>
      <vt:lpstr>About SSAAU Programme</vt:lpstr>
      <vt:lpstr>PowerPoint Presentation</vt:lpstr>
      <vt:lpstr>Key Activities undertaken in Demand Aggregation</vt:lpstr>
      <vt:lpstr>Key Activities planned in Solar water pumping programme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Chandramurthy, Psssr</dc:creator>
  <cp:lastModifiedBy>ISA Webinar</cp:lastModifiedBy>
  <cp:revision>546</cp:revision>
  <dcterms:created xsi:type="dcterms:W3CDTF">2019-12-11T08:53:16Z</dcterms:created>
  <dcterms:modified xsi:type="dcterms:W3CDTF">2020-06-17T04:47:58Z</dcterms:modified>
</cp:coreProperties>
</file>