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7" r:id="rId3"/>
    <p:sldId id="276" r:id="rId4"/>
    <p:sldId id="258" r:id="rId5"/>
    <p:sldId id="261" r:id="rId6"/>
    <p:sldId id="262" r:id="rId7"/>
    <p:sldId id="263" r:id="rId8"/>
    <p:sldId id="264" r:id="rId9"/>
    <p:sldId id="265" r:id="rId10"/>
    <p:sldId id="268" r:id="rId11"/>
    <p:sldId id="269" r:id="rId12"/>
    <p:sldId id="271" r:id="rId13"/>
    <p:sldId id="272" r:id="rId14"/>
    <p:sldId id="273" r:id="rId15"/>
    <p:sldId id="274" r:id="rId16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8000"/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E67605D-F54F-4069-A0AF-C78CE642F555}" type="datetimeFigureOut">
              <a:rPr lang="en-US" smtClean="0"/>
              <a:pPr/>
              <a:t>5/29/2019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C53F0BFF-B00C-46BF-9083-F4690FED3B5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FC242B34-EB3C-489C-A3A9-3C9FE16CAFF4}" type="datetimeFigureOut">
              <a:rPr lang="en-US" smtClean="0"/>
              <a:pPr/>
              <a:t>5/29/2019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5C0DEC74-8A23-4CFB-A913-C94E64BBCE0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DEC74-8A23-4CFB-A913-C94E64BBCE00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DEC74-8A23-4CFB-A913-C94E64BBCE00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DEC74-8A23-4CFB-A913-C94E64BBCE00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DEC74-8A23-4CFB-A913-C94E64BBCE00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5CD64-69ED-4418-824A-AE52D091E1EC}" type="datetime1">
              <a:rPr lang="en-US" smtClean="0"/>
              <a:pPr/>
              <a:t>5/29/2019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3D57B-3478-4799-B631-7AAC9C0EEA46}" type="datetime1">
              <a:rPr lang="en-US" smtClean="0"/>
              <a:pPr/>
              <a:t>5/29/2019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AB357-3FF0-4C6C-A36F-4D4A948815E9}" type="datetime1">
              <a:rPr lang="en-US" smtClean="0"/>
              <a:pPr/>
              <a:t>5/29/2019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5FDE7-6003-46F1-A8B5-C58EE56CC117}" type="datetime1">
              <a:rPr lang="en-US" smtClean="0"/>
              <a:pPr/>
              <a:t>5/29/2019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7E140-C70C-4E5D-92B3-6CB069C99982}" type="datetime1">
              <a:rPr lang="en-US" smtClean="0"/>
              <a:pPr/>
              <a:t>5/29/2019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69E6A-9A75-45FF-B63E-9A515E1C62C9}" type="datetime1">
              <a:rPr lang="en-US" smtClean="0"/>
              <a:pPr/>
              <a:t>5/29/2019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2745D-0D45-450D-AE93-97731620CDC3}" type="datetime1">
              <a:rPr lang="en-US" smtClean="0"/>
              <a:pPr/>
              <a:t>5/29/2019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BE988-A43E-455A-844A-2D6342607C23}" type="datetime1">
              <a:rPr lang="en-US" smtClean="0"/>
              <a:pPr/>
              <a:t>5/29/2019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3D223-01C2-4F76-A32A-8771AC20D443}" type="datetime1">
              <a:rPr lang="en-US" smtClean="0"/>
              <a:pPr/>
              <a:t>5/29/2019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C856B-053C-422F-9BB3-F1A9F556EA37}" type="datetime1">
              <a:rPr lang="en-US" smtClean="0"/>
              <a:pPr/>
              <a:t>5/29/2019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FA3D4-D234-4BBD-BEC1-6A59404ED264}" type="datetime1">
              <a:rPr lang="en-US" smtClean="0"/>
              <a:pPr/>
              <a:t>5/29/2019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6040F8-953B-4FA4-9296-242EC55064D1}" type="datetime1">
              <a:rPr lang="en-US" smtClean="0"/>
              <a:pPr/>
              <a:t>5/29/2019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05800" cy="2239962"/>
          </a:xfrm>
        </p:spPr>
        <p:txBody>
          <a:bodyPr>
            <a:normAutofit fontScale="90000"/>
          </a:bodyPr>
          <a:lstStyle/>
          <a:p>
            <a:r>
              <a:rPr lang="en-US" sz="2400" b="1" dirty="0">
                <a:solidFill>
                  <a:srgbClr val="006600"/>
                </a:solidFill>
                <a:effectLst>
                  <a:outerShdw blurRad="50800" dist="38100" dir="10800000" algn="r" rotWithShape="0">
                    <a:schemeClr val="accent1">
                      <a:lumMod val="60000"/>
                      <a:lumOff val="40000"/>
                      <a:alpha val="40000"/>
                    </a:schemeClr>
                  </a:outerShdw>
                </a:effectLst>
                <a:latin typeface="Bookman Old Style" pitchFamily="18" charset="0"/>
              </a:rPr>
              <a:t>KARNATAKA RENEWABLE ENERGY DEVELOPMENT LTD. (KREDL)</a:t>
            </a:r>
            <a:r>
              <a:rPr lang="en-US" sz="2400" b="1" dirty="0">
                <a:solidFill>
                  <a:srgbClr val="0070C0"/>
                </a:solidFill>
                <a:effectLst>
                  <a:outerShdw blurRad="50800" dist="38100" dir="10800000" algn="r" rotWithShape="0">
                    <a:schemeClr val="accent1">
                      <a:lumMod val="60000"/>
                      <a:lumOff val="40000"/>
                      <a:alpha val="40000"/>
                    </a:schemeClr>
                  </a:outerShdw>
                </a:effectLst>
                <a:latin typeface="Bookman Old Style" pitchFamily="18" charset="0"/>
              </a:rPr>
              <a:t/>
            </a:r>
            <a:br>
              <a:rPr lang="en-US" sz="2400" b="1" dirty="0">
                <a:solidFill>
                  <a:srgbClr val="0070C0"/>
                </a:solidFill>
                <a:effectLst>
                  <a:outerShdw blurRad="50800" dist="38100" dir="10800000" algn="r" rotWithShape="0">
                    <a:schemeClr val="accent1">
                      <a:lumMod val="60000"/>
                      <a:lumOff val="40000"/>
                      <a:alpha val="40000"/>
                    </a:schemeClr>
                  </a:outerShdw>
                </a:effectLst>
                <a:latin typeface="Bookman Old Style" pitchFamily="18" charset="0"/>
              </a:rPr>
            </a:br>
            <a:r>
              <a:rPr lang="en-US" sz="2400" b="1" dirty="0">
                <a:solidFill>
                  <a:srgbClr val="0070C0"/>
                </a:solidFill>
                <a:latin typeface="Bookman Old Style" pitchFamily="18" charset="0"/>
              </a:rPr>
              <a:t>&amp;</a:t>
            </a:r>
            <a:br>
              <a:rPr lang="en-US" sz="2400" b="1" dirty="0">
                <a:solidFill>
                  <a:srgbClr val="0070C0"/>
                </a:solidFill>
                <a:latin typeface="Bookman Old Style" pitchFamily="18" charset="0"/>
              </a:rPr>
            </a:b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50800" dist="38100" dir="2700000" algn="tl" rotWithShape="0">
                    <a:srgbClr val="FF0000">
                      <a:alpha val="40000"/>
                    </a:srgbClr>
                  </a:outerShdw>
                </a:effectLst>
                <a:latin typeface="Bookman Old Style" pitchFamily="18" charset="0"/>
              </a:rPr>
              <a:t>KARNATAKA SOLAR POWER DEVELOPMENT CORPORATION LTD. (KSPDCL)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50800" dist="38100" dir="2700000" algn="tl" rotWithShape="0">
                    <a:srgbClr val="FF0000">
                      <a:alpha val="40000"/>
                    </a:srgbClr>
                  </a:outerShdw>
                </a:effectLst>
              </a:rPr>
              <a:t/>
            </a:r>
            <a:br>
              <a:rPr lang="en-US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50800" dist="38100" dir="2700000" algn="tl" rotWithShape="0">
                    <a:srgbClr val="FF0000">
                      <a:alpha val="40000"/>
                    </a:srgbClr>
                  </a:outerShdw>
                </a:effectLst>
              </a:rPr>
            </a:br>
            <a:endParaRPr lang="en-IN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4419600"/>
            <a:ext cx="8153400" cy="1554163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sz="1100" b="1" dirty="0"/>
              <a:t/>
            </a:r>
            <a:br>
              <a:rPr lang="en-US" sz="1100" b="1" dirty="0"/>
            </a:br>
            <a:r>
              <a:rPr lang="en-US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              </a:t>
            </a:r>
            <a:r>
              <a:rPr lang="en-US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man Old Style" panose="02050604050505020204" pitchFamily="18" charset="0"/>
              </a:rPr>
              <a:t>Welcomes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man Old Style" panose="02050604050505020204" pitchFamily="18" charset="0"/>
              </a:rPr>
              <a:t> </a:t>
            </a:r>
            <a:r>
              <a:rPr lang="en-US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man Old Style" panose="02050604050505020204" pitchFamily="18" charset="0"/>
              </a:rPr>
              <a:t>y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man Old Style" panose="02050604050505020204" pitchFamily="18" charset="0"/>
              </a:rPr>
              <a:t>ou all</a:t>
            </a:r>
            <a:r>
              <a:rPr lang="en-US" sz="5400" b="1" dirty="0">
                <a:solidFill>
                  <a:srgbClr val="0070C0"/>
                </a:solidFill>
                <a:latin typeface="Bookman Old Style" panose="02050604050505020204" pitchFamily="18" charset="0"/>
              </a:rPr>
              <a:t/>
            </a:r>
            <a:br>
              <a:rPr lang="en-US" sz="5400" b="1" dirty="0">
                <a:solidFill>
                  <a:srgbClr val="0070C0"/>
                </a:solidFill>
                <a:latin typeface="Bookman Old Style" panose="02050604050505020204" pitchFamily="18" charset="0"/>
              </a:rPr>
            </a:br>
            <a:r>
              <a:rPr lang="en-US" sz="1200" b="1" dirty="0">
                <a:latin typeface="Bookman Old Style" panose="02050604050505020204" pitchFamily="18" charset="0"/>
              </a:rPr>
              <a:t/>
            </a:r>
            <a:br>
              <a:rPr lang="en-US" sz="1200" b="1" dirty="0">
                <a:latin typeface="Bookman Old Style" panose="02050604050505020204" pitchFamily="18" charset="0"/>
              </a:rPr>
            </a:b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1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33400" y="2332038"/>
            <a:ext cx="8305800" cy="2239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dist="38100" dir="2700000" algn="tl" rotWithShape="0">
                    <a:srgbClr val="FF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dist="38100" dir="2700000" algn="tl" rotWithShape="0">
                    <a:srgbClr val="FF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en-IN" sz="24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Picture 8" descr="Image result for kredl logo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3600" y="2590800"/>
            <a:ext cx="17526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Image result for kspdcl logo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43450" y="2627121"/>
            <a:ext cx="2571750" cy="1260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5662492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 smtClean="0"/>
              <a:t>Infrastructure works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 algn="just">
              <a:defRPr/>
            </a:pPr>
            <a:r>
              <a:rPr lang="en-US" dirty="0">
                <a:solidFill>
                  <a:srgbClr val="0070C0"/>
                </a:solidFill>
                <a:latin typeface="Bookman Old Style" panose="02050604050505020204" pitchFamily="18" charset="0"/>
              </a:rPr>
              <a:t>Establishment of 8 nos. 220kV substations with associated transmission lines for evacuating 2000MW</a:t>
            </a:r>
          </a:p>
          <a:p>
            <a:pPr lvl="0" algn="just">
              <a:buNone/>
              <a:defRPr/>
            </a:pPr>
            <a:endParaRPr lang="en-US" sz="1400" dirty="0">
              <a:solidFill>
                <a:srgbClr val="0070C0"/>
              </a:solidFill>
              <a:latin typeface="Bookman Old Style" panose="02050604050505020204" pitchFamily="18" charset="0"/>
            </a:endParaRPr>
          </a:p>
          <a:p>
            <a:pPr lvl="0" algn="just">
              <a:defRPr/>
            </a:pPr>
            <a:r>
              <a:rPr lang="en-US" dirty="0">
                <a:solidFill>
                  <a:srgbClr val="0070C0"/>
                </a:solidFill>
                <a:latin typeface="Bookman Old Style" panose="02050604050505020204" pitchFamily="18" charset="0"/>
              </a:rPr>
              <a:t>Construction of Roads for a length of 75 KM</a:t>
            </a:r>
          </a:p>
          <a:p>
            <a:pPr lvl="0" algn="just">
              <a:buNone/>
              <a:defRPr/>
            </a:pPr>
            <a:endParaRPr lang="en-US" sz="1400" dirty="0">
              <a:solidFill>
                <a:srgbClr val="0070C0"/>
              </a:solidFill>
              <a:latin typeface="Bookman Old Style" panose="02050604050505020204" pitchFamily="18" charset="0"/>
            </a:endParaRPr>
          </a:p>
          <a:p>
            <a:pPr lvl="0" algn="just">
              <a:defRPr/>
            </a:pPr>
            <a:r>
              <a:rPr lang="en-US" dirty="0">
                <a:solidFill>
                  <a:srgbClr val="0070C0"/>
                </a:solidFill>
                <a:latin typeface="Bookman Old Style" panose="02050604050505020204" pitchFamily="18" charset="0"/>
              </a:rPr>
              <a:t>Providing streetlights, drainage, etc. </a:t>
            </a:r>
          </a:p>
          <a:p>
            <a:pPr lvl="0" algn="just">
              <a:buNone/>
              <a:defRPr/>
            </a:pPr>
            <a:endParaRPr lang="en-US" sz="1400" dirty="0">
              <a:solidFill>
                <a:srgbClr val="0070C0"/>
              </a:solidFill>
              <a:latin typeface="Bookman Old Style" panose="02050604050505020204" pitchFamily="18" charset="0"/>
            </a:endParaRPr>
          </a:p>
          <a:p>
            <a:pPr lvl="0" algn="just">
              <a:defRPr/>
            </a:pPr>
            <a:r>
              <a:rPr lang="en-US" dirty="0">
                <a:solidFill>
                  <a:srgbClr val="F79646">
                    <a:lumMod val="50000"/>
                  </a:srgbClr>
                </a:solidFill>
                <a:latin typeface="Bookman Old Style" panose="02050604050505020204" pitchFamily="18" charset="0"/>
              </a:rPr>
              <a:t>Project cost is met out of grants of </a:t>
            </a:r>
            <a:r>
              <a:rPr lang="en-US" dirty="0" err="1">
                <a:solidFill>
                  <a:srgbClr val="F79646">
                    <a:lumMod val="50000"/>
                  </a:srgbClr>
                </a:solidFill>
                <a:latin typeface="Bookman Old Style" panose="02050604050505020204" pitchFamily="18" charset="0"/>
              </a:rPr>
              <a:t>Rs</a:t>
            </a:r>
            <a:r>
              <a:rPr lang="en-US" dirty="0">
                <a:solidFill>
                  <a:srgbClr val="F79646">
                    <a:lumMod val="50000"/>
                  </a:srgbClr>
                </a:solidFill>
                <a:latin typeface="Bookman Old Style" panose="02050604050505020204" pitchFamily="18" charset="0"/>
              </a:rPr>
              <a:t> 240 crores from MNRE, </a:t>
            </a:r>
            <a:r>
              <a:rPr lang="en-US" dirty="0" err="1">
                <a:solidFill>
                  <a:srgbClr val="F79646">
                    <a:lumMod val="50000"/>
                  </a:srgbClr>
                </a:solidFill>
                <a:latin typeface="Bookman Old Style" panose="02050604050505020204" pitchFamily="18" charset="0"/>
              </a:rPr>
              <a:t>GoI</a:t>
            </a:r>
            <a:r>
              <a:rPr lang="en-US" dirty="0">
                <a:solidFill>
                  <a:srgbClr val="F79646">
                    <a:lumMod val="50000"/>
                  </a:srgbClr>
                </a:solidFill>
                <a:latin typeface="Bookman Old Style" panose="02050604050505020204" pitchFamily="18" charset="0"/>
              </a:rPr>
              <a:t> and upfront charges of </a:t>
            </a:r>
            <a:r>
              <a:rPr lang="en-US" dirty="0" err="1">
                <a:solidFill>
                  <a:srgbClr val="F79646">
                    <a:lumMod val="50000"/>
                  </a:srgbClr>
                </a:solidFill>
                <a:latin typeface="Bookman Old Style" panose="02050604050505020204" pitchFamily="18" charset="0"/>
              </a:rPr>
              <a:t>Rs</a:t>
            </a:r>
            <a:r>
              <a:rPr lang="en-US" dirty="0">
                <a:solidFill>
                  <a:srgbClr val="F79646">
                    <a:lumMod val="50000"/>
                  </a:srgbClr>
                </a:solidFill>
                <a:latin typeface="Bookman Old Style" panose="02050604050505020204" pitchFamily="18" charset="0"/>
              </a:rPr>
              <a:t> 570 crores collected from Solar Power Developers (SPDs)</a:t>
            </a:r>
          </a:p>
          <a:p>
            <a:pPr lvl="0" algn="just">
              <a:buNone/>
              <a:defRPr/>
            </a:pPr>
            <a:endParaRPr lang="en-US" sz="4400" dirty="0">
              <a:solidFill>
                <a:sysClr val="windowText" lastClr="000000"/>
              </a:solidFill>
              <a:latin typeface="Bookman Old Style" panose="02050604050505020204" pitchFamily="18" charset="0"/>
            </a:endParaRPr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10</a:t>
            </a:fld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92426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 smtClean="0"/>
              <a:t>Power Evacuation Scheme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just"/>
            <a:r>
              <a:rPr lang="en-US" altLang="en-US" b="1" dirty="0">
                <a:solidFill>
                  <a:srgbClr val="002060"/>
                </a:solidFill>
                <a:latin typeface="Bookman Old Style" pitchFamily="18" charset="0"/>
              </a:rPr>
              <a:t>Solar Power Developers have to construct 66/11 kV or 33/11kV pooling Sub-stations  for onward transmission of power generated from their units </a:t>
            </a:r>
          </a:p>
          <a:p>
            <a:pPr marL="0" indent="0" algn="just">
              <a:buNone/>
            </a:pPr>
            <a:endParaRPr lang="en-US" altLang="en-US" sz="1200" b="1" dirty="0">
              <a:solidFill>
                <a:srgbClr val="002060"/>
              </a:solidFill>
              <a:latin typeface="Bookman Old Style" pitchFamily="18" charset="0"/>
            </a:endParaRPr>
          </a:p>
          <a:p>
            <a:pPr algn="just"/>
            <a:r>
              <a:rPr lang="en-US" altLang="en-US" b="1" dirty="0">
                <a:solidFill>
                  <a:srgbClr val="002060"/>
                </a:solidFill>
                <a:latin typeface="Bookman Old Style" pitchFamily="18" charset="0"/>
              </a:rPr>
              <a:t>66/33kV voltage to be stepped up to 220kV level for which 220/66kV and 220/33kV Pooling Sub-stations along with other infrastructure are executed by KSPDCL for evacuation of 2000MW power </a:t>
            </a:r>
          </a:p>
          <a:p>
            <a:pPr algn="just"/>
            <a:endParaRPr lang="en-US" altLang="en-US" sz="1600" b="1" dirty="0">
              <a:solidFill>
                <a:srgbClr val="002060"/>
              </a:solidFill>
              <a:latin typeface="Bookman Old Style" pitchFamily="18" charset="0"/>
            </a:endParaRPr>
          </a:p>
          <a:p>
            <a:pPr algn="just"/>
            <a:r>
              <a:rPr lang="en-US" altLang="en-US" b="1" dirty="0">
                <a:solidFill>
                  <a:srgbClr val="002060"/>
                </a:solidFill>
                <a:latin typeface="Bookman Old Style" pitchFamily="18" charset="0"/>
              </a:rPr>
              <a:t>KSPDCL has commissioned 8 nos. of 220kV Sub-stations for evacuation of 2000MW power from </a:t>
            </a:r>
            <a:r>
              <a:rPr lang="en-US" altLang="en-US" b="1" dirty="0" err="1">
                <a:solidFill>
                  <a:srgbClr val="002060"/>
                </a:solidFill>
                <a:latin typeface="Bookman Old Style" pitchFamily="18" charset="0"/>
              </a:rPr>
              <a:t>Pavagada</a:t>
            </a:r>
            <a:r>
              <a:rPr lang="en-US" altLang="en-US" b="1" dirty="0">
                <a:solidFill>
                  <a:srgbClr val="002060"/>
                </a:solidFill>
                <a:latin typeface="Bookman Old Style" pitchFamily="18" charset="0"/>
              </a:rPr>
              <a:t> Solar Park </a:t>
            </a:r>
          </a:p>
          <a:p>
            <a:pPr algn="just">
              <a:buNone/>
            </a:pPr>
            <a:endParaRPr lang="en-US" altLang="en-US" sz="2800" b="1" dirty="0">
              <a:solidFill>
                <a:srgbClr val="002060"/>
              </a:solidFill>
              <a:latin typeface="Bookman Old Style" pitchFamily="18" charset="0"/>
            </a:endParaRPr>
          </a:p>
          <a:p>
            <a:pPr algn="just"/>
            <a:r>
              <a:rPr lang="en-US" altLang="en-US" b="1" dirty="0">
                <a:solidFill>
                  <a:srgbClr val="002060"/>
                </a:solidFill>
                <a:latin typeface="Bookman Old Style" pitchFamily="18" charset="0"/>
              </a:rPr>
              <a:t>For evacuation of power from solar park, a 400/220KV Sub-station is established at a cost of </a:t>
            </a:r>
            <a:r>
              <a:rPr lang="en-US" altLang="en-US" b="1" dirty="0" err="1">
                <a:solidFill>
                  <a:srgbClr val="002060"/>
                </a:solidFill>
                <a:latin typeface="Bookman Old Style" pitchFamily="18" charset="0"/>
              </a:rPr>
              <a:t>Rs</a:t>
            </a:r>
            <a:r>
              <a:rPr lang="en-US" altLang="en-US" b="1" dirty="0">
                <a:solidFill>
                  <a:srgbClr val="002060"/>
                </a:solidFill>
                <a:latin typeface="Bookman Old Style" pitchFamily="18" charset="0"/>
              </a:rPr>
              <a:t> 1600 crores inside the Solar Park by M/s PGCIL, </a:t>
            </a:r>
            <a:r>
              <a:rPr lang="en-US" altLang="en-US" b="1" dirty="0" err="1">
                <a:solidFill>
                  <a:srgbClr val="002060"/>
                </a:solidFill>
                <a:latin typeface="Bookman Old Style" pitchFamily="18" charset="0"/>
              </a:rPr>
              <a:t>GoI</a:t>
            </a:r>
            <a:endParaRPr lang="en-US" altLang="en-US" b="1" dirty="0">
              <a:solidFill>
                <a:srgbClr val="002060"/>
              </a:solidFill>
              <a:latin typeface="Bookman Old Style" pitchFamily="18" charset="0"/>
            </a:endParaRPr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11</a:t>
            </a:fld>
            <a:endParaRPr lang="en-US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91367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40632" y="259718"/>
            <a:ext cx="8722895" cy="62259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800" b="1" dirty="0" smtClean="0">
                <a:solidFill>
                  <a:srgbClr val="00B050"/>
                </a:solidFill>
                <a:latin typeface="Bookman Old Style" pitchFamily="18" charset="0"/>
              </a:rPr>
              <a:t>400/220 KV PGCIL SUB-STATION AT PAVAGADA SOLAR PARK</a:t>
            </a:r>
            <a:endParaRPr lang="en-US" sz="2800" b="1" dirty="0">
              <a:solidFill>
                <a:srgbClr val="00B050"/>
              </a:solidFill>
              <a:latin typeface="Bookman Old Style" pitchFamily="18" charset="0"/>
            </a:endParaRPr>
          </a:p>
        </p:txBody>
      </p:sp>
      <p:pic>
        <p:nvPicPr>
          <p:cNvPr id="5" name="Picture 2" descr="C:\Users\Selvaraj KREDL\Desktop\IMG_20190422_095553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44579" y="968613"/>
            <a:ext cx="5594684" cy="5594684"/>
          </a:xfrm>
          <a:prstGeom prst="rect">
            <a:avLst/>
          </a:prstGeom>
          <a:noFill/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12</a:t>
            </a:fld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1942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13</a:t>
            </a:fld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37023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87962"/>
          </a:xfrm>
        </p:spPr>
        <p:txBody>
          <a:bodyPr/>
          <a:lstStyle/>
          <a:p>
            <a:r>
              <a:rPr lang="en-IN" dirty="0" smtClean="0">
                <a:solidFill>
                  <a:srgbClr val="FF0000"/>
                </a:solidFill>
              </a:rPr>
              <a:t>Thank You</a:t>
            </a:r>
            <a:endParaRPr lang="en-IN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42400" cy="678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bg1"/>
                </a:solidFill>
              </a:rPr>
              <a:pPr/>
              <a:t>14</a:t>
            </a:fld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23299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0"/>
            <a:ext cx="8229600" cy="1143000"/>
          </a:xfrm>
        </p:spPr>
        <p:txBody>
          <a:bodyPr/>
          <a:lstStyle/>
          <a:p>
            <a:r>
              <a:rPr lang="en-IN" b="1" smtClean="0">
                <a:solidFill>
                  <a:srgbClr val="FF0000"/>
                </a:solidFill>
              </a:rPr>
              <a:t>THANK YOU                 </a:t>
            </a:r>
            <a:endParaRPr lang="en-IN" b="1" dirty="0">
              <a:solidFill>
                <a:srgbClr val="FF00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15</a:t>
            </a:fld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5751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 smtClean="0"/>
              <a:t>Brief of KREDL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>
              <a:buFont typeface="Arial" charset="0"/>
              <a:buChar char="•"/>
            </a:pPr>
            <a:r>
              <a:rPr lang="en-US" b="1" dirty="0">
                <a:solidFill>
                  <a:srgbClr val="0070C0"/>
                </a:solidFill>
                <a:latin typeface="Cambria" pitchFamily="18" charset="0"/>
              </a:rPr>
              <a:t>KREDL </a:t>
            </a:r>
            <a:r>
              <a:rPr lang="en-US" b="1" dirty="0" smtClean="0">
                <a:solidFill>
                  <a:srgbClr val="0070C0"/>
                </a:solidFill>
                <a:latin typeface="Cambria" pitchFamily="18" charset="0"/>
              </a:rPr>
              <a:t> </a:t>
            </a:r>
            <a:r>
              <a:rPr lang="en-US" b="1" dirty="0">
                <a:solidFill>
                  <a:srgbClr val="0070C0"/>
                </a:solidFill>
                <a:latin typeface="Cambria" pitchFamily="18" charset="0"/>
              </a:rPr>
              <a:t>established in </a:t>
            </a:r>
            <a:r>
              <a:rPr lang="en-US" b="1" dirty="0" smtClean="0">
                <a:solidFill>
                  <a:srgbClr val="0070C0"/>
                </a:solidFill>
                <a:latin typeface="Cambria" pitchFamily="18" charset="0"/>
              </a:rPr>
              <a:t>1996</a:t>
            </a:r>
          </a:p>
          <a:p>
            <a:pPr algn="just">
              <a:buFont typeface="Arial" charset="0"/>
              <a:buChar char="•"/>
            </a:pPr>
            <a:endParaRPr lang="en-US" b="1" dirty="0" smtClean="0">
              <a:solidFill>
                <a:srgbClr val="0070C0"/>
              </a:solidFill>
              <a:latin typeface="Cambria" pitchFamily="18" charset="0"/>
            </a:endParaRPr>
          </a:p>
          <a:p>
            <a:pPr algn="just">
              <a:buFont typeface="Arial" charset="0"/>
              <a:buChar char="•"/>
            </a:pPr>
            <a:r>
              <a:rPr lang="en-US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Nodal </a:t>
            </a:r>
            <a:r>
              <a:rPr lang="en-US" b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agency of the </a:t>
            </a:r>
            <a:r>
              <a:rPr lang="en-US" b="1" dirty="0" err="1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GoK</a:t>
            </a:r>
            <a:r>
              <a:rPr lang="en-US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b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to facilitate the development of Renewable Energy sources  </a:t>
            </a:r>
          </a:p>
          <a:p>
            <a:pPr marL="0" indent="0" algn="just">
              <a:buNone/>
            </a:pPr>
            <a:r>
              <a:rPr lang="en-US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  </a:t>
            </a:r>
            <a:endParaRPr lang="en-IN" b="1" dirty="0">
              <a:solidFill>
                <a:schemeClr val="bg2">
                  <a:lumMod val="10000"/>
                </a:schemeClr>
              </a:solidFill>
              <a:latin typeface="Cambria" pitchFamily="18" charset="0"/>
            </a:endParaRPr>
          </a:p>
          <a:p>
            <a:pPr algn="just">
              <a:buFont typeface="Arial" charset="0"/>
              <a:buChar char="•"/>
            </a:pPr>
            <a:r>
              <a:rPr lang="en-IN" b="1" dirty="0" smtClean="0">
                <a:solidFill>
                  <a:srgbClr val="FF0000"/>
                </a:solidFill>
                <a:latin typeface="Cambria" pitchFamily="18" charset="0"/>
              </a:rPr>
              <a:t>Co-ordinates </a:t>
            </a:r>
            <a:r>
              <a:rPr lang="en-IN" b="1" dirty="0">
                <a:solidFill>
                  <a:srgbClr val="FF0000"/>
                </a:solidFill>
                <a:latin typeface="Cambria" pitchFamily="18" charset="0"/>
              </a:rPr>
              <a:t>with MNRE and other </a:t>
            </a:r>
            <a:r>
              <a:rPr lang="en-IN" b="1" dirty="0" smtClean="0">
                <a:solidFill>
                  <a:srgbClr val="FF0000"/>
                </a:solidFill>
                <a:latin typeface="Cambria" pitchFamily="18" charset="0"/>
              </a:rPr>
              <a:t>agencies</a:t>
            </a:r>
            <a:endParaRPr lang="en-IN" b="1" dirty="0">
              <a:solidFill>
                <a:srgbClr val="FF0000"/>
              </a:solidFill>
              <a:latin typeface="Cambria" pitchFamily="18" charset="0"/>
            </a:endParaRPr>
          </a:p>
          <a:p>
            <a:pPr algn="just"/>
            <a:endParaRPr lang="en-IN" b="1" dirty="0">
              <a:latin typeface="Cambria" pitchFamily="18" charset="0"/>
            </a:endParaRPr>
          </a:p>
          <a:p>
            <a:pPr algn="just">
              <a:buFont typeface="Arial" charset="0"/>
              <a:buChar char="•"/>
            </a:pPr>
            <a:r>
              <a:rPr lang="en-IN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itchFamily="18" charset="0"/>
              </a:rPr>
              <a:t>It regulates </a:t>
            </a:r>
            <a:r>
              <a:rPr lang="en-IN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itchFamily="18" charset="0"/>
              </a:rPr>
              <a:t>and enforces Energy </a:t>
            </a:r>
            <a:r>
              <a:rPr lang="en-IN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itchFamily="18" charset="0"/>
              </a:rPr>
              <a:t>Conservation</a:t>
            </a:r>
          </a:p>
          <a:p>
            <a:pPr algn="just">
              <a:buFont typeface="Arial" charset="0"/>
              <a:buChar char="•"/>
            </a:pPr>
            <a:endParaRPr lang="en-IN" b="1" dirty="0" smtClean="0">
              <a:solidFill>
                <a:srgbClr val="0070C0"/>
              </a:solidFill>
              <a:latin typeface="Cambria" pitchFamily="18" charset="0"/>
            </a:endParaRPr>
          </a:p>
          <a:p>
            <a:pPr algn="just">
              <a:buFont typeface="Arial" charset="0"/>
              <a:buChar char="•"/>
            </a:pPr>
            <a:r>
              <a:rPr lang="en-IN" b="1" dirty="0" smtClean="0">
                <a:solidFill>
                  <a:srgbClr val="0070C0"/>
                </a:solidFill>
                <a:latin typeface="Cambria" pitchFamily="18" charset="0"/>
              </a:rPr>
              <a:t>Works in </a:t>
            </a:r>
            <a:r>
              <a:rPr lang="en-IN" b="1" dirty="0" err="1" smtClean="0">
                <a:solidFill>
                  <a:srgbClr val="0070C0"/>
                </a:solidFill>
                <a:latin typeface="Cambria" pitchFamily="18" charset="0"/>
              </a:rPr>
              <a:t>colloboration</a:t>
            </a:r>
            <a:r>
              <a:rPr lang="en-IN" b="1" dirty="0">
                <a:solidFill>
                  <a:srgbClr val="0070C0"/>
                </a:solidFill>
                <a:latin typeface="Cambria" pitchFamily="18" charset="0"/>
              </a:rPr>
              <a:t> </a:t>
            </a:r>
            <a:r>
              <a:rPr lang="en-IN" b="1" dirty="0" smtClean="0">
                <a:solidFill>
                  <a:srgbClr val="0070C0"/>
                </a:solidFill>
                <a:latin typeface="Cambria" pitchFamily="18" charset="0"/>
              </a:rPr>
              <a:t>with </a:t>
            </a:r>
            <a:r>
              <a:rPr lang="en-IN" b="1" dirty="0">
                <a:solidFill>
                  <a:srgbClr val="0070C0"/>
                </a:solidFill>
                <a:latin typeface="Cambria" pitchFamily="18" charset="0"/>
              </a:rPr>
              <a:t>Bureau of Energy Efficiency (BEE). </a:t>
            </a:r>
            <a:endParaRPr lang="en-US" b="1" dirty="0">
              <a:solidFill>
                <a:srgbClr val="0070C0"/>
              </a:solidFill>
              <a:latin typeface="Cambria" pitchFamily="18" charset="0"/>
            </a:endParaRPr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2</a:t>
            </a:fld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91706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 smtClean="0"/>
              <a:t>Policy enunciation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92075" lvl="0" indent="17463" algn="just">
              <a:lnSpc>
                <a:spcPct val="120000"/>
              </a:lnSpc>
              <a:spcBef>
                <a:spcPts val="0"/>
              </a:spcBef>
              <a:defRPr/>
            </a:pPr>
            <a:r>
              <a:rPr lang="en-US" altLang="en-US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MNRE </a:t>
            </a:r>
            <a:r>
              <a:rPr lang="en-US" altLang="en-US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targeted 6671 MW </a:t>
            </a:r>
            <a:r>
              <a:rPr lang="en-US" altLang="en-US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Solar Power Projects in the State </a:t>
            </a:r>
            <a:r>
              <a:rPr lang="en-US" altLang="en-US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by </a:t>
            </a:r>
            <a:r>
              <a:rPr lang="en-US" altLang="en-US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2022.</a:t>
            </a:r>
          </a:p>
          <a:p>
            <a:pPr marL="92075" lvl="0" indent="17463" algn="just">
              <a:lnSpc>
                <a:spcPct val="120000"/>
              </a:lnSpc>
              <a:spcBef>
                <a:spcPts val="0"/>
              </a:spcBef>
              <a:buNone/>
              <a:defRPr/>
            </a:pPr>
            <a:endParaRPr lang="en-US" altLang="en-US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92075" lvl="0" indent="17463" algn="just">
              <a:lnSpc>
                <a:spcPct val="120000"/>
              </a:lnSpc>
              <a:spcBef>
                <a:spcPts val="0"/>
              </a:spcBef>
              <a:buNone/>
              <a:defRPr/>
            </a:pPr>
            <a:endParaRPr lang="en-US" altLang="en-US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92075" lvl="0" indent="17463" algn="just">
              <a:lnSpc>
                <a:spcPct val="120000"/>
              </a:lnSpc>
              <a:spcBef>
                <a:spcPts val="0"/>
              </a:spcBef>
              <a:defRPr/>
            </a:pPr>
            <a:r>
              <a:rPr lang="en-US" altLang="en-US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  </a:t>
            </a:r>
            <a:r>
              <a:rPr lang="en-US" altLang="en-US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Karnataka Solar </a:t>
            </a:r>
            <a:r>
              <a:rPr lang="en-US" altLang="en-US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Policy 2014 </a:t>
            </a:r>
            <a:r>
              <a:rPr lang="en-US" altLang="en-US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directed 6000 </a:t>
            </a:r>
            <a:r>
              <a:rPr lang="en-US" altLang="en-US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MW  by 2021 </a:t>
            </a:r>
          </a:p>
          <a:p>
            <a:pPr marL="92075" lvl="0" indent="17463" algn="just">
              <a:lnSpc>
                <a:spcPct val="120000"/>
              </a:lnSpc>
              <a:spcBef>
                <a:spcPts val="0"/>
              </a:spcBef>
              <a:buNone/>
              <a:defRPr/>
            </a:pPr>
            <a:endParaRPr lang="en-US" altLang="en-US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92075" lvl="0" indent="17463" algn="just">
              <a:lnSpc>
                <a:spcPct val="120000"/>
              </a:lnSpc>
              <a:spcBef>
                <a:spcPts val="0"/>
              </a:spcBef>
              <a:defRPr/>
            </a:pPr>
            <a:r>
              <a:rPr lang="en-US" altLang="en-US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  </a:t>
            </a:r>
            <a:r>
              <a:rPr lang="en-US" altLang="en-US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Karnataka Number one state in </a:t>
            </a:r>
            <a:r>
              <a:rPr lang="en-US" altLang="en-US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installed Solar capacity </a:t>
            </a:r>
            <a:r>
              <a:rPr lang="en-US" altLang="en-US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with  </a:t>
            </a:r>
            <a:r>
              <a:rPr lang="en-US" altLang="en-US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6128 MW</a:t>
            </a:r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3</a:t>
            </a:fld>
            <a:endParaRPr lang="en-US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51392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r>
              <a:rPr lang="en-US" sz="2000" b="1" dirty="0">
                <a:solidFill>
                  <a:srgbClr val="0070C0"/>
                </a:solidFill>
                <a:latin typeface="Bookman Old Style" pitchFamily="18" charset="0"/>
              </a:rPr>
              <a:t/>
            </a:r>
            <a:br>
              <a:rPr lang="en-US" sz="2000" b="1" dirty="0">
                <a:solidFill>
                  <a:srgbClr val="0070C0"/>
                </a:solidFill>
                <a:latin typeface="Bookman Old Style" pitchFamily="18" charset="0"/>
              </a:rPr>
            </a:br>
            <a:endParaRPr lang="en-IN" sz="20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8643053" cy="632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4</a:t>
            </a:fld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92876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914400"/>
          </a:xfrm>
        </p:spPr>
        <p:txBody>
          <a:bodyPr>
            <a:normAutofit fontScale="90000"/>
          </a:bodyPr>
          <a:lstStyle/>
          <a:p>
            <a:pPr lvl="0"/>
            <a:r>
              <a:rPr lang="en-US" altLang="en-US" sz="3600" b="1" kern="0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2000MW SOLAR PARK AT PAVAGADA</a:t>
            </a:r>
            <a:r>
              <a:rPr lang="en-US" altLang="en-US" b="1" kern="0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/>
            </a:r>
            <a:br>
              <a:rPr lang="en-US" altLang="en-US" b="1" kern="0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</a:b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92075" indent="17463" algn="just">
              <a:lnSpc>
                <a:spcPct val="120000"/>
              </a:lnSpc>
              <a:spcBef>
                <a:spcPts val="0"/>
              </a:spcBef>
              <a:defRPr/>
            </a:pPr>
            <a:r>
              <a:rPr lang="en-US" altLang="en-US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  Under </a:t>
            </a:r>
            <a:r>
              <a:rPr lang="en-US" altLang="en-US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the JNNSM </a:t>
            </a:r>
            <a:r>
              <a:rPr lang="en-US" altLang="en-US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Policy MNRE issued </a:t>
            </a:r>
            <a:r>
              <a:rPr lang="en-US" altLang="en-US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Guidelines in 2016 for implementing 25 numbers of </a:t>
            </a:r>
            <a:r>
              <a:rPr lang="en-US" altLang="en-US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Solar Parks </a:t>
            </a:r>
            <a:r>
              <a:rPr lang="en-US" altLang="en-US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in the Country with a total capacity of 20000 MW</a:t>
            </a:r>
          </a:p>
          <a:p>
            <a:pPr marL="92075" indent="17463" algn="just">
              <a:lnSpc>
                <a:spcPct val="120000"/>
              </a:lnSpc>
              <a:spcBef>
                <a:spcPts val="0"/>
              </a:spcBef>
              <a:defRPr/>
            </a:pPr>
            <a:endParaRPr lang="en-US" altLang="en-US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92075" lvl="0" indent="17463" algn="just">
              <a:lnSpc>
                <a:spcPct val="120000"/>
              </a:lnSpc>
              <a:spcBef>
                <a:spcPts val="0"/>
              </a:spcBef>
              <a:defRPr/>
            </a:pPr>
            <a:r>
              <a:rPr lang="en-US" altLang="en-US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  Under this Scheme, Karnataka was  sanctioned 2000 MW  Solar  </a:t>
            </a:r>
            <a:r>
              <a:rPr lang="en-US" altLang="en-US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Park</a:t>
            </a:r>
            <a:endParaRPr lang="en-US" altLang="en-US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92075" lvl="0" indent="17463" algn="just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en-US" altLang="en-US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 </a:t>
            </a:r>
            <a:endParaRPr lang="en-US" altLang="en-US" b="1" dirty="0">
              <a:solidFill>
                <a:srgbClr val="FF000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452628" lvl="0" algn="just">
              <a:lnSpc>
                <a:spcPct val="120000"/>
              </a:lnSpc>
              <a:spcBef>
                <a:spcPts val="0"/>
              </a:spcBef>
              <a:defRPr/>
            </a:pPr>
            <a:r>
              <a:rPr lang="en-GB" altLang="en-US" b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KSPDCL a JV company of Solar Energy Corporation India(SECI), </a:t>
            </a:r>
            <a:r>
              <a:rPr lang="en-GB" altLang="en-US" b="1" dirty="0" err="1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GoI</a:t>
            </a:r>
            <a:r>
              <a:rPr lang="en-GB" altLang="en-US" b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and Karnataka Renewable Energy Development Limited (KREDL), </a:t>
            </a:r>
            <a:r>
              <a:rPr lang="en-GB" altLang="en-US" b="1" dirty="0" err="1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GoK</a:t>
            </a:r>
            <a:r>
              <a:rPr lang="en-GB" altLang="en-US" b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formed in 2016 </a:t>
            </a:r>
            <a:endParaRPr lang="en-GB" altLang="en-US" b="1" dirty="0" smtClean="0">
              <a:solidFill>
                <a:srgbClr val="FF000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452628" lvl="0" algn="just">
              <a:lnSpc>
                <a:spcPct val="120000"/>
              </a:lnSpc>
              <a:spcBef>
                <a:spcPts val="0"/>
              </a:spcBef>
              <a:defRPr/>
            </a:pPr>
            <a:r>
              <a:rPr lang="en-GB" altLang="en-US" b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It is </a:t>
            </a:r>
            <a:r>
              <a:rPr lang="en-GB" altLang="en-US" b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developing 2000 MW solar park at </a:t>
            </a:r>
            <a:r>
              <a:rPr lang="en-GB" altLang="en-US" b="1" dirty="0" err="1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Pavagada</a:t>
            </a:r>
            <a:r>
              <a:rPr lang="en-GB" altLang="en-US" b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Taluk, </a:t>
            </a:r>
            <a:r>
              <a:rPr lang="en-GB" altLang="en-US" b="1" dirty="0" err="1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Tumakuru</a:t>
            </a:r>
            <a:r>
              <a:rPr lang="en-GB" altLang="en-US" b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District. </a:t>
            </a:r>
          </a:p>
          <a:p>
            <a:endParaRPr lang="en-IN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5</a:t>
            </a:fld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49877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55" y="152400"/>
            <a:ext cx="8968037" cy="632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6</a:t>
            </a:fld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40769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US" b="1" dirty="0" err="1">
                <a:solidFill>
                  <a:srgbClr val="FF0000"/>
                </a:solidFill>
                <a:latin typeface="Bookman Old Style" panose="02050604050505020204" pitchFamily="18" charset="0"/>
              </a:rPr>
              <a:t>Pavagada</a:t>
            </a:r>
            <a:r>
              <a:rPr lang="en-US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 Solar Park</a:t>
            </a:r>
            <a:br>
              <a:rPr lang="en-US" b="1" dirty="0">
                <a:solidFill>
                  <a:srgbClr val="FF0000"/>
                </a:solidFill>
                <a:latin typeface="Bookman Old Style" panose="02050604050505020204" pitchFamily="18" charset="0"/>
              </a:rPr>
            </a:b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 algn="just">
              <a:defRPr/>
            </a:pPr>
            <a:r>
              <a:rPr lang="en-US" b="1" dirty="0" err="1">
                <a:solidFill>
                  <a:srgbClr val="002060"/>
                </a:solidFill>
                <a:latin typeface="Bookman Old Style" panose="02050604050505020204" pitchFamily="18" charset="0"/>
              </a:rPr>
              <a:t>Pavagada</a:t>
            </a:r>
            <a:r>
              <a:rPr lang="en-US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 is declared as the most backward </a:t>
            </a:r>
            <a:r>
              <a:rPr lang="en-US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Taluk</a:t>
            </a:r>
            <a:endParaRPr lang="en-US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lvl="0" algn="just">
              <a:buNone/>
              <a:defRPr/>
            </a:pPr>
            <a:endParaRPr lang="en-US" sz="105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lvl="0" algn="just">
              <a:defRPr/>
            </a:pPr>
            <a:r>
              <a:rPr lang="en-US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It has </a:t>
            </a:r>
            <a:r>
              <a:rPr lang="en-US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scanty rainfall leading to minimum agricultural  activities</a:t>
            </a:r>
          </a:p>
          <a:p>
            <a:pPr lvl="0" algn="just">
              <a:buNone/>
              <a:defRPr/>
            </a:pPr>
            <a:endParaRPr lang="en-US" sz="105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lvl="0" algn="just">
              <a:defRPr/>
            </a:pPr>
            <a:r>
              <a:rPr lang="en-US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Generation of employment was hit </a:t>
            </a:r>
            <a:r>
              <a:rPr lang="en-US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for decades</a:t>
            </a:r>
            <a:endParaRPr lang="en-US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lvl="0" algn="just">
              <a:buNone/>
              <a:defRPr/>
            </a:pPr>
            <a:endParaRPr lang="en-US" sz="105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lvl="0" algn="just">
              <a:defRPr/>
            </a:pPr>
            <a:r>
              <a:rPr lang="en-US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The solar radiation ranging from 5.1 to 6.4 </a:t>
            </a:r>
            <a:r>
              <a:rPr lang="en-US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kwh/</a:t>
            </a:r>
            <a:r>
              <a:rPr lang="en-US" b="1" dirty="0" err="1" smtClean="0">
                <a:solidFill>
                  <a:srgbClr val="002060"/>
                </a:solidFill>
                <a:latin typeface="Bookman Old Style" panose="02050604050505020204" pitchFamily="18" charset="0"/>
              </a:rPr>
              <a:t>sqm</a:t>
            </a:r>
            <a:r>
              <a:rPr lang="en-US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/day </a:t>
            </a:r>
            <a:r>
              <a:rPr lang="en-US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in and around </a:t>
            </a:r>
            <a:r>
              <a:rPr lang="en-US" b="1" dirty="0" err="1">
                <a:solidFill>
                  <a:srgbClr val="002060"/>
                </a:solidFill>
                <a:latin typeface="Bookman Old Style" panose="02050604050505020204" pitchFamily="18" charset="0"/>
              </a:rPr>
              <a:t>Pavagada</a:t>
            </a:r>
            <a:r>
              <a:rPr lang="en-US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 Taluk is ideal for establishing solar generation plants </a:t>
            </a:r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7</a:t>
            </a:fld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3018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 smtClean="0">
                <a:solidFill>
                  <a:srgbClr val="002060"/>
                </a:solidFill>
                <a:latin typeface="Bookman Old Style" pitchFamily="18" charset="0"/>
              </a:rPr>
              <a:t>Uniqueness of this park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Unique way of leasing land for a period of 28 </a:t>
            </a:r>
            <a:r>
              <a:rPr lang="en-US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years with </a:t>
            </a:r>
            <a:r>
              <a:rPr lang="en-US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ownership of land vesting with farmers</a:t>
            </a:r>
          </a:p>
          <a:p>
            <a:pPr algn="just">
              <a:lnSpc>
                <a:spcPct val="120000"/>
              </a:lnSpc>
              <a:buNone/>
              <a:defRPr/>
            </a:pPr>
            <a:endParaRPr lang="en-US" sz="105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algn="just">
              <a:lnSpc>
                <a:spcPct val="120000"/>
              </a:lnSpc>
              <a:defRPr/>
            </a:pPr>
            <a:endParaRPr lang="en-US" sz="105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algn="just">
              <a:lnSpc>
                <a:spcPct val="120000"/>
              </a:lnSpc>
              <a:defRPr/>
            </a:pPr>
            <a:r>
              <a:rPr lang="en-GB" altLang="en-US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Totally 13000 acres of land is in possession of KSPDCL</a:t>
            </a:r>
          </a:p>
          <a:p>
            <a:pPr algn="just">
              <a:lnSpc>
                <a:spcPct val="120000"/>
              </a:lnSpc>
              <a:defRPr/>
            </a:pPr>
            <a:endParaRPr lang="en-GB" altLang="en-US" sz="105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algn="just">
              <a:lnSpc>
                <a:spcPct val="120000"/>
              </a:lnSpc>
              <a:defRPr/>
            </a:pPr>
            <a:r>
              <a:rPr lang="en-GB" altLang="en-US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Annual lease rent of </a:t>
            </a:r>
            <a:r>
              <a:rPr lang="en-GB" altLang="en-US" b="1" dirty="0" err="1">
                <a:solidFill>
                  <a:srgbClr val="002060"/>
                </a:solidFill>
                <a:latin typeface="Bookman Old Style" panose="02050604050505020204" pitchFamily="18" charset="0"/>
              </a:rPr>
              <a:t>Rs</a:t>
            </a:r>
            <a:r>
              <a:rPr lang="en-GB" altLang="en-US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 21,000</a:t>
            </a:r>
            <a:r>
              <a:rPr lang="en-GB" altLang="en-US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/ </a:t>
            </a:r>
            <a:r>
              <a:rPr lang="en-GB" altLang="en-US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per acre / annum is paid to farmers for 28 years with 5% annual escalation once in every 2 years on the base annual lease rent</a:t>
            </a:r>
          </a:p>
          <a:p>
            <a:pPr algn="just">
              <a:lnSpc>
                <a:spcPct val="120000"/>
              </a:lnSpc>
              <a:defRPr/>
            </a:pPr>
            <a:endParaRPr lang="en-GB" altLang="en-US" sz="105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algn="just">
              <a:lnSpc>
                <a:spcPct val="120000"/>
              </a:lnSpc>
              <a:defRPr/>
            </a:pPr>
            <a:r>
              <a:rPr lang="en-GB" altLang="en-US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The number of farmers who benefitted are around 300</a:t>
            </a:r>
            <a:r>
              <a:rPr lang="en-GB" altLang="en-US" b="1" dirty="0">
                <a:solidFill>
                  <a:srgbClr val="002060"/>
                </a:solidFill>
                <a:latin typeface="Bookman Old Style" pitchFamily="18" charset="0"/>
                <a:cs typeface="Arial" panose="020B0604020202020204" pitchFamily="34" charset="0"/>
              </a:rPr>
              <a:t>0 </a:t>
            </a:r>
          </a:p>
          <a:p>
            <a:pPr algn="just">
              <a:lnSpc>
                <a:spcPct val="120000"/>
              </a:lnSpc>
              <a:buNone/>
              <a:defRPr/>
            </a:pPr>
            <a:endParaRPr lang="en-GB" altLang="en-US" sz="1100" b="1" dirty="0">
              <a:solidFill>
                <a:srgbClr val="002060"/>
              </a:solidFill>
              <a:latin typeface="Bookman Old Style" pitchFamily="18" charset="0"/>
              <a:cs typeface="Arial" panose="020B0604020202020204" pitchFamily="34" charset="0"/>
            </a:endParaRPr>
          </a:p>
          <a:p>
            <a:pPr algn="just">
              <a:lnSpc>
                <a:spcPct val="120000"/>
              </a:lnSpc>
              <a:defRPr/>
            </a:pPr>
            <a:r>
              <a:rPr lang="en-US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Reduces demand - supply gap as DISCOMs are getting 90% of the power generated i.e., 1800 MW from the </a:t>
            </a:r>
            <a:r>
              <a:rPr lang="en-US" b="1" dirty="0" err="1">
                <a:solidFill>
                  <a:srgbClr val="002060"/>
                </a:solidFill>
                <a:latin typeface="Bookman Old Style" panose="02050604050505020204" pitchFamily="18" charset="0"/>
              </a:rPr>
              <a:t>Pavagada</a:t>
            </a:r>
            <a:r>
              <a:rPr lang="en-US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 Solar Park  without transmission corridor constraint</a:t>
            </a:r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8</a:t>
            </a:fld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27116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Bookman Old Style" pitchFamily="18" charset="0"/>
              </a:rPr>
              <a:t>ALLOCATION OF BLOCKS IN THE PARK</a:t>
            </a:r>
            <a:r>
              <a:rPr lang="en-US" b="1" dirty="0">
                <a:solidFill>
                  <a:srgbClr val="002060"/>
                </a:solidFill>
                <a:latin typeface="Bookman Old Style" pitchFamily="18" charset="0"/>
              </a:rPr>
              <a:t/>
            </a:r>
            <a:br>
              <a:rPr lang="en-US" b="1" dirty="0">
                <a:solidFill>
                  <a:srgbClr val="002060"/>
                </a:solidFill>
                <a:latin typeface="Bookman Old Style" pitchFamily="18" charset="0"/>
              </a:rPr>
            </a:b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 fontScale="70000" lnSpcReduction="20000"/>
          </a:bodyPr>
          <a:lstStyle/>
          <a:p>
            <a:pPr lvl="0" indent="-157163">
              <a:lnSpc>
                <a:spcPct val="120000"/>
              </a:lnSpc>
              <a:buNone/>
              <a:defRPr/>
            </a:pPr>
            <a:r>
              <a:rPr lang="en-US" sz="3600" b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endParaRPr lang="en-US" sz="3600" b="1" dirty="0" smtClean="0">
              <a:solidFill>
                <a:srgbClr val="FF0000"/>
              </a:solidFill>
              <a:latin typeface="Bookman Old Style" pitchFamily="18" charset="0"/>
            </a:endParaRPr>
          </a:p>
          <a:p>
            <a:pPr lvl="0" indent="-157163">
              <a:lnSpc>
                <a:spcPct val="120000"/>
              </a:lnSpc>
              <a:buNone/>
              <a:defRPr/>
            </a:pPr>
            <a:r>
              <a:rPr lang="en-US" sz="3600" b="1" dirty="0" smtClean="0">
                <a:solidFill>
                  <a:srgbClr val="FF0000"/>
                </a:solidFill>
                <a:latin typeface="Bookman Old Style" pitchFamily="18" charset="0"/>
              </a:rPr>
              <a:t>2000MW </a:t>
            </a:r>
            <a:r>
              <a:rPr lang="en-US" sz="3600" b="1" dirty="0" err="1">
                <a:solidFill>
                  <a:srgbClr val="FF0000"/>
                </a:solidFill>
                <a:latin typeface="Bookman Old Style" pitchFamily="18" charset="0"/>
              </a:rPr>
              <a:t>Pavagada</a:t>
            </a:r>
            <a:r>
              <a:rPr lang="en-US" sz="3600" b="1" dirty="0">
                <a:solidFill>
                  <a:srgbClr val="FF0000"/>
                </a:solidFill>
                <a:latin typeface="Bookman Old Style" pitchFamily="18" charset="0"/>
              </a:rPr>
              <a:t> Solar Park is divided into 40 blocks each of 50MW as follows: </a:t>
            </a:r>
          </a:p>
          <a:p>
            <a:pPr lvl="0" indent="-157163">
              <a:lnSpc>
                <a:spcPct val="120000"/>
              </a:lnSpc>
              <a:buNone/>
              <a:defRPr/>
            </a:pPr>
            <a:endParaRPr lang="en-US" b="1" dirty="0">
              <a:solidFill>
                <a:sysClr val="windowText" lastClr="000000"/>
              </a:solidFill>
              <a:latin typeface="Bookman Old Style" pitchFamily="18" charset="0"/>
            </a:endParaRPr>
          </a:p>
          <a:p>
            <a:pPr marL="630238" lvl="0" indent="-398463" algn="just">
              <a:lnSpc>
                <a:spcPct val="120000"/>
              </a:lnSpc>
              <a:defRPr/>
            </a:pPr>
            <a:r>
              <a:rPr lang="en-US" b="1" dirty="0">
                <a:solidFill>
                  <a:srgbClr val="002060"/>
                </a:solidFill>
                <a:latin typeface="Bookman Old Style" pitchFamily="18" charset="0"/>
              </a:rPr>
              <a:t>KREDL : 24 blocks each of 50 MW  </a:t>
            </a:r>
            <a:r>
              <a:rPr lang="en-US" b="1" dirty="0" err="1">
                <a:solidFill>
                  <a:srgbClr val="002060"/>
                </a:solidFill>
                <a:latin typeface="Bookman Old Style" pitchFamily="18" charset="0"/>
              </a:rPr>
              <a:t>totalling</a:t>
            </a:r>
            <a:r>
              <a:rPr lang="en-US" b="1" dirty="0">
                <a:solidFill>
                  <a:srgbClr val="002060"/>
                </a:solidFill>
                <a:latin typeface="Bookman Old Style" pitchFamily="18" charset="0"/>
              </a:rPr>
              <a:t> to 1200MW</a:t>
            </a:r>
          </a:p>
          <a:p>
            <a:pPr marL="231775" lvl="0" indent="0" algn="just">
              <a:lnSpc>
                <a:spcPct val="120000"/>
              </a:lnSpc>
              <a:defRPr/>
            </a:pPr>
            <a:endParaRPr lang="en-US" sz="2800" b="1" dirty="0">
              <a:solidFill>
                <a:sysClr val="windowText" lastClr="000000"/>
              </a:solidFill>
              <a:latin typeface="Bookman Old Style" pitchFamily="18" charset="0"/>
            </a:endParaRPr>
          </a:p>
          <a:p>
            <a:pPr marL="630238" lvl="0" indent="-398463" algn="just">
              <a:lnSpc>
                <a:spcPct val="120000"/>
              </a:lnSpc>
              <a:defRPr/>
            </a:pPr>
            <a:r>
              <a:rPr lang="en-US" b="1" dirty="0">
                <a:solidFill>
                  <a:srgbClr val="4BACC6">
                    <a:lumMod val="75000"/>
                  </a:srgbClr>
                </a:solidFill>
                <a:latin typeface="Bookman Old Style" pitchFamily="18" charset="0"/>
              </a:rPr>
              <a:t>NTPC: 12 blocks each of 50 MW </a:t>
            </a:r>
            <a:r>
              <a:rPr lang="en-US" b="1" dirty="0" err="1">
                <a:solidFill>
                  <a:srgbClr val="4BACC6">
                    <a:lumMod val="75000"/>
                  </a:srgbClr>
                </a:solidFill>
                <a:latin typeface="Bookman Old Style" pitchFamily="18" charset="0"/>
              </a:rPr>
              <a:t>totalling</a:t>
            </a:r>
            <a:r>
              <a:rPr lang="en-US" b="1" dirty="0">
                <a:solidFill>
                  <a:srgbClr val="4BACC6">
                    <a:lumMod val="75000"/>
                  </a:srgbClr>
                </a:solidFill>
                <a:latin typeface="Bookman Old Style" pitchFamily="18" charset="0"/>
              </a:rPr>
              <a:t> to 600MW</a:t>
            </a:r>
          </a:p>
          <a:p>
            <a:pPr marL="574675" lvl="0" algn="just">
              <a:lnSpc>
                <a:spcPct val="120000"/>
              </a:lnSpc>
              <a:defRPr/>
            </a:pPr>
            <a:endParaRPr lang="en-US" sz="2800" b="1" dirty="0">
              <a:solidFill>
                <a:sysClr val="windowText" lastClr="000000"/>
              </a:solidFill>
              <a:latin typeface="Bookman Old Style" pitchFamily="18" charset="0"/>
            </a:endParaRPr>
          </a:p>
          <a:p>
            <a:pPr marL="630238" lvl="0" indent="-398463" algn="just">
              <a:lnSpc>
                <a:spcPct val="120000"/>
              </a:lnSpc>
              <a:defRPr/>
            </a:pPr>
            <a:r>
              <a:rPr lang="en-US" b="1" dirty="0">
                <a:solidFill>
                  <a:srgbClr val="F79646">
                    <a:lumMod val="75000"/>
                  </a:srgbClr>
                </a:solidFill>
                <a:latin typeface="Bookman Old Style" pitchFamily="18" charset="0"/>
              </a:rPr>
              <a:t>SECI:  4 blocks each of 50 MW </a:t>
            </a:r>
            <a:r>
              <a:rPr lang="en-US" b="1" dirty="0" err="1">
                <a:solidFill>
                  <a:srgbClr val="F79646">
                    <a:lumMod val="75000"/>
                  </a:srgbClr>
                </a:solidFill>
                <a:latin typeface="Bookman Old Style" pitchFamily="18" charset="0"/>
              </a:rPr>
              <a:t>totalling</a:t>
            </a:r>
            <a:r>
              <a:rPr lang="en-US" b="1" dirty="0">
                <a:solidFill>
                  <a:srgbClr val="F79646">
                    <a:lumMod val="75000"/>
                  </a:srgbClr>
                </a:solidFill>
                <a:latin typeface="Bookman Old Style" pitchFamily="18" charset="0"/>
              </a:rPr>
              <a:t> to 200MW</a:t>
            </a:r>
            <a:endParaRPr lang="en-US" b="1" dirty="0">
              <a:solidFill>
                <a:srgbClr val="F79646">
                  <a:lumMod val="75000"/>
                </a:srgbClr>
              </a:solidFill>
              <a:latin typeface="Century Gothic" pitchFamily="34" charset="0"/>
            </a:endParaRPr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/>
              <a:t>9</a:t>
            </a:fld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65967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572</Words>
  <Application>Microsoft Office PowerPoint</Application>
  <PresentationFormat>On-screen Show (4:3)</PresentationFormat>
  <Paragraphs>94</Paragraphs>
  <Slides>15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KARNATAKA RENEWABLE ENERGY DEVELOPMENT LTD. (KREDL) &amp; KARNATAKA SOLAR POWER DEVELOPMENT CORPORATION LTD. (KSPDCL) </vt:lpstr>
      <vt:lpstr>Brief of KREDL</vt:lpstr>
      <vt:lpstr>Policy enunciation</vt:lpstr>
      <vt:lpstr> </vt:lpstr>
      <vt:lpstr>2000MW SOLAR PARK AT PAVAGADA </vt:lpstr>
      <vt:lpstr>Slide 6</vt:lpstr>
      <vt:lpstr>Pavagada Solar Park </vt:lpstr>
      <vt:lpstr>Uniqueness of this park</vt:lpstr>
      <vt:lpstr>ALLOCATION OF BLOCKS IN THE PARK </vt:lpstr>
      <vt:lpstr>Infrastructure works</vt:lpstr>
      <vt:lpstr>Power Evacuation Scheme</vt:lpstr>
      <vt:lpstr>400/220 KV PGCIL SUB-STATION AT PAVAGADA SOLAR PARK</vt:lpstr>
      <vt:lpstr>Slide 13</vt:lpstr>
      <vt:lpstr>Thank You</vt:lpstr>
      <vt:lpstr>THANK YOU             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KARNATAKA RENEWABLE ENERGY DEVELOPMENT LTD. (KREDL) &amp; KARNATAKA SOLAR POWER DEVELOPMENT CORPORATION LTD. (KSPDCL)</dc:title>
  <dc:creator>Random</dc:creator>
  <cp:lastModifiedBy>admin</cp:lastModifiedBy>
  <cp:revision>17</cp:revision>
  <dcterms:created xsi:type="dcterms:W3CDTF">2006-08-16T00:00:00Z</dcterms:created>
  <dcterms:modified xsi:type="dcterms:W3CDTF">2019-05-29T05:05:23Z</dcterms:modified>
</cp:coreProperties>
</file>