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7" r:id="rId3"/>
    <p:sldId id="288" r:id="rId4"/>
    <p:sldId id="289" r:id="rId5"/>
    <p:sldId id="291" r:id="rId6"/>
    <p:sldId id="256" r:id="rId7"/>
    <p:sldId id="276" r:id="rId8"/>
    <p:sldId id="277" r:id="rId9"/>
    <p:sldId id="281" r:id="rId10"/>
    <p:sldId id="282" r:id="rId11"/>
    <p:sldId id="284" r:id="rId12"/>
    <p:sldId id="285" r:id="rId13"/>
    <p:sldId id="286" r:id="rId14"/>
    <p:sldId id="280" r:id="rId15"/>
    <p:sldId id="290" r:id="rId16"/>
    <p:sldId id="26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98845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6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5" d="100"/>
        <a:sy n="105" d="100"/>
      </p:scale>
      <p:origin x="0" y="-13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C00000"/>
                </a:solidFill>
                <a:latin typeface="Work Sans ExtraBold" panose="000009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Work Sans SemiBold" panose="000007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84347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729365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278374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  <a:latin typeface="Work Sans ExtraBold" panose="000009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Work Sans SemiBold" panose="00000700000000000000" pitchFamily="2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Work Sans SemiBold" panose="00000700000000000000" pitchFamily="2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Work Sans SemiBold" panose="00000700000000000000" pitchFamily="2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Work Sans SemiBold" panose="00000700000000000000" pitchFamily="2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Work Sans SemiBold" panose="000007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590171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560182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426808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03134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622018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956004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83742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862646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37A0E-57EE-4002-8BD5-6140E61EE811}" type="datetimeFigureOut">
              <a:rPr lang="en-IN" smtClean="0"/>
              <a:pPr/>
              <a:t>29-05-2019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1A0C5-B980-4C99-8004-B151FCBD56EC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942441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517597"/>
            <a:ext cx="5601612" cy="612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FEC995D-AB53-441B-8213-8A8030369E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7189" y="1338606"/>
            <a:ext cx="3591372" cy="148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098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1325716" y="3091306"/>
            <a:ext cx="422433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Best destination in India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to spot elephants and tigers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For Jungle Stays/ Wildlife Safaris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63E0643-CD45-4EBA-BDE7-534D122E67EB}"/>
              </a:ext>
            </a:extLst>
          </p:cNvPr>
          <p:cNvSpPr/>
          <p:nvPr/>
        </p:nvSpPr>
        <p:spPr>
          <a:xfrm>
            <a:off x="1700562" y="2437548"/>
            <a:ext cx="3849488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sz="3200" dirty="0">
                <a:solidFill>
                  <a:srgbClr val="FF0000"/>
                </a:solidFill>
                <a:latin typeface="Work Sans Black" panose="00000A00000000000000" pitchFamily="2" charset="0"/>
              </a:rPr>
              <a:t>KABINI</a:t>
            </a:r>
            <a:endParaRPr lang="en-US" dirty="0">
              <a:solidFill>
                <a:srgbClr val="FF0000"/>
              </a:solidFill>
              <a:latin typeface="Work Sans Black" panose="00000A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7DD72C7-0216-4D39-AD96-5330A9AB0BA4}"/>
              </a:ext>
            </a:extLst>
          </p:cNvPr>
          <p:cNvSpPr/>
          <p:nvPr/>
        </p:nvSpPr>
        <p:spPr>
          <a:xfrm>
            <a:off x="1745625" y="4202711"/>
            <a:ext cx="3804424" cy="148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Bandipur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Dandeli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Bhadra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BRT</a:t>
            </a: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Dubare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Ranganatittu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FEE0FCCF-D2EA-4FA0-9DD5-315A89B84D24}"/>
              </a:ext>
            </a:extLst>
          </p:cNvPr>
          <p:cNvSpPr/>
          <p:nvPr/>
        </p:nvSpPr>
        <p:spPr>
          <a:xfrm rot="5400000">
            <a:off x="3609649" y="2513267"/>
            <a:ext cx="302197" cy="3512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8D7E52B-2855-43FA-8731-B9252BA73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8" y="1024744"/>
            <a:ext cx="3993491" cy="1086230"/>
          </a:xfrm>
          <a:prstGeom prst="rect">
            <a:avLst/>
          </a:prstGeom>
        </p:spPr>
      </p:pic>
      <p:pic>
        <p:nvPicPr>
          <p:cNvPr id="4" name="Picture 3" descr="A truck traveling down a dirt road&#10;&#10;Description automatically generated">
            <a:extLst>
              <a:ext uri="{FF2B5EF4-FFF2-40B4-BE49-F238E27FC236}">
                <a16:creationId xmlns:a16="http://schemas.microsoft.com/office/drawing/2014/main" xmlns="" id="{2193A842-B44E-4CDA-AB28-DBC3DE8F55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4475" y="0"/>
            <a:ext cx="5006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681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763858" y="3091306"/>
            <a:ext cx="478061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Hill stations of the Western Ghats</a:t>
            </a: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Home stays. Coffee. Spices. Cuisine. Honey. 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Unique Traditions.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7DD72C7-0216-4D39-AD96-5330A9AB0BA4}"/>
              </a:ext>
            </a:extLst>
          </p:cNvPr>
          <p:cNvSpPr/>
          <p:nvPr/>
        </p:nvSpPr>
        <p:spPr>
          <a:xfrm>
            <a:off x="1806497" y="4988865"/>
            <a:ext cx="3743551" cy="1249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Chikkamagaluru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Kodachadri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Agumbe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Nandi Hills</a:t>
            </a: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Kudremukh</a:t>
            </a: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FEE0FCCF-D2EA-4FA0-9DD5-315A89B84D24}"/>
              </a:ext>
            </a:extLst>
          </p:cNvPr>
          <p:cNvSpPr/>
          <p:nvPr/>
        </p:nvSpPr>
        <p:spPr>
          <a:xfrm rot="5400000">
            <a:off x="2159049" y="2425508"/>
            <a:ext cx="302197" cy="3512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8D7E52B-2855-43FA-8731-B9252BA73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8" y="1024744"/>
            <a:ext cx="3993491" cy="1086230"/>
          </a:xfrm>
          <a:prstGeom prst="rect">
            <a:avLst/>
          </a:prstGeom>
        </p:spPr>
      </p:pic>
      <p:pic>
        <p:nvPicPr>
          <p:cNvPr id="5" name="Picture 4" descr="A close up of a lush green forest&#10;&#10;Description automatically generated">
            <a:extLst>
              <a:ext uri="{FF2B5EF4-FFF2-40B4-BE49-F238E27FC236}">
                <a16:creationId xmlns:a16="http://schemas.microsoft.com/office/drawing/2014/main" xmlns="" id="{1E70F6E7-D29B-4A67-9E63-A53E37678F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6438" y="1485881"/>
            <a:ext cx="6265562" cy="417744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EAD36B8-0ED9-464E-8E85-E35201F19081}"/>
              </a:ext>
            </a:extLst>
          </p:cNvPr>
          <p:cNvSpPr/>
          <p:nvPr/>
        </p:nvSpPr>
        <p:spPr>
          <a:xfrm>
            <a:off x="1700562" y="2437548"/>
            <a:ext cx="3849488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sz="3200" dirty="0">
                <a:solidFill>
                  <a:srgbClr val="FF0000"/>
                </a:solidFill>
                <a:latin typeface="Work Sans Black" panose="00000A00000000000000" pitchFamily="2" charset="0"/>
              </a:rPr>
              <a:t>COORG</a:t>
            </a:r>
            <a:endParaRPr lang="en-US" dirty="0">
              <a:solidFill>
                <a:srgbClr val="FF0000"/>
              </a:solidFill>
              <a:latin typeface="Work Sans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573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763858" y="3091306"/>
            <a:ext cx="478061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Bengaluru, Mysuru, </a:t>
            </a: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Gokarna</a:t>
            </a: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hubs for Alternative Medicine, Ayurveda, Naturopathy and Yoga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FEE0FCCF-D2EA-4FA0-9DD5-315A89B84D24}"/>
              </a:ext>
            </a:extLst>
          </p:cNvPr>
          <p:cNvSpPr/>
          <p:nvPr/>
        </p:nvSpPr>
        <p:spPr>
          <a:xfrm rot="5400000">
            <a:off x="2783251" y="2513267"/>
            <a:ext cx="302197" cy="3512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8D7E52B-2855-43FA-8731-B9252BA73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8" y="1024744"/>
            <a:ext cx="3993491" cy="108623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EAD36B8-0ED9-464E-8E85-E35201F19081}"/>
              </a:ext>
            </a:extLst>
          </p:cNvPr>
          <p:cNvSpPr/>
          <p:nvPr/>
        </p:nvSpPr>
        <p:spPr>
          <a:xfrm>
            <a:off x="1700562" y="2437548"/>
            <a:ext cx="3849488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sz="3200" dirty="0">
                <a:solidFill>
                  <a:srgbClr val="FF0000"/>
                </a:solidFill>
                <a:latin typeface="Work Sans Black" panose="00000A00000000000000" pitchFamily="2" charset="0"/>
              </a:rPr>
              <a:t>WELLNESS</a:t>
            </a:r>
            <a:endParaRPr lang="en-US" dirty="0">
              <a:solidFill>
                <a:srgbClr val="FF0000"/>
              </a:solidFill>
              <a:latin typeface="Work Sans Black" panose="00000A00000000000000" pitchFamily="2" charset="0"/>
            </a:endParaRPr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xmlns="" id="{10A0B77A-EDEE-46E1-94CC-0D8E109C9E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26" r="48508"/>
          <a:stretch/>
        </p:blipFill>
        <p:spPr bwMode="auto">
          <a:xfrm>
            <a:off x="5978427" y="1547017"/>
            <a:ext cx="2298902" cy="393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Content Placeholder 2">
            <a:extLst>
              <a:ext uri="{FF2B5EF4-FFF2-40B4-BE49-F238E27FC236}">
                <a16:creationId xmlns:a16="http://schemas.microsoft.com/office/drawing/2014/main" xmlns="" id="{4561589D-E078-4BE1-B3E9-0D1ADDDE79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7329" y="1547017"/>
            <a:ext cx="5907798" cy="393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5487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BF70130-CCE4-4E25-B0F6-228D4C4974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92187" y="1604822"/>
            <a:ext cx="3385012" cy="211281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5F396E6-2A50-49D2-ABB1-18C4AB1EFB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99576" y="3717633"/>
            <a:ext cx="3277623" cy="21031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A9BC8BB-4970-46BB-960A-60E1568D49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850"/>
          <a:stretch/>
        </p:blipFill>
        <p:spPr>
          <a:xfrm>
            <a:off x="5897350" y="3696174"/>
            <a:ext cx="3002226" cy="2124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763858" y="3091306"/>
            <a:ext cx="478061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Unique. Sought after.</a:t>
            </a: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Vegetarian 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Non-Vegetarian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FEE0FCCF-D2EA-4FA0-9DD5-315A89B84D24}"/>
              </a:ext>
            </a:extLst>
          </p:cNvPr>
          <p:cNvSpPr/>
          <p:nvPr/>
        </p:nvSpPr>
        <p:spPr>
          <a:xfrm rot="5400000">
            <a:off x="3112019" y="2513267"/>
            <a:ext cx="302197" cy="3512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8D7E52B-2855-43FA-8731-B9252BA73A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8" y="1024744"/>
            <a:ext cx="3993491" cy="108623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EAD36B8-0ED9-464E-8E85-E35201F19081}"/>
              </a:ext>
            </a:extLst>
          </p:cNvPr>
          <p:cNvSpPr/>
          <p:nvPr/>
        </p:nvSpPr>
        <p:spPr>
          <a:xfrm>
            <a:off x="1700562" y="2437548"/>
            <a:ext cx="3849488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sz="3200" dirty="0">
                <a:solidFill>
                  <a:srgbClr val="FF0000"/>
                </a:solidFill>
                <a:latin typeface="Work Sans Black" panose="00000A00000000000000" pitchFamily="2" charset="0"/>
              </a:rPr>
              <a:t>CUISINE</a:t>
            </a:r>
            <a:endParaRPr lang="en-US" dirty="0">
              <a:solidFill>
                <a:srgbClr val="FF0000"/>
              </a:solidFill>
              <a:latin typeface="Work Sans Black" panose="00000A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248DDE5-F7B6-4F03-92BB-62006C877A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7350" y="1602756"/>
            <a:ext cx="2886831" cy="227338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0CC8A98-64FE-49B0-BD65-09A271CA749F}"/>
              </a:ext>
            </a:extLst>
          </p:cNvPr>
          <p:cNvSpPr/>
          <p:nvPr/>
        </p:nvSpPr>
        <p:spPr>
          <a:xfrm>
            <a:off x="1866727" y="4677355"/>
            <a:ext cx="3743551" cy="2173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Masala </a:t>
            </a: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Dosa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Idli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Ragi</a:t>
            </a: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Mudde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Coorg </a:t>
            </a: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Pandi</a:t>
            </a: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 Curry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Mysore Pak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Dharwad </a:t>
            </a: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Peda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Kori </a:t>
            </a: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Rotti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Jowar </a:t>
            </a: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Rotti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Benne </a:t>
            </a: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Dosa</a:t>
            </a: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696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769434" y="3091306"/>
            <a:ext cx="4780615" cy="788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One of the most visited monuments in India, becomes the cynosure of the world during Mysuru Dasara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63E0643-CD45-4EBA-BDE7-534D122E67EB}"/>
              </a:ext>
            </a:extLst>
          </p:cNvPr>
          <p:cNvSpPr/>
          <p:nvPr/>
        </p:nvSpPr>
        <p:spPr>
          <a:xfrm>
            <a:off x="1700562" y="2437548"/>
            <a:ext cx="3849488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sz="3200" dirty="0">
                <a:solidFill>
                  <a:srgbClr val="FF0000"/>
                </a:solidFill>
                <a:latin typeface="Work Sans Black" panose="00000A00000000000000" pitchFamily="2" charset="0"/>
              </a:rPr>
              <a:t>MYSURU PALACE</a:t>
            </a:r>
            <a:endParaRPr lang="en-US" dirty="0">
              <a:solidFill>
                <a:srgbClr val="FF0000"/>
              </a:solidFill>
              <a:latin typeface="Work Sans Black" panose="00000A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7DD72C7-0216-4D39-AD96-5330A9AB0BA4}"/>
              </a:ext>
            </a:extLst>
          </p:cNvPr>
          <p:cNvSpPr/>
          <p:nvPr/>
        </p:nvSpPr>
        <p:spPr>
          <a:xfrm>
            <a:off x="1806497" y="4202711"/>
            <a:ext cx="3743551" cy="1249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Mysuru is synonymous with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Yoga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Silk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Sandal Wood</a:t>
            </a:r>
          </a:p>
          <a:p>
            <a:pPr algn="r">
              <a:lnSpc>
                <a:spcPts val="1800"/>
              </a:lnSpc>
            </a:pP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FEE0FCCF-D2EA-4FA0-9DD5-315A89B84D24}"/>
              </a:ext>
            </a:extLst>
          </p:cNvPr>
          <p:cNvSpPr/>
          <p:nvPr/>
        </p:nvSpPr>
        <p:spPr>
          <a:xfrm rot="5400000">
            <a:off x="1527616" y="2471721"/>
            <a:ext cx="302197" cy="3512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8D7E52B-2855-43FA-8731-B9252BA73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8" y="1024744"/>
            <a:ext cx="3993491" cy="1086230"/>
          </a:xfrm>
          <a:prstGeom prst="rect">
            <a:avLst/>
          </a:prstGeom>
        </p:spPr>
      </p:pic>
      <p:pic>
        <p:nvPicPr>
          <p:cNvPr id="7" name="Picture 6" descr="A sunset over a city&#10;&#10;Description automatically generated">
            <a:extLst>
              <a:ext uri="{FF2B5EF4-FFF2-40B4-BE49-F238E27FC236}">
                <a16:creationId xmlns:a16="http://schemas.microsoft.com/office/drawing/2014/main" xmlns="" id="{91A40A92-B8AF-49EE-8FD4-E89C80AB82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2628" y="1310269"/>
            <a:ext cx="6599372" cy="439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771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769434" y="3091306"/>
            <a:ext cx="478061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T</a:t>
            </a:r>
            <a:r>
              <a:rPr lang="en-US" dirty="0" smtClean="0">
                <a:solidFill>
                  <a:schemeClr val="bg1"/>
                </a:solidFill>
                <a:latin typeface="Work Sans Black" panose="00000A00000000000000" pitchFamily="2" charset="0"/>
              </a:rPr>
              <a:t>he first edition of Karnataka international Tourism Expo </a:t>
            </a:r>
            <a:endParaRPr lang="en-US" dirty="0">
              <a:solidFill>
                <a:schemeClr val="bg1"/>
              </a:solidFill>
              <a:latin typeface="Work Sans Black" panose="00000A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63E0643-CD45-4EBA-BDE7-534D122E67EB}"/>
              </a:ext>
            </a:extLst>
          </p:cNvPr>
          <p:cNvSpPr/>
          <p:nvPr/>
        </p:nvSpPr>
        <p:spPr>
          <a:xfrm>
            <a:off x="1700562" y="2437548"/>
            <a:ext cx="3849488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sz="3200" dirty="0" smtClean="0">
                <a:solidFill>
                  <a:srgbClr val="FF0000"/>
                </a:solidFill>
                <a:latin typeface="Work Sans Black" panose="00000A00000000000000" pitchFamily="2" charset="0"/>
              </a:rPr>
              <a:t>KITE</a:t>
            </a:r>
            <a:endParaRPr lang="en-US" dirty="0">
              <a:solidFill>
                <a:srgbClr val="FF0000"/>
              </a:solidFill>
              <a:latin typeface="Work Sans Black" panose="00000A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7DD72C7-0216-4D39-AD96-5330A9AB0BA4}"/>
              </a:ext>
            </a:extLst>
          </p:cNvPr>
          <p:cNvSpPr/>
          <p:nvPr/>
        </p:nvSpPr>
        <p:spPr>
          <a:xfrm>
            <a:off x="873303" y="4202711"/>
            <a:ext cx="46767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 smtClean="0">
                <a:solidFill>
                  <a:srgbClr val="FF0000"/>
                </a:solidFill>
                <a:latin typeface="Work Sans Medium" panose="00000600000000000000" pitchFamily="2" charset="0"/>
              </a:rPr>
              <a:t>25 – 27 August 2019</a:t>
            </a:r>
            <a:br>
              <a:rPr lang="en-US" dirty="0" smtClean="0">
                <a:solidFill>
                  <a:srgbClr val="FF0000"/>
                </a:solidFill>
                <a:latin typeface="Work Sans Medium" panose="00000600000000000000" pitchFamily="2" charset="0"/>
              </a:rPr>
            </a:br>
            <a:r>
              <a:rPr lang="en-US" dirty="0" smtClean="0">
                <a:solidFill>
                  <a:srgbClr val="FF0000"/>
                </a:solidFill>
                <a:latin typeface="Work Sans Medium" panose="00000600000000000000" pitchFamily="2" charset="0"/>
              </a:rPr>
              <a:t>Tourism B2B From Participation from 25 countries 100 international and 250 domestic hosted buyers</a:t>
            </a:r>
            <a:br>
              <a:rPr lang="en-US" dirty="0" smtClean="0">
                <a:solidFill>
                  <a:srgbClr val="FF0000"/>
                </a:solidFill>
                <a:latin typeface="Work Sans Medium" panose="00000600000000000000" pitchFamily="2" charset="0"/>
              </a:rPr>
            </a:br>
            <a:r>
              <a:rPr lang="en-US" dirty="0" smtClean="0">
                <a:solidFill>
                  <a:srgbClr val="FF0000"/>
                </a:solidFill>
                <a:latin typeface="Work Sans Medium" panose="00000600000000000000" pitchFamily="2" charset="0"/>
              </a:rPr>
              <a:t>Over 12,000 B2B appointments</a:t>
            </a:r>
            <a:br>
              <a:rPr lang="en-US" dirty="0" smtClean="0">
                <a:solidFill>
                  <a:srgbClr val="FF0000"/>
                </a:solidFill>
                <a:latin typeface="Work Sans Medium" panose="00000600000000000000" pitchFamily="2" charset="0"/>
              </a:rPr>
            </a:br>
            <a:r>
              <a:rPr lang="en-US" dirty="0" smtClean="0">
                <a:solidFill>
                  <a:srgbClr val="FF0000"/>
                </a:solidFill>
                <a:latin typeface="Work Sans Medium" panose="00000600000000000000" pitchFamily="2" charset="0"/>
              </a:rPr>
              <a:t>Over 100 sellers from Karnataka</a:t>
            </a:r>
            <a:br>
              <a:rPr lang="en-US" dirty="0" smtClean="0">
                <a:solidFill>
                  <a:srgbClr val="FF0000"/>
                </a:solidFill>
                <a:latin typeface="Work Sans Medium" panose="00000600000000000000" pitchFamily="2" charset="0"/>
              </a:rPr>
            </a:br>
            <a:r>
              <a:rPr lang="en-US" dirty="0" smtClean="0">
                <a:solidFill>
                  <a:srgbClr val="FF0000"/>
                </a:solidFill>
                <a:latin typeface="Work Sans Medium" panose="00000600000000000000" pitchFamily="2" charset="0"/>
              </a:rPr>
              <a:t>FAM tours for select buyers </a:t>
            </a: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  <a:p>
            <a:pPr algn="r">
              <a:lnSpc>
                <a:spcPts val="1800"/>
              </a:lnSpc>
            </a:pPr>
            <a:endParaRPr lang="en-US" dirty="0" smtClean="0">
              <a:solidFill>
                <a:srgbClr val="FF0000"/>
              </a:solidFill>
              <a:latin typeface="Work Sans Medium" panose="00000600000000000000" pitchFamily="2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FEE0FCCF-D2EA-4FA0-9DD5-315A89B84D24}"/>
              </a:ext>
            </a:extLst>
          </p:cNvPr>
          <p:cNvSpPr/>
          <p:nvPr/>
        </p:nvSpPr>
        <p:spPr>
          <a:xfrm rot="5400000">
            <a:off x="3849576" y="2471721"/>
            <a:ext cx="302197" cy="3512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8D7E52B-2855-43FA-8731-B9252BA73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8" y="1024744"/>
            <a:ext cx="3993491" cy="108623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9725" y="1947339"/>
            <a:ext cx="6180356" cy="4050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044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I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>
              <a:buNone/>
            </a:pPr>
            <a:endParaRPr lang="en-I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>
              <a:buNone/>
            </a:pPr>
            <a:endParaRPr lang="en-I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>
              <a:buNone/>
            </a:pPr>
            <a:endParaRPr lang="en-I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>
              <a:buNone/>
            </a:pPr>
            <a:endParaRPr lang="en-I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>
              <a:buNone/>
            </a:pPr>
            <a:endParaRPr lang="en-I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>
              <a:buNone/>
            </a:pPr>
            <a:endParaRPr lang="en-I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>
              <a:buNone/>
            </a:pPr>
            <a:r>
              <a:rPr lang="en-I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Department of Tourism, Government of Karnataka</a:t>
            </a:r>
          </a:p>
          <a:p>
            <a:pPr marL="0" indent="0" algn="ctr">
              <a:buNone/>
            </a:pPr>
            <a:r>
              <a:rPr lang="en-I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#49, 2nd Floor, </a:t>
            </a:r>
            <a:r>
              <a:rPr lang="en-I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Khanija</a:t>
            </a:r>
            <a:r>
              <a:rPr lang="en-I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Bhavan,</a:t>
            </a:r>
            <a:br>
              <a:rPr lang="en-I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I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Race Course Road, Bengaluru 560 001</a:t>
            </a:r>
            <a:br>
              <a:rPr lang="en-I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I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Tel: 080-2235 2828, Fax: 080-2235 2626</a:t>
            </a:r>
            <a:br>
              <a:rPr lang="en-I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I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I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www.karnatakatourism.org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1B04359-00FD-4053-87EE-0CF6D4BF3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8229" y="2828041"/>
            <a:ext cx="2624583" cy="108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155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769434" y="3091306"/>
            <a:ext cx="478061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India’s fastest growing metro</a:t>
            </a: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Weather. Cosmopolitan.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7DD72C7-0216-4D39-AD96-5330A9AB0BA4}"/>
              </a:ext>
            </a:extLst>
          </p:cNvPr>
          <p:cNvSpPr/>
          <p:nvPr/>
        </p:nvSpPr>
        <p:spPr>
          <a:xfrm>
            <a:off x="1806497" y="4102343"/>
            <a:ext cx="374355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Bengaluru is the Indian hub for </a:t>
            </a: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Technology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Gardens 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Nightlife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Food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Music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Start-up</a:t>
            </a: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FEE0FCCF-D2EA-4FA0-9DD5-315A89B84D24}"/>
              </a:ext>
            </a:extLst>
          </p:cNvPr>
          <p:cNvSpPr/>
          <p:nvPr/>
        </p:nvSpPr>
        <p:spPr>
          <a:xfrm rot="5400000">
            <a:off x="2159049" y="2425508"/>
            <a:ext cx="302197" cy="3512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8D7E52B-2855-43FA-8731-B9252BA73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8" y="1024744"/>
            <a:ext cx="3993491" cy="1086230"/>
          </a:xfrm>
          <a:prstGeom prst="rect">
            <a:avLst/>
          </a:prstGeom>
        </p:spPr>
      </p:pic>
      <p:pic>
        <p:nvPicPr>
          <p:cNvPr id="1028" name="Picture 4" descr="Image result for bengaluru logo">
            <a:extLst>
              <a:ext uri="{FF2B5EF4-FFF2-40B4-BE49-F238E27FC236}">
                <a16:creationId xmlns:a16="http://schemas.microsoft.com/office/drawing/2014/main" xmlns="" id="{D72D686D-FDA4-408E-9843-1DBEA996E3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01" t="27362" r="7050" b="43442"/>
          <a:stretch/>
        </p:blipFill>
        <p:spPr bwMode="auto">
          <a:xfrm>
            <a:off x="2485779" y="2307094"/>
            <a:ext cx="3064269" cy="58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large long train on a steel track&#10;&#10;Description automatically generated">
            <a:extLst>
              <a:ext uri="{FF2B5EF4-FFF2-40B4-BE49-F238E27FC236}">
                <a16:creationId xmlns:a16="http://schemas.microsoft.com/office/drawing/2014/main" xmlns="" id="{4F6D6B3A-3632-4702-88C3-C774E35191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4234" y="1360449"/>
            <a:ext cx="6607766" cy="440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083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tar: 32 Points 18">
            <a:extLst>
              <a:ext uri="{FF2B5EF4-FFF2-40B4-BE49-F238E27FC236}">
                <a16:creationId xmlns:a16="http://schemas.microsoft.com/office/drawing/2014/main" xmlns="" id="{1382F856-F1D8-4C19-A54A-853E6A7CC093}"/>
              </a:ext>
            </a:extLst>
          </p:cNvPr>
          <p:cNvSpPr/>
          <p:nvPr/>
        </p:nvSpPr>
        <p:spPr>
          <a:xfrm>
            <a:off x="5692698" y="2778692"/>
            <a:ext cx="3133493" cy="3044282"/>
          </a:xfrm>
          <a:prstGeom prst="star32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D2F46DDE-74FA-42A7-9337-28A5E88D1774}"/>
              </a:ext>
            </a:extLst>
          </p:cNvPr>
          <p:cNvSpPr/>
          <p:nvPr/>
        </p:nvSpPr>
        <p:spPr>
          <a:xfrm>
            <a:off x="5698271" y="3781270"/>
            <a:ext cx="3083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dirty="0">
                <a:solidFill>
                  <a:schemeClr val="bg1"/>
                </a:solidFill>
                <a:latin typeface="Work Sans Black" panose="00000A00000000000000" pitchFamily="2" charset="0"/>
              </a:rPr>
              <a:t>Directly Connected </a:t>
            </a:r>
            <a:br>
              <a:rPr lang="en-US" sz="2400" dirty="0">
                <a:solidFill>
                  <a:schemeClr val="bg1"/>
                </a:solidFill>
                <a:latin typeface="Work Sans Black" panose="00000A00000000000000" pitchFamily="2" charset="0"/>
              </a:rPr>
            </a:br>
            <a:r>
              <a:rPr lang="en-US" sz="2400" dirty="0">
                <a:solidFill>
                  <a:schemeClr val="bg1"/>
                </a:solidFill>
                <a:latin typeface="Work Sans Black" panose="00000A00000000000000" pitchFamily="2" charset="0"/>
              </a:rPr>
              <a:t>to the World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3537076-5D95-4F05-AA34-65E50F83B974}"/>
              </a:ext>
            </a:extLst>
          </p:cNvPr>
          <p:cNvSpPr/>
          <p:nvPr/>
        </p:nvSpPr>
        <p:spPr>
          <a:xfrm>
            <a:off x="1050069" y="1708667"/>
            <a:ext cx="1620647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LONDON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2461A715-07A8-4D03-B820-7FB76AED0980}"/>
              </a:ext>
            </a:extLst>
          </p:cNvPr>
          <p:cNvSpPr/>
          <p:nvPr/>
        </p:nvSpPr>
        <p:spPr>
          <a:xfrm>
            <a:off x="3426214" y="2979695"/>
            <a:ext cx="1668967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DUBAI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ABU DHABI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SHARJAH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DOHA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RIYADH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JEDDAH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DAMMAM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MUSCAT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462B542F-471B-4600-A90E-D020A9C81B29}"/>
              </a:ext>
            </a:extLst>
          </p:cNvPr>
          <p:cNvSpPr/>
          <p:nvPr/>
        </p:nvSpPr>
        <p:spPr>
          <a:xfrm>
            <a:off x="1981198" y="2312309"/>
            <a:ext cx="1773041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FRANKFURT 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PARIS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D62025DD-E757-4DFC-B58D-206297761923}"/>
              </a:ext>
            </a:extLst>
          </p:cNvPr>
          <p:cNvCxnSpPr>
            <a:cxnSpLocks/>
          </p:cNvCxnSpPr>
          <p:nvPr/>
        </p:nvCxnSpPr>
        <p:spPr>
          <a:xfrm flipH="1" flipV="1">
            <a:off x="5001322" y="3334215"/>
            <a:ext cx="1224046" cy="5457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2E209596-AE32-4E3D-BCDA-AA47BCBF5CE7}"/>
              </a:ext>
            </a:extLst>
          </p:cNvPr>
          <p:cNvCxnSpPr>
            <a:cxnSpLocks/>
          </p:cNvCxnSpPr>
          <p:nvPr/>
        </p:nvCxnSpPr>
        <p:spPr>
          <a:xfrm flipH="1" flipV="1">
            <a:off x="3754239" y="2469995"/>
            <a:ext cx="2746193" cy="12406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CB24F707-505B-4F62-BFCE-2502F2F634F1}"/>
              </a:ext>
            </a:extLst>
          </p:cNvPr>
          <p:cNvCxnSpPr>
            <a:cxnSpLocks/>
          </p:cNvCxnSpPr>
          <p:nvPr/>
        </p:nvCxnSpPr>
        <p:spPr>
          <a:xfrm flipH="1" flipV="1">
            <a:off x="2559205" y="1848457"/>
            <a:ext cx="4348770" cy="17334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C3C4BCCF-9E88-41D3-BD69-D372E9CDE2BF}"/>
              </a:ext>
            </a:extLst>
          </p:cNvPr>
          <p:cNvSpPr/>
          <p:nvPr/>
        </p:nvSpPr>
        <p:spPr>
          <a:xfrm>
            <a:off x="4240814" y="5633572"/>
            <a:ext cx="1773041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MALDIVES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MAURITIUS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3891D0D3-6087-4931-925A-7D56F052AC9E}"/>
              </a:ext>
            </a:extLst>
          </p:cNvPr>
          <p:cNvSpPr/>
          <p:nvPr/>
        </p:nvSpPr>
        <p:spPr>
          <a:xfrm>
            <a:off x="6437969" y="6217810"/>
            <a:ext cx="1773041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COLOMBO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0E11CA60-24F8-428D-858A-D285B6FCECE5}"/>
              </a:ext>
            </a:extLst>
          </p:cNvPr>
          <p:cNvSpPr/>
          <p:nvPr/>
        </p:nvSpPr>
        <p:spPr>
          <a:xfrm>
            <a:off x="9695988" y="2954268"/>
            <a:ext cx="1773041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HONG KONG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9F0B97E9-FEDD-4B27-9425-D23BC39B92F1}"/>
              </a:ext>
            </a:extLst>
          </p:cNvPr>
          <p:cNvSpPr/>
          <p:nvPr/>
        </p:nvSpPr>
        <p:spPr>
          <a:xfrm>
            <a:off x="8974144" y="3607072"/>
            <a:ext cx="249488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BANGKOK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KUALA LUMPUR</a:t>
            </a:r>
          </a:p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SINGAPORE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C4E48E1-0D3B-4815-9D71-0989DC6F0198}"/>
              </a:ext>
            </a:extLst>
          </p:cNvPr>
          <p:cNvSpPr/>
          <p:nvPr/>
        </p:nvSpPr>
        <p:spPr>
          <a:xfrm>
            <a:off x="10461705" y="1963496"/>
            <a:ext cx="1773041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000" dirty="0">
                <a:solidFill>
                  <a:schemeClr val="bg1"/>
                </a:solidFill>
                <a:latin typeface="Work Sans Medium" panose="00000600000000000000" pitchFamily="2" charset="0"/>
              </a:rPr>
              <a:t>TOKYO*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EAD43A3F-6B53-49F2-8B48-F4D4BA924069}"/>
              </a:ext>
            </a:extLst>
          </p:cNvPr>
          <p:cNvSpPr/>
          <p:nvPr/>
        </p:nvSpPr>
        <p:spPr>
          <a:xfrm>
            <a:off x="10075127" y="6321103"/>
            <a:ext cx="2025805" cy="335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bg1"/>
                </a:solidFill>
                <a:latin typeface="Work Sans Medium" panose="00000600000000000000" pitchFamily="2" charset="0"/>
              </a:rPr>
              <a:t>* In March 2020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5F29545A-70C6-4679-B410-EB73934832E4}"/>
              </a:ext>
            </a:extLst>
          </p:cNvPr>
          <p:cNvCxnSpPr>
            <a:cxnSpLocks/>
          </p:cNvCxnSpPr>
          <p:nvPr/>
        </p:nvCxnSpPr>
        <p:spPr>
          <a:xfrm flipH="1">
            <a:off x="6013855" y="5238737"/>
            <a:ext cx="754936" cy="5607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01F1D44B-C53D-40A1-9225-440198F17D53}"/>
              </a:ext>
            </a:extLst>
          </p:cNvPr>
          <p:cNvCxnSpPr>
            <a:cxnSpLocks/>
          </p:cNvCxnSpPr>
          <p:nvPr/>
        </p:nvCxnSpPr>
        <p:spPr>
          <a:xfrm>
            <a:off x="6921191" y="5391137"/>
            <a:ext cx="81775" cy="7405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xmlns="" id="{CCAECC42-2748-403E-B719-ECF9706F051D}"/>
              </a:ext>
            </a:extLst>
          </p:cNvPr>
          <p:cNvCxnSpPr>
            <a:cxnSpLocks/>
          </p:cNvCxnSpPr>
          <p:nvPr/>
        </p:nvCxnSpPr>
        <p:spPr>
          <a:xfrm flipV="1">
            <a:off x="8383860" y="4037959"/>
            <a:ext cx="737838" cy="38870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xmlns="" id="{3110E621-534C-46E4-BFCB-74ED55C471E8}"/>
              </a:ext>
            </a:extLst>
          </p:cNvPr>
          <p:cNvCxnSpPr>
            <a:cxnSpLocks/>
          </p:cNvCxnSpPr>
          <p:nvPr/>
        </p:nvCxnSpPr>
        <p:spPr>
          <a:xfrm flipV="1">
            <a:off x="8346120" y="3258370"/>
            <a:ext cx="1349868" cy="6508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E4F001F2-17FA-4ABF-AD1B-761E90D1117C}"/>
              </a:ext>
            </a:extLst>
          </p:cNvPr>
          <p:cNvCxnSpPr>
            <a:cxnSpLocks/>
          </p:cNvCxnSpPr>
          <p:nvPr/>
        </p:nvCxnSpPr>
        <p:spPr>
          <a:xfrm flipV="1">
            <a:off x="7743030" y="2255840"/>
            <a:ext cx="3021620" cy="132796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FD1C8B2D-189F-4032-B46F-9E50E7CD814A}"/>
              </a:ext>
            </a:extLst>
          </p:cNvPr>
          <p:cNvSpPr/>
          <p:nvPr/>
        </p:nvSpPr>
        <p:spPr>
          <a:xfrm>
            <a:off x="5692698" y="1926981"/>
            <a:ext cx="3133493" cy="508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3200" dirty="0">
                <a:solidFill>
                  <a:schemeClr val="bg1"/>
                </a:solidFill>
                <a:latin typeface="Work Sans Black" panose="00000A00000000000000" pitchFamily="2" charset="0"/>
              </a:rPr>
              <a:t>From Bengaluru</a:t>
            </a:r>
            <a:endParaRPr lang="en-US" dirty="0">
              <a:solidFill>
                <a:schemeClr val="bg1"/>
              </a:solidFill>
              <a:latin typeface="Work Sans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625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E80ECF54-6672-4397-B8D9-CF710606E4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6198" y="0"/>
            <a:ext cx="6286500" cy="68580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99800035-E8ED-42CD-863D-F953440D1ADD}"/>
              </a:ext>
            </a:extLst>
          </p:cNvPr>
          <p:cNvSpPr/>
          <p:nvPr/>
        </p:nvSpPr>
        <p:spPr>
          <a:xfrm>
            <a:off x="1109551" y="1869149"/>
            <a:ext cx="3083312" cy="1483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600"/>
              </a:lnSpc>
            </a:pPr>
            <a:r>
              <a:rPr lang="en-US" sz="3600" dirty="0">
                <a:solidFill>
                  <a:schemeClr val="bg1"/>
                </a:solidFill>
                <a:latin typeface="Work Sans Black" panose="00000A00000000000000" pitchFamily="2" charset="0"/>
              </a:rPr>
              <a:t>Connected to all parts of India, daily.</a:t>
            </a: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xmlns="" id="{34EA486B-E3BF-434D-9942-398D8999653B}"/>
              </a:ext>
            </a:extLst>
          </p:cNvPr>
          <p:cNvSpPr/>
          <p:nvPr/>
        </p:nvSpPr>
        <p:spPr>
          <a:xfrm rot="5400000">
            <a:off x="4267169" y="1922252"/>
            <a:ext cx="302197" cy="3512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39554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1289588" y="1868878"/>
            <a:ext cx="483963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Over 27 Wildlife Sanctuaries/ 5 National Parks</a:t>
            </a:r>
          </a:p>
          <a:p>
            <a:pPr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17 hill stations </a:t>
            </a:r>
          </a:p>
          <a:p>
            <a:pPr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320 km of beaches</a:t>
            </a:r>
          </a:p>
          <a:p>
            <a:pPr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600 species of birds</a:t>
            </a:r>
          </a:p>
          <a:p>
            <a:pPr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40 waterfalls</a:t>
            </a:r>
          </a:p>
          <a:p>
            <a:pPr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150 species of mammals</a:t>
            </a:r>
          </a:p>
          <a:p>
            <a:pPr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6000+ elephants, 400+ tigers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xmlns="" id="{47D3282B-9EB6-4C04-9F22-EE807AE60842}"/>
              </a:ext>
            </a:extLst>
          </p:cNvPr>
          <p:cNvSpPr/>
          <p:nvPr/>
        </p:nvSpPr>
        <p:spPr>
          <a:xfrm rot="5400000">
            <a:off x="854608" y="1844345"/>
            <a:ext cx="302197" cy="351263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7B2054E-C355-4A86-9B09-45E52060C57B}"/>
              </a:ext>
            </a:extLst>
          </p:cNvPr>
          <p:cNvSpPr/>
          <p:nvPr/>
        </p:nvSpPr>
        <p:spPr>
          <a:xfrm>
            <a:off x="0" y="1163782"/>
            <a:ext cx="29773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Land blessed with natural beauty</a:t>
            </a: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C649BFD-E4BF-4F0B-8BAF-FE1613A84576}"/>
              </a:ext>
            </a:extLst>
          </p:cNvPr>
          <p:cNvSpPr/>
          <p:nvPr/>
        </p:nvSpPr>
        <p:spPr>
          <a:xfrm>
            <a:off x="1028698" y="3900139"/>
            <a:ext cx="3897351" cy="2173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 err="1">
                <a:solidFill>
                  <a:schemeClr val="bg1"/>
                </a:solidFill>
                <a:latin typeface="Work Sans Black" panose="00000A00000000000000" pitchFamily="2" charset="0"/>
              </a:rPr>
              <a:t>Kadamba</a:t>
            </a: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 Dynasty</a:t>
            </a: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chemeClr val="bg1"/>
                </a:solidFill>
                <a:latin typeface="Work Sans Black" panose="00000A00000000000000" pitchFamily="2" charset="0"/>
              </a:rPr>
              <a:t>Chalukya</a:t>
            </a: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 Dynasty</a:t>
            </a: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chemeClr val="bg1"/>
                </a:solidFill>
                <a:latin typeface="Work Sans Black" panose="00000A00000000000000" pitchFamily="2" charset="0"/>
              </a:rPr>
              <a:t>Rashtrakuta</a:t>
            </a: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 Dynasty</a:t>
            </a: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chemeClr val="bg1"/>
                </a:solidFill>
                <a:latin typeface="Work Sans Black" panose="00000A00000000000000" pitchFamily="2" charset="0"/>
              </a:rPr>
              <a:t>Hoysala</a:t>
            </a: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 Dynasty</a:t>
            </a:r>
            <a:b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</a:br>
            <a:r>
              <a:rPr lang="en-US" dirty="0" err="1">
                <a:solidFill>
                  <a:schemeClr val="bg1"/>
                </a:solidFill>
                <a:latin typeface="Work Sans Black" panose="00000A00000000000000" pitchFamily="2" charset="0"/>
              </a:rPr>
              <a:t>Vijayanagara</a:t>
            </a: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 Dynasty </a:t>
            </a: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chemeClr val="bg1"/>
                </a:solidFill>
                <a:latin typeface="Work Sans Black" panose="00000A00000000000000" pitchFamily="2" charset="0"/>
              </a:rPr>
              <a:t>Wodeyar</a:t>
            </a: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 Dynasty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Ganga Dynasty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Adil Shahi Dynasty</a:t>
            </a: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chemeClr val="bg1"/>
                </a:solidFill>
                <a:latin typeface="Work Sans Black" panose="00000A00000000000000" pitchFamily="2" charset="0"/>
              </a:rPr>
              <a:t>Bahamani</a:t>
            </a: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 Dynasty</a:t>
            </a: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xmlns="" id="{6E59F435-3A2E-413E-A585-3DA8FF68B257}"/>
              </a:ext>
            </a:extLst>
          </p:cNvPr>
          <p:cNvSpPr/>
          <p:nvPr/>
        </p:nvSpPr>
        <p:spPr>
          <a:xfrm rot="16200000">
            <a:off x="5077204" y="5746440"/>
            <a:ext cx="302197" cy="351263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021FE40F-0C0B-4A82-A12E-DA514F6DFA12}"/>
              </a:ext>
            </a:extLst>
          </p:cNvPr>
          <p:cNvSpPr/>
          <p:nvPr/>
        </p:nvSpPr>
        <p:spPr>
          <a:xfrm>
            <a:off x="5320302" y="6073170"/>
            <a:ext cx="297737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Land lived, ruled and enriched by renowned dynasties</a:t>
            </a: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525544" y="2016575"/>
            <a:ext cx="5666456" cy="2761058"/>
            <a:chOff x="6525544" y="2016575"/>
            <a:chExt cx="5666456" cy="2761058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194" t="1562" r="26968" b="4454"/>
            <a:stretch/>
          </p:blipFill>
          <p:spPr>
            <a:xfrm>
              <a:off x="6530525" y="2016575"/>
              <a:ext cx="1626670" cy="123203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26699"/>
            <a:stretch/>
          </p:blipFill>
          <p:spPr>
            <a:xfrm>
              <a:off x="10899172" y="2032477"/>
              <a:ext cx="1292828" cy="1263532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432"/>
            <a:stretch/>
          </p:blipFill>
          <p:spPr>
            <a:xfrm>
              <a:off x="6525544" y="3213922"/>
              <a:ext cx="1523401" cy="155388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48945" y="3215053"/>
              <a:ext cx="2074226" cy="1551618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57195" y="2027094"/>
              <a:ext cx="2741977" cy="1182478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5578"/>
            <a:stretch/>
          </p:blipFill>
          <p:spPr>
            <a:xfrm>
              <a:off x="10123171" y="3226015"/>
              <a:ext cx="2067995" cy="15516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22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93005" y="884685"/>
            <a:ext cx="5422594" cy="4320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664638" y="1426841"/>
            <a:ext cx="246327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The current theme of Karnataka Tourism 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xmlns="" id="{47D3282B-9EB6-4C04-9F22-EE807AE60842}"/>
              </a:ext>
            </a:extLst>
          </p:cNvPr>
          <p:cNvSpPr/>
          <p:nvPr/>
        </p:nvSpPr>
        <p:spPr>
          <a:xfrm rot="5400000">
            <a:off x="3152450" y="1492526"/>
            <a:ext cx="302197" cy="351263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87253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1745625" y="3091306"/>
            <a:ext cx="3804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Karnataka is home to</a:t>
            </a:r>
            <a:r>
              <a:rPr lang="en-US" dirty="0">
                <a:solidFill>
                  <a:srgbClr val="98845B"/>
                </a:solidFill>
                <a:latin typeface="Work Sans Black" panose="00000A00000000000000" pitchFamily="2" charset="0"/>
              </a:rPr>
              <a:t> 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3 of India’s 37 </a:t>
            </a:r>
            <a:b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</a:b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UNESCO’s World Heritage Sites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63E0643-CD45-4EBA-BDE7-534D122E67EB}"/>
              </a:ext>
            </a:extLst>
          </p:cNvPr>
          <p:cNvSpPr/>
          <p:nvPr/>
        </p:nvSpPr>
        <p:spPr>
          <a:xfrm>
            <a:off x="3086770" y="2437548"/>
            <a:ext cx="2463279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sz="3200" dirty="0">
                <a:solidFill>
                  <a:srgbClr val="FF0000"/>
                </a:solidFill>
                <a:latin typeface="Work Sans Black" panose="00000A00000000000000" pitchFamily="2" charset="0"/>
              </a:rPr>
              <a:t>HAMPI</a:t>
            </a:r>
            <a:endParaRPr lang="en-US" dirty="0">
              <a:solidFill>
                <a:srgbClr val="FF0000"/>
              </a:solidFill>
              <a:latin typeface="Work Sans Black" panose="00000A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7DD72C7-0216-4D39-AD96-5330A9AB0BA4}"/>
              </a:ext>
            </a:extLst>
          </p:cNvPr>
          <p:cNvSpPr/>
          <p:nvPr/>
        </p:nvSpPr>
        <p:spPr>
          <a:xfrm>
            <a:off x="1745625" y="4202711"/>
            <a:ext cx="38044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Pattadakkal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Western Ghats</a:t>
            </a: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</p:txBody>
      </p:sp>
      <p:pic>
        <p:nvPicPr>
          <p:cNvPr id="10" name="Picture 9" descr="A picture containing tree, ground&#10;&#10;Description automatically generated">
            <a:extLst>
              <a:ext uri="{FF2B5EF4-FFF2-40B4-BE49-F238E27FC236}">
                <a16:creationId xmlns:a16="http://schemas.microsoft.com/office/drawing/2014/main" xmlns="" id="{89D7A861-5FDD-41E7-8A56-D6936E82B4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7939" y="-5575"/>
            <a:ext cx="4388705" cy="6858000"/>
          </a:xfrm>
          <a:prstGeom prst="rect">
            <a:avLst/>
          </a:prstGeom>
        </p:spPr>
      </p:pic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FEE0FCCF-D2EA-4FA0-9DD5-315A89B84D24}"/>
              </a:ext>
            </a:extLst>
          </p:cNvPr>
          <p:cNvSpPr/>
          <p:nvPr/>
        </p:nvSpPr>
        <p:spPr>
          <a:xfrm rot="5400000">
            <a:off x="3626377" y="2513267"/>
            <a:ext cx="302197" cy="3512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5CD9701C-9B68-409C-925C-95CA44A7A2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8" y="1024744"/>
            <a:ext cx="3993491" cy="10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825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1325716" y="3091306"/>
            <a:ext cx="422433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Karnataka is home to</a:t>
            </a:r>
            <a:r>
              <a:rPr lang="en-US" dirty="0">
                <a:solidFill>
                  <a:srgbClr val="98845B"/>
                </a:solidFill>
                <a:latin typeface="Work Sans Black" panose="00000A00000000000000" pitchFamily="2" charset="0"/>
              </a:rPr>
              <a:t> 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765 unique protected monuments, temples and palaces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63E0643-CD45-4EBA-BDE7-534D122E67EB}"/>
              </a:ext>
            </a:extLst>
          </p:cNvPr>
          <p:cNvSpPr/>
          <p:nvPr/>
        </p:nvSpPr>
        <p:spPr>
          <a:xfrm>
            <a:off x="1700562" y="2437548"/>
            <a:ext cx="3849488" cy="508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sz="3200" dirty="0">
                <a:solidFill>
                  <a:srgbClr val="FF0000"/>
                </a:solidFill>
                <a:latin typeface="Work Sans Black" panose="00000A00000000000000" pitchFamily="2" charset="0"/>
              </a:rPr>
              <a:t>MANJARABAD FORT</a:t>
            </a:r>
            <a:endParaRPr lang="en-US" dirty="0">
              <a:solidFill>
                <a:srgbClr val="FF0000"/>
              </a:solidFill>
              <a:latin typeface="Work Sans Black" panose="00000A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7DD72C7-0216-4D39-AD96-5330A9AB0BA4}"/>
              </a:ext>
            </a:extLst>
          </p:cNvPr>
          <p:cNvSpPr/>
          <p:nvPr/>
        </p:nvSpPr>
        <p:spPr>
          <a:xfrm>
            <a:off x="1745625" y="4202711"/>
            <a:ext cx="3804424" cy="2173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Bidar</a:t>
            </a: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 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Badami</a:t>
            </a: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Vijayapura</a:t>
            </a: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 (</a:t>
            </a: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Bijapur</a:t>
            </a: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)</a:t>
            </a: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Aihole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Belur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Halebeedu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Shravanbelagola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Mysuru</a:t>
            </a:r>
          </a:p>
          <a:p>
            <a:pPr algn="r">
              <a:lnSpc>
                <a:spcPts val="1800"/>
              </a:lnSpc>
            </a:pPr>
            <a:endParaRPr lang="en-US" dirty="0">
              <a:solidFill>
                <a:srgbClr val="98845B"/>
              </a:solidFill>
              <a:latin typeface="Work Sans Black" panose="00000A00000000000000" pitchFamily="2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FEE0FCCF-D2EA-4FA0-9DD5-315A89B84D24}"/>
              </a:ext>
            </a:extLst>
          </p:cNvPr>
          <p:cNvSpPr/>
          <p:nvPr/>
        </p:nvSpPr>
        <p:spPr>
          <a:xfrm rot="5400000">
            <a:off x="1603809" y="2513267"/>
            <a:ext cx="302197" cy="3512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" name="Picture 3" descr="A picture containing tree, outdoor, fence&#10;&#10;Description automatically generated">
            <a:extLst>
              <a:ext uri="{FF2B5EF4-FFF2-40B4-BE49-F238E27FC236}">
                <a16:creationId xmlns:a16="http://schemas.microsoft.com/office/drawing/2014/main" xmlns="" id="{43C0AD54-89A8-4B6C-B0A3-B3040852ED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4851" y="0"/>
            <a:ext cx="438870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8D7E52B-2855-43FA-8731-B9252BA73A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8" y="1024744"/>
            <a:ext cx="3993491" cy="10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604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180A25-574C-43A9-971D-A2F8EF61FDCA}"/>
              </a:ext>
            </a:extLst>
          </p:cNvPr>
          <p:cNvSpPr/>
          <p:nvPr/>
        </p:nvSpPr>
        <p:spPr>
          <a:xfrm>
            <a:off x="1325716" y="3091306"/>
            <a:ext cx="42243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320 km Coastline 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chemeClr val="bg1"/>
                </a:solidFill>
                <a:latin typeface="Work Sans Black" panose="00000A00000000000000" pitchFamily="2" charset="0"/>
              </a:rPr>
              <a:t>Dotted with popular beaches and activities like surfing, para sailing, snorkeling, water sports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63E0643-CD45-4EBA-BDE7-534D122E67EB}"/>
              </a:ext>
            </a:extLst>
          </p:cNvPr>
          <p:cNvSpPr/>
          <p:nvPr/>
        </p:nvSpPr>
        <p:spPr>
          <a:xfrm>
            <a:off x="1700562" y="2437548"/>
            <a:ext cx="3849488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sz="3200" dirty="0">
                <a:solidFill>
                  <a:srgbClr val="FF0000"/>
                </a:solidFill>
                <a:latin typeface="Work Sans Black" panose="00000A00000000000000" pitchFamily="2" charset="0"/>
              </a:rPr>
              <a:t>OM BEACH</a:t>
            </a:r>
            <a:endParaRPr lang="en-US" dirty="0">
              <a:solidFill>
                <a:srgbClr val="FF0000"/>
              </a:solidFill>
              <a:latin typeface="Work Sans Black" panose="00000A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7DD72C7-0216-4D39-AD96-5330A9AB0BA4}"/>
              </a:ext>
            </a:extLst>
          </p:cNvPr>
          <p:cNvSpPr/>
          <p:nvPr/>
        </p:nvSpPr>
        <p:spPr>
          <a:xfrm>
            <a:off x="1745625" y="4202711"/>
            <a:ext cx="3804424" cy="148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Nethrani</a:t>
            </a: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 </a:t>
            </a: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Devbagh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Karwar</a:t>
            </a:r>
          </a:p>
          <a:p>
            <a:pPr algn="r">
              <a:lnSpc>
                <a:spcPts val="1800"/>
              </a:lnSpc>
            </a:pPr>
            <a:r>
              <a:rPr lang="en-US" dirty="0">
                <a:solidFill>
                  <a:srgbClr val="FF0000"/>
                </a:solidFill>
                <a:latin typeface="Work Sans Medium" panose="00000600000000000000" pitchFamily="2" charset="0"/>
              </a:rPr>
              <a:t>Udupi</a:t>
            </a: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Mangaluru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  <a:p>
            <a:pPr algn="r">
              <a:lnSpc>
                <a:spcPts val="1800"/>
              </a:lnSpc>
            </a:pPr>
            <a:r>
              <a:rPr lang="en-US" dirty="0" err="1">
                <a:solidFill>
                  <a:srgbClr val="FF0000"/>
                </a:solidFill>
                <a:latin typeface="Work Sans Medium" panose="00000600000000000000" pitchFamily="2" charset="0"/>
              </a:rPr>
              <a:t>Malpe</a:t>
            </a:r>
            <a:endParaRPr lang="en-US" dirty="0">
              <a:solidFill>
                <a:srgbClr val="FF0000"/>
              </a:solidFill>
              <a:latin typeface="Work Sans Medium" panose="00000600000000000000" pitchFamily="2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FEE0FCCF-D2EA-4FA0-9DD5-315A89B84D24}"/>
              </a:ext>
            </a:extLst>
          </p:cNvPr>
          <p:cNvSpPr/>
          <p:nvPr/>
        </p:nvSpPr>
        <p:spPr>
          <a:xfrm rot="5400000">
            <a:off x="2159991" y="2513267"/>
            <a:ext cx="302197" cy="3512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8D7E52B-2855-43FA-8731-B9252BA73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8" y="1024744"/>
            <a:ext cx="3993491" cy="1086230"/>
          </a:xfrm>
          <a:prstGeom prst="rect">
            <a:avLst/>
          </a:prstGeom>
        </p:spPr>
      </p:pic>
      <p:pic>
        <p:nvPicPr>
          <p:cNvPr id="5" name="Picture 4" descr="A picture containing water, nature, outdoor&#10;&#10;Description automatically generated">
            <a:extLst>
              <a:ext uri="{FF2B5EF4-FFF2-40B4-BE49-F238E27FC236}">
                <a16:creationId xmlns:a16="http://schemas.microsoft.com/office/drawing/2014/main" xmlns="" id="{392031A3-FCCF-4677-B30D-7F52448072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38868" y="0"/>
            <a:ext cx="4789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513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3140</TotalTime>
  <Words>333</Words>
  <Application>Microsoft Office PowerPoint</Application>
  <PresentationFormat>Custom</PresentationFormat>
  <Paragraphs>128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183</cp:revision>
  <cp:lastPrinted>2018-08-20T18:15:03Z</cp:lastPrinted>
  <dcterms:created xsi:type="dcterms:W3CDTF">2018-08-18T14:50:25Z</dcterms:created>
  <dcterms:modified xsi:type="dcterms:W3CDTF">2019-05-29T05:05:43Z</dcterms:modified>
</cp:coreProperties>
</file>