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48" r:id="rId2"/>
    <p:sldId id="352" r:id="rId3"/>
    <p:sldId id="343" r:id="rId4"/>
    <p:sldId id="354" r:id="rId5"/>
    <p:sldId id="355" r:id="rId6"/>
    <p:sldId id="346" r:id="rId7"/>
    <p:sldId id="349" r:id="rId8"/>
    <p:sldId id="341" r:id="rId9"/>
    <p:sldId id="342" r:id="rId10"/>
    <p:sldId id="339" r:id="rId11"/>
    <p:sldId id="332" r:id="rId12"/>
    <p:sldId id="335" r:id="rId13"/>
    <p:sldId id="336" r:id="rId14"/>
    <p:sldId id="334" r:id="rId15"/>
    <p:sldId id="333" r:id="rId16"/>
    <p:sldId id="329" r:id="rId17"/>
    <p:sldId id="330" r:id="rId18"/>
    <p:sldId id="331" r:id="rId19"/>
    <p:sldId id="313" r:id="rId20"/>
    <p:sldId id="315" r:id="rId21"/>
    <p:sldId id="324" r:id="rId22"/>
    <p:sldId id="317" r:id="rId23"/>
    <p:sldId id="318" r:id="rId24"/>
    <p:sldId id="319" r:id="rId25"/>
    <p:sldId id="353" r:id="rId26"/>
    <p:sldId id="351" r:id="rId27"/>
    <p:sldId id="30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19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D723D3-C0E7-4DF2-8B46-5C3A663C8B4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6CCB6C2A-E263-4BDA-B42E-C2C551493458}">
      <dgm:prSet/>
      <dgm:spPr/>
      <dgm:t>
        <a:bodyPr/>
        <a:lstStyle/>
        <a:p>
          <a:pPr rtl="0"/>
          <a:r>
            <a:rPr lang="en-IN" b="0" dirty="0">
              <a:solidFill>
                <a:schemeClr val="accent3">
                  <a:lumMod val="50000"/>
                </a:schemeClr>
              </a:solidFill>
            </a:rPr>
            <a:t>Consumption of colony free of cost for 25 years</a:t>
          </a:r>
        </a:p>
      </dgm:t>
    </dgm:pt>
    <dgm:pt modelId="{ACCF9E49-220E-4A25-87C3-D9915DCBD4A2}" type="parTrans" cxnId="{E5D29AD0-3474-4342-A47C-B00B18E0CA8A}">
      <dgm:prSet/>
      <dgm:spPr/>
      <dgm:t>
        <a:bodyPr/>
        <a:lstStyle/>
        <a:p>
          <a:endParaRPr lang="en-US"/>
        </a:p>
      </dgm:t>
    </dgm:pt>
    <dgm:pt modelId="{7E4FE80E-1EA0-4BD7-8A80-E93F3C3552F1}" type="sibTrans" cxnId="{E5D29AD0-3474-4342-A47C-B00B18E0CA8A}">
      <dgm:prSet/>
      <dgm:spPr/>
      <dgm:t>
        <a:bodyPr/>
        <a:lstStyle/>
        <a:p>
          <a:endParaRPr lang="en-US"/>
        </a:p>
      </dgm:t>
    </dgm:pt>
    <dgm:pt modelId="{83941A09-F917-47B8-A00B-A52EB99DF3F1}">
      <dgm:prSet/>
      <dgm:spPr/>
      <dgm:t>
        <a:bodyPr/>
        <a:lstStyle/>
        <a:p>
          <a:pPr rtl="0"/>
          <a:r>
            <a:rPr lang="en-IN" b="0" dirty="0">
              <a:solidFill>
                <a:schemeClr val="accent3">
                  <a:lumMod val="50000"/>
                </a:schemeClr>
              </a:solidFill>
            </a:rPr>
            <a:t>Remaining purchased by KSEBL</a:t>
          </a:r>
          <a:endParaRPr lang="en-US" b="0" dirty="0">
            <a:solidFill>
              <a:schemeClr val="accent3">
                <a:lumMod val="50000"/>
              </a:schemeClr>
            </a:solidFill>
          </a:endParaRPr>
        </a:p>
      </dgm:t>
    </dgm:pt>
    <dgm:pt modelId="{A4D80AF1-40DB-4401-8A12-CD198425C395}" type="parTrans" cxnId="{8C6DBA10-6C4A-4935-BF92-CCED3C039B3B}">
      <dgm:prSet/>
      <dgm:spPr/>
      <dgm:t>
        <a:bodyPr/>
        <a:lstStyle/>
        <a:p>
          <a:endParaRPr lang="en-US"/>
        </a:p>
      </dgm:t>
    </dgm:pt>
    <dgm:pt modelId="{FDCDCA40-3712-457D-BF1B-F4A8DBD82E3E}" type="sibTrans" cxnId="{8C6DBA10-6C4A-4935-BF92-CCED3C039B3B}">
      <dgm:prSet/>
      <dgm:spPr/>
      <dgm:t>
        <a:bodyPr/>
        <a:lstStyle/>
        <a:p>
          <a:endParaRPr lang="en-US"/>
        </a:p>
      </dgm:t>
    </dgm:pt>
    <dgm:pt modelId="{D66E9F08-6FC5-4EBB-9B76-C858C6607CB6}">
      <dgm:prSet/>
      <dgm:spPr/>
      <dgm:t>
        <a:bodyPr/>
        <a:lstStyle/>
        <a:p>
          <a:pPr rtl="0"/>
          <a:r>
            <a:rPr lang="en-IN" b="0" dirty="0">
              <a:solidFill>
                <a:schemeClr val="accent3">
                  <a:lumMod val="50000"/>
                </a:schemeClr>
              </a:solidFill>
            </a:rPr>
            <a:t>Purchased amount utilised for the welfare of the colony and remaining for O&amp;M of SPV project</a:t>
          </a:r>
          <a:endParaRPr lang="en-US" b="0" dirty="0">
            <a:solidFill>
              <a:schemeClr val="accent3">
                <a:lumMod val="50000"/>
              </a:schemeClr>
            </a:solidFill>
          </a:endParaRPr>
        </a:p>
      </dgm:t>
    </dgm:pt>
    <dgm:pt modelId="{8BA5D700-16C3-41FF-ACD0-0A8E5A856EB5}" type="parTrans" cxnId="{F112A090-30D9-43FD-973F-93876FE884AC}">
      <dgm:prSet/>
      <dgm:spPr/>
      <dgm:t>
        <a:bodyPr/>
        <a:lstStyle/>
        <a:p>
          <a:endParaRPr lang="en-US"/>
        </a:p>
      </dgm:t>
    </dgm:pt>
    <dgm:pt modelId="{CADED015-C111-460A-BB2D-A31487327CF4}" type="sibTrans" cxnId="{F112A090-30D9-43FD-973F-93876FE884AC}">
      <dgm:prSet/>
      <dgm:spPr/>
      <dgm:t>
        <a:bodyPr/>
        <a:lstStyle/>
        <a:p>
          <a:endParaRPr lang="en-US"/>
        </a:p>
      </dgm:t>
    </dgm:pt>
    <dgm:pt modelId="{B8D7F904-619D-4770-B575-AC3845326CB1}" type="pres">
      <dgm:prSet presAssocID="{BDD723D3-C0E7-4DF2-8B46-5C3A663C8B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6307A5F-DA08-4113-8FE8-2738E71FEA89}" type="pres">
      <dgm:prSet presAssocID="{6CCB6C2A-E263-4BDA-B42E-C2C55149345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0ACCF4A-D4F7-44D2-89EC-9C1074008B0B}" type="pres">
      <dgm:prSet presAssocID="{7E4FE80E-1EA0-4BD7-8A80-E93F3C3552F1}" presName="spacer" presStyleCnt="0"/>
      <dgm:spPr/>
    </dgm:pt>
    <dgm:pt modelId="{31E99A31-A26F-4466-88C6-703A902B055B}" type="pres">
      <dgm:prSet presAssocID="{83941A09-F917-47B8-A00B-A52EB99DF3F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C83644F-D8FF-4E8D-A1CA-94F62E100853}" type="pres">
      <dgm:prSet presAssocID="{FDCDCA40-3712-457D-BF1B-F4A8DBD82E3E}" presName="spacer" presStyleCnt="0"/>
      <dgm:spPr/>
    </dgm:pt>
    <dgm:pt modelId="{CB724810-85A1-41AC-B128-7A62E30199BF}" type="pres">
      <dgm:prSet presAssocID="{D66E9F08-6FC5-4EBB-9B76-C858C6607CB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DD28194-33E9-4D98-94AA-CDB54E9FC2E0}" type="presOf" srcId="{BDD723D3-C0E7-4DF2-8B46-5C3A663C8B40}" destId="{B8D7F904-619D-4770-B575-AC3845326CB1}" srcOrd="0" destOrd="0" presId="urn:microsoft.com/office/officeart/2005/8/layout/vList2"/>
    <dgm:cxn modelId="{6A6FC09E-4535-45BF-9AF5-AF50E01D8448}" type="presOf" srcId="{83941A09-F917-47B8-A00B-A52EB99DF3F1}" destId="{31E99A31-A26F-4466-88C6-703A902B055B}" srcOrd="0" destOrd="0" presId="urn:microsoft.com/office/officeart/2005/8/layout/vList2"/>
    <dgm:cxn modelId="{A5CFB134-9DFA-423B-88F0-AE57ABF95958}" type="presOf" srcId="{D66E9F08-6FC5-4EBB-9B76-C858C6607CB6}" destId="{CB724810-85A1-41AC-B128-7A62E30199BF}" srcOrd="0" destOrd="0" presId="urn:microsoft.com/office/officeart/2005/8/layout/vList2"/>
    <dgm:cxn modelId="{E5D29AD0-3474-4342-A47C-B00B18E0CA8A}" srcId="{BDD723D3-C0E7-4DF2-8B46-5C3A663C8B40}" destId="{6CCB6C2A-E263-4BDA-B42E-C2C551493458}" srcOrd="0" destOrd="0" parTransId="{ACCF9E49-220E-4A25-87C3-D9915DCBD4A2}" sibTransId="{7E4FE80E-1EA0-4BD7-8A80-E93F3C3552F1}"/>
    <dgm:cxn modelId="{F112A090-30D9-43FD-973F-93876FE884AC}" srcId="{BDD723D3-C0E7-4DF2-8B46-5C3A663C8B40}" destId="{D66E9F08-6FC5-4EBB-9B76-C858C6607CB6}" srcOrd="2" destOrd="0" parTransId="{8BA5D700-16C3-41FF-ACD0-0A8E5A856EB5}" sibTransId="{CADED015-C111-460A-BB2D-A31487327CF4}"/>
    <dgm:cxn modelId="{8C6DBA10-6C4A-4935-BF92-CCED3C039B3B}" srcId="{BDD723D3-C0E7-4DF2-8B46-5C3A663C8B40}" destId="{83941A09-F917-47B8-A00B-A52EB99DF3F1}" srcOrd="1" destOrd="0" parTransId="{A4D80AF1-40DB-4401-8A12-CD198425C395}" sibTransId="{FDCDCA40-3712-457D-BF1B-F4A8DBD82E3E}"/>
    <dgm:cxn modelId="{5CD88AE1-DE77-4F4B-AD6D-367544575144}" type="presOf" srcId="{6CCB6C2A-E263-4BDA-B42E-C2C551493458}" destId="{06307A5F-DA08-4113-8FE8-2738E71FEA89}" srcOrd="0" destOrd="0" presId="urn:microsoft.com/office/officeart/2005/8/layout/vList2"/>
    <dgm:cxn modelId="{01EF5B0F-F1D7-410C-9FE4-AD4CAF1CB983}" type="presParOf" srcId="{B8D7F904-619D-4770-B575-AC3845326CB1}" destId="{06307A5F-DA08-4113-8FE8-2738E71FEA89}" srcOrd="0" destOrd="0" presId="urn:microsoft.com/office/officeart/2005/8/layout/vList2"/>
    <dgm:cxn modelId="{6F5F14A8-CF16-4418-B084-9ECD35915AF2}" type="presParOf" srcId="{B8D7F904-619D-4770-B575-AC3845326CB1}" destId="{60ACCF4A-D4F7-44D2-89EC-9C1074008B0B}" srcOrd="1" destOrd="0" presId="urn:microsoft.com/office/officeart/2005/8/layout/vList2"/>
    <dgm:cxn modelId="{3D0217E6-1FD5-4F64-8E8C-FD6F48334340}" type="presParOf" srcId="{B8D7F904-619D-4770-B575-AC3845326CB1}" destId="{31E99A31-A26F-4466-88C6-703A902B055B}" srcOrd="2" destOrd="0" presId="urn:microsoft.com/office/officeart/2005/8/layout/vList2"/>
    <dgm:cxn modelId="{2FA398D1-7ADE-48A4-AA14-5BC98F802DC6}" type="presParOf" srcId="{B8D7F904-619D-4770-B575-AC3845326CB1}" destId="{DC83644F-D8FF-4E8D-A1CA-94F62E100853}" srcOrd="3" destOrd="0" presId="urn:microsoft.com/office/officeart/2005/8/layout/vList2"/>
    <dgm:cxn modelId="{4078FA2A-D8D7-4220-B201-D16015FA94A0}" type="presParOf" srcId="{B8D7F904-619D-4770-B575-AC3845326CB1}" destId="{CB724810-85A1-41AC-B128-7A62E30199B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811B3D-3454-416B-ACC1-AD7ED1107470}" type="doc">
      <dgm:prSet loTypeId="urn:microsoft.com/office/officeart/2005/8/layout/vList3#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C4C4F3A4-523E-4EC6-B387-82B43C52C7B3}">
      <dgm:prSet custT="1"/>
      <dgm:spPr/>
      <dgm:t>
        <a:bodyPr/>
        <a:lstStyle/>
        <a:p>
          <a:pPr algn="just" rtl="0"/>
          <a:r>
            <a:rPr lang="en-US" sz="1800" dirty="0"/>
            <a:t>The RT/ land of consumers utilized for installing solar plant. Energy generated will be fed into the grid for a period of 25 years and a fixed percentage of generation will be given as the incentive/lease rent to the consumer for his own use.  </a:t>
          </a:r>
        </a:p>
      </dgm:t>
    </dgm:pt>
    <dgm:pt modelId="{0305BC42-7FB4-4048-862E-9921B9101515}" type="parTrans" cxnId="{46A13B56-5CAD-4CD2-9F75-AD108F3510C9}">
      <dgm:prSet/>
      <dgm:spPr/>
      <dgm:t>
        <a:bodyPr/>
        <a:lstStyle/>
        <a:p>
          <a:endParaRPr lang="en-US"/>
        </a:p>
      </dgm:t>
    </dgm:pt>
    <dgm:pt modelId="{81517A67-32A7-4BB4-8E89-39599098D78E}" type="sibTrans" cxnId="{46A13B56-5CAD-4CD2-9F75-AD108F3510C9}">
      <dgm:prSet/>
      <dgm:spPr/>
      <dgm:t>
        <a:bodyPr/>
        <a:lstStyle/>
        <a:p>
          <a:endParaRPr lang="en-US"/>
        </a:p>
      </dgm:t>
    </dgm:pt>
    <dgm:pt modelId="{94EA5900-3401-4534-8559-BCC5B3CC13C4}" type="pres">
      <dgm:prSet presAssocID="{B3811B3D-3454-416B-ACC1-AD7ED110747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DBE7845-7C1E-4097-8F44-8FBC7A1B9ED2}" type="pres">
      <dgm:prSet presAssocID="{C4C4F3A4-523E-4EC6-B387-82B43C52C7B3}" presName="composite" presStyleCnt="0"/>
      <dgm:spPr/>
    </dgm:pt>
    <dgm:pt modelId="{6EBC81F3-6D3B-4C74-886A-8D1B970DE8A7}" type="pres">
      <dgm:prSet presAssocID="{C4C4F3A4-523E-4EC6-B387-82B43C52C7B3}" presName="imgShp" presStyleLbl="fgImgPlace1" presStyleIdx="0" presStyleCnt="1" custLinFactNeighborX="4339" custLinFactNeighborY="-550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8A4433E-1C9B-472E-90AD-A84F9616E91F}" type="pres">
      <dgm:prSet presAssocID="{C4C4F3A4-523E-4EC6-B387-82B43C52C7B3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6A13B56-5CAD-4CD2-9F75-AD108F3510C9}" srcId="{B3811B3D-3454-416B-ACC1-AD7ED1107470}" destId="{C4C4F3A4-523E-4EC6-B387-82B43C52C7B3}" srcOrd="0" destOrd="0" parTransId="{0305BC42-7FB4-4048-862E-9921B9101515}" sibTransId="{81517A67-32A7-4BB4-8E89-39599098D78E}"/>
    <dgm:cxn modelId="{1BAF7B69-E878-40A8-B8E9-C182627C2941}" type="presOf" srcId="{C4C4F3A4-523E-4EC6-B387-82B43C52C7B3}" destId="{D8A4433E-1C9B-472E-90AD-A84F9616E91F}" srcOrd="0" destOrd="0" presId="urn:microsoft.com/office/officeart/2005/8/layout/vList3#1"/>
    <dgm:cxn modelId="{173F9258-71C9-4368-B86D-429D4EDAAB4A}" type="presOf" srcId="{B3811B3D-3454-416B-ACC1-AD7ED1107470}" destId="{94EA5900-3401-4534-8559-BCC5B3CC13C4}" srcOrd="0" destOrd="0" presId="urn:microsoft.com/office/officeart/2005/8/layout/vList3#1"/>
    <dgm:cxn modelId="{31FBEBDC-396E-4235-9D53-D2686090A06A}" type="presParOf" srcId="{94EA5900-3401-4534-8559-BCC5B3CC13C4}" destId="{CDBE7845-7C1E-4097-8F44-8FBC7A1B9ED2}" srcOrd="0" destOrd="0" presId="urn:microsoft.com/office/officeart/2005/8/layout/vList3#1"/>
    <dgm:cxn modelId="{3C94796C-C14F-4A0A-8E19-18CF455B333E}" type="presParOf" srcId="{CDBE7845-7C1E-4097-8F44-8FBC7A1B9ED2}" destId="{6EBC81F3-6D3B-4C74-886A-8D1B970DE8A7}" srcOrd="0" destOrd="0" presId="urn:microsoft.com/office/officeart/2005/8/layout/vList3#1"/>
    <dgm:cxn modelId="{65932F6F-51C6-4283-B8AF-C1C6AA473988}" type="presParOf" srcId="{CDBE7845-7C1E-4097-8F44-8FBC7A1B9ED2}" destId="{D8A4433E-1C9B-472E-90AD-A84F9616E91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1A732D-B796-4BCF-BC29-DFDEBD7DF598}" type="doc">
      <dgm:prSet loTypeId="urn:microsoft.com/office/officeart/2005/8/layout/vList3#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FBF3EFAB-D434-4333-89BD-6E3ECF169A5D}">
      <dgm:prSet custT="1"/>
      <dgm:spPr/>
      <dgm:t>
        <a:bodyPr/>
        <a:lstStyle/>
        <a:p>
          <a:pPr algn="just" rtl="0"/>
          <a:r>
            <a:rPr lang="en-US" sz="1800" dirty="0"/>
            <a:t>KSEBL/ANERT will install RT/GM plant in consumer premises and the energy generated will be sold to the consumer for 25 years through PPA, as per his requirement at a fixed tariff.  </a:t>
          </a:r>
        </a:p>
      </dgm:t>
    </dgm:pt>
    <dgm:pt modelId="{6AA91161-0D92-41F0-BDA5-F81B6CAAC849}" type="parTrans" cxnId="{50A998F6-E95E-46C3-A19C-05D5A78D4089}">
      <dgm:prSet/>
      <dgm:spPr/>
      <dgm:t>
        <a:bodyPr/>
        <a:lstStyle/>
        <a:p>
          <a:endParaRPr lang="en-US"/>
        </a:p>
      </dgm:t>
    </dgm:pt>
    <dgm:pt modelId="{0C769A78-83C2-4086-BA43-4FBBF890B521}" type="sibTrans" cxnId="{50A998F6-E95E-46C3-A19C-05D5A78D4089}">
      <dgm:prSet/>
      <dgm:spPr/>
      <dgm:t>
        <a:bodyPr/>
        <a:lstStyle/>
        <a:p>
          <a:endParaRPr lang="en-US"/>
        </a:p>
      </dgm:t>
    </dgm:pt>
    <dgm:pt modelId="{F8BFCB56-51FF-4742-9857-51A5EC963617}" type="pres">
      <dgm:prSet presAssocID="{9B1A732D-B796-4BCF-BC29-DFDEBD7DF59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D1E7826-84E0-402A-A5F6-BE8D388D18B7}" type="pres">
      <dgm:prSet presAssocID="{FBF3EFAB-D434-4333-89BD-6E3ECF169A5D}" presName="composite" presStyleCnt="0"/>
      <dgm:spPr/>
    </dgm:pt>
    <dgm:pt modelId="{0D8FA6B4-AF48-447C-911A-CFD6C33E2C04}" type="pres">
      <dgm:prSet presAssocID="{FBF3EFAB-D434-4333-89BD-6E3ECF169A5D}" presName="imgShp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DA048B0-36F8-4049-98CE-CC2C17A2A659}" type="pres">
      <dgm:prSet presAssocID="{FBF3EFAB-D434-4333-89BD-6E3ECF169A5D}" presName="txShp" presStyleLbl="node1" presStyleIdx="0" presStyleCnt="1" custScaleY="100098" custLinFactNeighborY="532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C06BF6B-85EC-47C4-99A4-3774D5DAB857}" type="presOf" srcId="{9B1A732D-B796-4BCF-BC29-DFDEBD7DF598}" destId="{F8BFCB56-51FF-4742-9857-51A5EC963617}" srcOrd="0" destOrd="0" presId="urn:microsoft.com/office/officeart/2005/8/layout/vList3#2"/>
    <dgm:cxn modelId="{50A998F6-E95E-46C3-A19C-05D5A78D4089}" srcId="{9B1A732D-B796-4BCF-BC29-DFDEBD7DF598}" destId="{FBF3EFAB-D434-4333-89BD-6E3ECF169A5D}" srcOrd="0" destOrd="0" parTransId="{6AA91161-0D92-41F0-BDA5-F81B6CAAC849}" sibTransId="{0C769A78-83C2-4086-BA43-4FBBF890B521}"/>
    <dgm:cxn modelId="{62343273-73A8-4691-B22E-2BA3F301AA76}" type="presOf" srcId="{FBF3EFAB-D434-4333-89BD-6E3ECF169A5D}" destId="{ADA048B0-36F8-4049-98CE-CC2C17A2A659}" srcOrd="0" destOrd="0" presId="urn:microsoft.com/office/officeart/2005/8/layout/vList3#2"/>
    <dgm:cxn modelId="{48C9C948-339D-4A11-BE7A-D3FDAC7FA58E}" type="presParOf" srcId="{F8BFCB56-51FF-4742-9857-51A5EC963617}" destId="{DD1E7826-84E0-402A-A5F6-BE8D388D18B7}" srcOrd="0" destOrd="0" presId="urn:microsoft.com/office/officeart/2005/8/layout/vList3#2"/>
    <dgm:cxn modelId="{DC4E2528-4CBD-4FF4-BE24-5780231753D8}" type="presParOf" srcId="{DD1E7826-84E0-402A-A5F6-BE8D388D18B7}" destId="{0D8FA6B4-AF48-447C-911A-CFD6C33E2C04}" srcOrd="0" destOrd="0" presId="urn:microsoft.com/office/officeart/2005/8/layout/vList3#2"/>
    <dgm:cxn modelId="{EAFE73CC-6B74-4AC3-AE37-9704F0A5491A}" type="presParOf" srcId="{DD1E7826-84E0-402A-A5F6-BE8D388D18B7}" destId="{ADA048B0-36F8-4049-98CE-CC2C17A2A659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8CB83D-F3D3-46D2-BCD7-6096A51B77FD}" type="doc">
      <dgm:prSet loTypeId="urn:microsoft.com/office/officeart/2005/8/layout/vList3#3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3601297C-FF1D-4570-BA7D-1935F2EB5CB8}">
      <dgm:prSet custT="1"/>
      <dgm:spPr/>
      <dgm:t>
        <a:bodyPr/>
        <a:lstStyle/>
        <a:p>
          <a:pPr algn="just" rtl="0"/>
          <a:r>
            <a:rPr lang="en-US" sz="1800" dirty="0"/>
            <a:t>The consumer will be the investor and KSEBL/ANERT will setup the solar plant for the consumer and excess energy if any after the consumption of consumer/ plant owner/ will be fed into KSEB’s grid at predetermined unit rate.  </a:t>
          </a:r>
        </a:p>
      </dgm:t>
    </dgm:pt>
    <dgm:pt modelId="{EB0136EE-8427-4187-AE70-41DA5DD86B75}" type="parTrans" cxnId="{42F1E53A-139B-4775-A342-703B46D02D0A}">
      <dgm:prSet/>
      <dgm:spPr/>
      <dgm:t>
        <a:bodyPr/>
        <a:lstStyle/>
        <a:p>
          <a:endParaRPr lang="en-US"/>
        </a:p>
      </dgm:t>
    </dgm:pt>
    <dgm:pt modelId="{C2AB1EE6-6B67-4AF3-B87F-E081C9851F28}" type="sibTrans" cxnId="{42F1E53A-139B-4775-A342-703B46D02D0A}">
      <dgm:prSet/>
      <dgm:spPr/>
      <dgm:t>
        <a:bodyPr/>
        <a:lstStyle/>
        <a:p>
          <a:endParaRPr lang="en-US"/>
        </a:p>
      </dgm:t>
    </dgm:pt>
    <dgm:pt modelId="{94621790-97A4-4070-8C50-CBEAE3C5253F}" type="pres">
      <dgm:prSet presAssocID="{528CB83D-F3D3-46D2-BCD7-6096A51B77F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AAC02AF-DD7E-4081-9652-BAADA4959D68}" type="pres">
      <dgm:prSet presAssocID="{3601297C-FF1D-4570-BA7D-1935F2EB5CB8}" presName="composite" presStyleCnt="0"/>
      <dgm:spPr/>
    </dgm:pt>
    <dgm:pt modelId="{B1B7407A-CA6F-4BE8-8666-7AC8C987084F}" type="pres">
      <dgm:prSet presAssocID="{3601297C-FF1D-4570-BA7D-1935F2EB5CB8}" presName="imgShp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1B3BB47-A7B0-4253-BFF8-44755EA0A7D1}" type="pres">
      <dgm:prSet presAssocID="{3601297C-FF1D-4570-BA7D-1935F2EB5CB8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0DB864F-11FA-4A80-B18C-2E2C6958000D}" type="presOf" srcId="{528CB83D-F3D3-46D2-BCD7-6096A51B77FD}" destId="{94621790-97A4-4070-8C50-CBEAE3C5253F}" srcOrd="0" destOrd="0" presId="urn:microsoft.com/office/officeart/2005/8/layout/vList3#3"/>
    <dgm:cxn modelId="{1621C6D6-2922-43AA-9D9C-86919434B2C2}" type="presOf" srcId="{3601297C-FF1D-4570-BA7D-1935F2EB5CB8}" destId="{41B3BB47-A7B0-4253-BFF8-44755EA0A7D1}" srcOrd="0" destOrd="0" presId="urn:microsoft.com/office/officeart/2005/8/layout/vList3#3"/>
    <dgm:cxn modelId="{42F1E53A-139B-4775-A342-703B46D02D0A}" srcId="{528CB83D-F3D3-46D2-BCD7-6096A51B77FD}" destId="{3601297C-FF1D-4570-BA7D-1935F2EB5CB8}" srcOrd="0" destOrd="0" parTransId="{EB0136EE-8427-4187-AE70-41DA5DD86B75}" sibTransId="{C2AB1EE6-6B67-4AF3-B87F-E081C9851F28}"/>
    <dgm:cxn modelId="{BEA2EC61-9A45-43B4-B7AE-C29E020B2A33}" type="presParOf" srcId="{94621790-97A4-4070-8C50-CBEAE3C5253F}" destId="{5AAC02AF-DD7E-4081-9652-BAADA4959D68}" srcOrd="0" destOrd="0" presId="urn:microsoft.com/office/officeart/2005/8/layout/vList3#3"/>
    <dgm:cxn modelId="{EA7869A9-BB3D-42EB-AB3D-A7F24694294C}" type="presParOf" srcId="{5AAC02AF-DD7E-4081-9652-BAADA4959D68}" destId="{B1B7407A-CA6F-4BE8-8666-7AC8C987084F}" srcOrd="0" destOrd="0" presId="urn:microsoft.com/office/officeart/2005/8/layout/vList3#3"/>
    <dgm:cxn modelId="{AB9BD2AA-F62F-4889-86D4-4CBD06C99F90}" type="presParOf" srcId="{5AAC02AF-DD7E-4081-9652-BAADA4959D68}" destId="{41B3BB47-A7B0-4253-BFF8-44755EA0A7D1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126B3DD-0107-44B4-82AF-A4B72C85081B}" type="doc">
      <dgm:prSet loTypeId="urn:microsoft.com/office/officeart/2005/8/layout/cycle7" loCatId="cycle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96292A74-48AC-4C66-A853-EEA4F5278A1D}">
      <dgm:prSet custT="1"/>
      <dgm:spPr/>
      <dgm:t>
        <a:bodyPr/>
        <a:lstStyle/>
        <a:p>
          <a:pPr rtl="0"/>
          <a:r>
            <a:rPr lang="en-US" sz="3200" b="1" dirty="0"/>
            <a:t>Thank You</a:t>
          </a:r>
          <a:endParaRPr lang="en-US" sz="3600" b="1" dirty="0"/>
        </a:p>
      </dgm:t>
    </dgm:pt>
    <dgm:pt modelId="{0475F3E3-FFBD-46B7-8A45-D346B3EB314B}" type="sibTrans" cxnId="{67A88B91-888F-4AA7-929B-BFB7989CEEB9}">
      <dgm:prSet/>
      <dgm:spPr/>
      <dgm:t>
        <a:bodyPr/>
        <a:lstStyle/>
        <a:p>
          <a:endParaRPr lang="en-US"/>
        </a:p>
      </dgm:t>
    </dgm:pt>
    <dgm:pt modelId="{FDACFD6C-2E44-463E-84B6-76CF1AAFF489}" type="parTrans" cxnId="{67A88B91-888F-4AA7-929B-BFB7989CEEB9}">
      <dgm:prSet/>
      <dgm:spPr/>
      <dgm:t>
        <a:bodyPr/>
        <a:lstStyle/>
        <a:p>
          <a:endParaRPr lang="en-US"/>
        </a:p>
      </dgm:t>
    </dgm:pt>
    <dgm:pt modelId="{E68C54A0-A16A-46AD-8F13-51D80EC91BE5}" type="pres">
      <dgm:prSet presAssocID="{D126B3DD-0107-44B4-82AF-A4B72C85081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FECC9ED-EFB3-4573-8B2E-38591FCC286B}" type="pres">
      <dgm:prSet presAssocID="{96292A74-48AC-4C66-A853-EEA4F5278A1D}" presName="node" presStyleLbl="node1" presStyleIdx="0" presStyleCnt="1" custScaleX="77143" custScaleY="68571">
        <dgm:presLayoutVars>
          <dgm:bulletEnabled val="1"/>
        </dgm:presLayoutVars>
      </dgm:prSet>
      <dgm:spPr>
        <a:prstGeom prst="ellipseRibbon">
          <a:avLst/>
        </a:prstGeom>
      </dgm:spPr>
      <dgm:t>
        <a:bodyPr/>
        <a:lstStyle/>
        <a:p>
          <a:endParaRPr lang="en-GB"/>
        </a:p>
      </dgm:t>
    </dgm:pt>
  </dgm:ptLst>
  <dgm:cxnLst>
    <dgm:cxn modelId="{774F4D06-E7D6-4EFA-A6A7-C65903138361}" type="presOf" srcId="{D126B3DD-0107-44B4-82AF-A4B72C85081B}" destId="{E68C54A0-A16A-46AD-8F13-51D80EC91BE5}" srcOrd="0" destOrd="0" presId="urn:microsoft.com/office/officeart/2005/8/layout/cycle7"/>
    <dgm:cxn modelId="{3EA281AE-C594-4CD1-A810-C75D2DA76075}" type="presOf" srcId="{96292A74-48AC-4C66-A853-EEA4F5278A1D}" destId="{FFECC9ED-EFB3-4573-8B2E-38591FCC286B}" srcOrd="0" destOrd="0" presId="urn:microsoft.com/office/officeart/2005/8/layout/cycle7"/>
    <dgm:cxn modelId="{67A88B91-888F-4AA7-929B-BFB7989CEEB9}" srcId="{D126B3DD-0107-44B4-82AF-A4B72C85081B}" destId="{96292A74-48AC-4C66-A853-EEA4F5278A1D}" srcOrd="0" destOrd="0" parTransId="{FDACFD6C-2E44-463E-84B6-76CF1AAFF489}" sibTransId="{0475F3E3-FFBD-46B7-8A45-D346B3EB314B}"/>
    <dgm:cxn modelId="{D8785DE1-2316-43B9-9BFC-0340C3BAD6F2}" type="presParOf" srcId="{E68C54A0-A16A-46AD-8F13-51D80EC91BE5}" destId="{FFECC9ED-EFB3-4573-8B2E-38591FCC286B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77376-DA13-4663-A875-9BCCD0352EDF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E4DAF2-4308-4AAB-A434-A59CA7B84B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221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E4DAF2-4308-4AAB-A434-A59CA7B84B3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58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CustomShape 1"/>
          <p:cNvSpPr/>
          <p:nvPr/>
        </p:nvSpPr>
        <p:spPr>
          <a:xfrm>
            <a:off x="3881141" y="8686337"/>
            <a:ext cx="2975194" cy="455976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 algn="r">
              <a:lnSpc>
                <a:spcPct val="93000"/>
              </a:lnSpc>
            </a:pPr>
            <a:fld id="{C4B93313-1676-4831-9E7C-F82A8746C09B}" type="slidenum">
              <a:rPr lang="en-IN" sz="13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>
                <a:lnSpc>
                  <a:spcPct val="93000"/>
                </a:lnSpc>
              </a:pPr>
              <a:t>11</a:t>
            </a:fld>
            <a:endParaRPr/>
          </a:p>
        </p:txBody>
      </p:sp>
      <p:sp>
        <p:nvSpPr>
          <p:cNvPr id="739" name="CustomShape 2"/>
          <p:cNvSpPr/>
          <p:nvPr/>
        </p:nvSpPr>
        <p:spPr>
          <a:xfrm>
            <a:off x="685503" y="4343322"/>
            <a:ext cx="5486636" cy="4114872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0DC493A-EB41-4EAF-9529-8DA6FADA9B97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112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CustomShape 1"/>
          <p:cNvSpPr/>
          <p:nvPr/>
        </p:nvSpPr>
        <p:spPr>
          <a:xfrm>
            <a:off x="3881141" y="8686337"/>
            <a:ext cx="2975194" cy="455976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 algn="r">
              <a:lnSpc>
                <a:spcPct val="93000"/>
              </a:lnSpc>
            </a:pPr>
            <a:fld id="{823474BE-B435-4B62-8779-0061FAA0E853}" type="slidenum">
              <a:rPr lang="en-IN" sz="13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>
                <a:lnSpc>
                  <a:spcPct val="93000"/>
                </a:lnSpc>
              </a:pPr>
              <a:t>14</a:t>
            </a:fld>
            <a:endParaRPr/>
          </a:p>
        </p:txBody>
      </p:sp>
      <p:sp>
        <p:nvSpPr>
          <p:cNvPr id="741" name="CustomShape 2"/>
          <p:cNvSpPr/>
          <p:nvPr/>
        </p:nvSpPr>
        <p:spPr>
          <a:xfrm>
            <a:off x="685503" y="4343322"/>
            <a:ext cx="5486636" cy="4114872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CustomShape 1"/>
          <p:cNvSpPr/>
          <p:nvPr/>
        </p:nvSpPr>
        <p:spPr>
          <a:xfrm>
            <a:off x="3881141" y="8686337"/>
            <a:ext cx="2975194" cy="455976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 algn="r">
              <a:lnSpc>
                <a:spcPct val="93000"/>
              </a:lnSpc>
            </a:pPr>
            <a:fld id="{400B38AB-F1C5-453D-9A2E-21DE24B12171}" type="slidenum">
              <a:rPr lang="en-IN" sz="13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>
                <a:lnSpc>
                  <a:spcPct val="93000"/>
                </a:lnSpc>
              </a:pPr>
              <a:t>15</a:t>
            </a:fld>
            <a:endParaRPr/>
          </a:p>
        </p:txBody>
      </p:sp>
      <p:sp>
        <p:nvSpPr>
          <p:cNvPr id="747" name="CustomShape 2"/>
          <p:cNvSpPr/>
          <p:nvPr/>
        </p:nvSpPr>
        <p:spPr>
          <a:xfrm>
            <a:off x="685503" y="4343322"/>
            <a:ext cx="5486636" cy="4114872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E4DAF2-4308-4AAB-A434-A59CA7B84B3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092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big imag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3"/>
          <p:cNvSpPr>
            <a:spLocks noChangeArrowheads="1"/>
          </p:cNvSpPr>
          <p:nvPr/>
        </p:nvSpPr>
        <p:spPr bwMode="auto">
          <a:xfrm>
            <a:off x="209551" y="-12699"/>
            <a:ext cx="3076575" cy="6889751"/>
          </a:xfrm>
          <a:custGeom>
            <a:avLst/>
            <a:gdLst>
              <a:gd name="T0" fmla="*/ 0 w 123070"/>
              <a:gd name="T1" fmla="*/ 0 h 206683"/>
              <a:gd name="T2" fmla="*/ 0 w 123070"/>
              <a:gd name="T3" fmla="*/ 129188775 h 206683"/>
              <a:gd name="T4" fmla="*/ 76910000 w 123070"/>
              <a:gd name="T5" fmla="*/ 129102521 h 206683"/>
              <a:gd name="T6" fmla="*/ 42374565 w 123070"/>
              <a:gd name="T7" fmla="*/ 188134 h 206683"/>
              <a:gd name="T8" fmla="*/ 0 w 123070"/>
              <a:gd name="T9" fmla="*/ 0 h 2066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070"/>
              <a:gd name="T16" fmla="*/ 0 h 206683"/>
              <a:gd name="T17" fmla="*/ 123070 w 123070"/>
              <a:gd name="T18" fmla="*/ 206683 h 2066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070" h="206683" extrusionOk="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451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hape 24"/>
          <p:cNvSpPr>
            <a:spLocks noChangeArrowheads="1"/>
          </p:cNvSpPr>
          <p:nvPr/>
        </p:nvSpPr>
        <p:spPr bwMode="auto">
          <a:xfrm>
            <a:off x="-19050" y="-12699"/>
            <a:ext cx="3076575" cy="6889751"/>
          </a:xfrm>
          <a:custGeom>
            <a:avLst/>
            <a:gdLst>
              <a:gd name="T0" fmla="*/ 0 w 123070"/>
              <a:gd name="T1" fmla="*/ 0 h 206683"/>
              <a:gd name="T2" fmla="*/ 0 w 123070"/>
              <a:gd name="T3" fmla="*/ 129188775 h 206683"/>
              <a:gd name="T4" fmla="*/ 76910000 w 123070"/>
              <a:gd name="T5" fmla="*/ 129102521 h 206683"/>
              <a:gd name="T6" fmla="*/ 42374565 w 123070"/>
              <a:gd name="T7" fmla="*/ 188134 h 206683"/>
              <a:gd name="T8" fmla="*/ 0 w 123070"/>
              <a:gd name="T9" fmla="*/ 0 h 2066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070"/>
              <a:gd name="T16" fmla="*/ 0 h 206683"/>
              <a:gd name="T17" fmla="*/ 123070 w 123070"/>
              <a:gd name="T18" fmla="*/ 206683 h 2066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070" h="206683" extrusionOk="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609705" y="5489167"/>
            <a:ext cx="1609799" cy="647599"/>
          </a:xfrm>
          <a:prstGeom prst="rect">
            <a:avLst/>
          </a:prstGeom>
        </p:spPr>
        <p:txBody>
          <a:bodyPr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8CEB9-E5DF-4D4D-9EB8-B8F1D7DADC46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55124-6A88-4719-93EE-065FB91DA0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image" Target="../media/image3.png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2341FB-79D0-4479-AEB5-29B5A30A1C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4390" y="4935496"/>
            <a:ext cx="7475220" cy="684357"/>
          </a:xfrm>
        </p:spPr>
        <p:txBody>
          <a:bodyPr>
            <a:normAutofit fontScale="90000"/>
          </a:bodyPr>
          <a:lstStyle/>
          <a:p>
            <a:r>
              <a:rPr lang="en-IN" dirty="0"/>
              <a:t>Renewable Energy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5D685ED-F877-4B59-BBF4-32D4AD79E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052" y="5827389"/>
            <a:ext cx="6575895" cy="741637"/>
          </a:xfrm>
        </p:spPr>
        <p:txBody>
          <a:bodyPr>
            <a:normAutofit lnSpcReduction="10000"/>
          </a:bodyPr>
          <a:lstStyle/>
          <a:p>
            <a:r>
              <a:rPr lang="en-IN" sz="4400" b="1" dirty="0"/>
              <a:t>Wind   &amp;   Solar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D5B4964-D7DC-4841-AFB6-D594E4B24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92"/>
            <a:ext cx="3429000" cy="3238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6972F79-871C-4744-B8FA-41BA41F50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604" y="11492"/>
            <a:ext cx="3383882" cy="32385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4655" y="3512987"/>
            <a:ext cx="3214688" cy="131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5182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73"/>
          <p:cNvSpPr txBox="1">
            <a:spLocks/>
          </p:cNvSpPr>
          <p:nvPr/>
        </p:nvSpPr>
        <p:spPr bwMode="auto">
          <a:xfrm>
            <a:off x="152400" y="2311400"/>
            <a:ext cx="2286000" cy="2000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lIns="91425" tIns="91425" rIns="91425" bIns="91425" anchor="b"/>
          <a:lstStyle/>
          <a:p>
            <a:pPr eaLnBrk="0" hangingPunct="0">
              <a:spcBef>
                <a:spcPts val="0"/>
              </a:spcBef>
              <a:defRPr/>
            </a:pPr>
            <a:r>
              <a:rPr lang="en" kern="0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ea typeface="Arial"/>
                <a:cs typeface="Arial"/>
              </a:rPr>
              <a:t>Ferrocement floats    -    18 nos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n" kern="0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ea typeface="Arial"/>
                <a:cs typeface="Arial"/>
              </a:rPr>
              <a:t>Solar PV pannels      - 1938 nos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n" kern="0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ea typeface="Arial"/>
                <a:cs typeface="Arial"/>
              </a:rPr>
              <a:t>(260 kWp)   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n" kern="0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ea typeface="Arial"/>
                <a:cs typeface="Arial"/>
              </a:rPr>
              <a:t>Transfor  – 500 kVA,11KV/415V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n" kern="0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ea typeface="Arial"/>
                <a:cs typeface="Arial"/>
              </a:rPr>
              <a:t>Inverters         – 30 kW X 17 nos</a:t>
            </a:r>
          </a:p>
          <a:p>
            <a:pPr eaLnBrk="0" hangingPunct="0">
              <a:spcBef>
                <a:spcPts val="0"/>
              </a:spcBef>
              <a:defRPr/>
            </a:pPr>
            <a:endParaRPr lang="en" kern="0" dirty="0">
              <a:solidFill>
                <a:schemeClr val="accent3">
                  <a:lumMod val="50000"/>
                </a:schemeClr>
              </a:solidFill>
              <a:latin typeface="Arial Narrow" pitchFamily="34" charset="0"/>
              <a:ea typeface="Arial"/>
              <a:cs typeface="Arial"/>
            </a:endParaRPr>
          </a:p>
        </p:txBody>
      </p:sp>
      <p:sp>
        <p:nvSpPr>
          <p:cNvPr id="7" name="Shape 173"/>
          <p:cNvSpPr txBox="1">
            <a:spLocks/>
          </p:cNvSpPr>
          <p:nvPr/>
        </p:nvSpPr>
        <p:spPr bwMode="auto">
          <a:xfrm>
            <a:off x="152400" y="4445000"/>
            <a:ext cx="2286000" cy="2000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lIns="91425" tIns="91425" rIns="91425" bIns="91425" anchor="b"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" sz="1800" b="1" kern="0" dirty="0">
                <a:solidFill>
                  <a:schemeClr val="accent3">
                    <a:lumMod val="50000"/>
                  </a:schemeClr>
                </a:solidFill>
                <a:latin typeface="Arial"/>
                <a:ea typeface="Arial"/>
                <a:cs typeface="Arial"/>
              </a:rPr>
              <a:t>Banasura saagar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en" sz="3000" kern="0" dirty="0">
                <a:solidFill>
                  <a:schemeClr val="accent3">
                    <a:lumMod val="50000"/>
                  </a:schemeClr>
                </a:solidFill>
                <a:latin typeface="Karla"/>
                <a:ea typeface="Karla"/>
                <a:cs typeface="Karla"/>
                <a:sym typeface="Karla"/>
              </a:rPr>
              <a:t>500 kW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en-US" sz="1800" kern="0" dirty="0">
                <a:solidFill>
                  <a:schemeClr val="accent3">
                    <a:lumMod val="50000"/>
                  </a:schemeClr>
                </a:solidFill>
                <a:latin typeface="Karla"/>
                <a:ea typeface="Karla"/>
                <a:cs typeface="Karla"/>
                <a:sym typeface="Karla"/>
              </a:rPr>
              <a:t>F</a:t>
            </a:r>
            <a:r>
              <a:rPr lang="en" sz="1800" kern="0" dirty="0">
                <a:solidFill>
                  <a:schemeClr val="accent3">
                    <a:lumMod val="50000"/>
                  </a:schemeClr>
                </a:solidFill>
                <a:latin typeface="Karla"/>
                <a:ea typeface="Karla"/>
                <a:cs typeface="Karla"/>
                <a:sym typeface="Karla"/>
              </a:rPr>
              <a:t>errocement floating platform</a:t>
            </a:r>
          </a:p>
        </p:txBody>
      </p:sp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84200"/>
            <a:ext cx="862968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79400"/>
            <a:ext cx="1066800" cy="91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CustomShape 1"/>
          <p:cNvSpPr/>
          <p:nvPr/>
        </p:nvSpPr>
        <p:spPr>
          <a:xfrm>
            <a:off x="298423" y="452200"/>
            <a:ext cx="8547154" cy="740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91440" rIns="90000" bIns="91440" anchor="b"/>
          <a:lstStyle/>
          <a:p>
            <a:pPr algn="ctr"/>
            <a:r>
              <a:rPr lang="en-IN" sz="2200" b="1" strike="noStrike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             Completed </a:t>
            </a:r>
            <a:r>
              <a:rPr lang="en-IN" sz="2200" b="1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projects- </a:t>
            </a:r>
            <a:r>
              <a:rPr lang="en-IN" sz="2200" b="1" spc="-1" dirty="0" err="1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Padinjarethara</a:t>
            </a:r>
            <a:r>
              <a:rPr lang="en-IN" sz="2200" b="1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 dam top- 440kW</a:t>
            </a:r>
          </a:p>
        </p:txBody>
      </p:sp>
      <p:sp>
        <p:nvSpPr>
          <p:cNvPr id="484" name="CustomShape 2"/>
          <p:cNvSpPr/>
          <p:nvPr/>
        </p:nvSpPr>
        <p:spPr>
          <a:xfrm>
            <a:off x="298423" y="1205831"/>
            <a:ext cx="8547154" cy="5347369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0000" tIns="91440" rIns="90000" bIns="91440"/>
          <a:lstStyle/>
          <a:p>
            <a:pPr>
              <a:lnSpc>
                <a:spcPct val="150000"/>
              </a:lnSpc>
            </a:pPr>
            <a:r>
              <a:rPr lang="en-IN" sz="2400" b="1" strike="noStrike" spc="-1" dirty="0" err="1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Padinjarethara</a:t>
            </a:r>
            <a:r>
              <a:rPr lang="en-IN" sz="24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 </a:t>
            </a:r>
            <a:r>
              <a:rPr lang="en-IN" sz="2400" b="1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dam top- </a:t>
            </a:r>
            <a:r>
              <a:rPr lang="en-IN" sz="2400" b="1" strike="noStrike" spc="-1" dirty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440kW</a:t>
            </a:r>
            <a:endParaRPr sz="2400" dirty="0">
              <a:latin typeface="+mj-lt"/>
            </a:endParaRPr>
          </a:p>
          <a:p>
            <a:pPr>
              <a:lnSpc>
                <a:spcPct val="125000"/>
              </a:lnSpc>
            </a:pPr>
            <a:endParaRPr lang="en-IN" sz="2000" strike="noStrike" spc="-1" dirty="0">
              <a:solidFill>
                <a:srgbClr val="455521"/>
              </a:solidFill>
              <a:uFill>
                <a:solidFill>
                  <a:srgbClr val="FFFFFF"/>
                </a:solidFill>
              </a:uFill>
              <a:latin typeface="+mj-lt"/>
              <a:ea typeface="Karla"/>
            </a:endParaRPr>
          </a:p>
          <a:p>
            <a:pPr marL="285750" indent="-285750">
              <a:lnSpc>
                <a:spcPct val="125000"/>
              </a:lnSpc>
              <a:buFont typeface="Arial" pitchFamily="34" charset="0"/>
              <a:buChar char="•"/>
            </a:pPr>
            <a:r>
              <a:rPr lang="en-IN" sz="20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Dam top -285m and 8m width </a:t>
            </a:r>
            <a:endParaRPr sz="2000" dirty="0">
              <a:latin typeface="+mj-lt"/>
            </a:endParaRPr>
          </a:p>
          <a:p>
            <a:pPr marL="285750" indent="-285750">
              <a:lnSpc>
                <a:spcPct val="125000"/>
              </a:lnSpc>
              <a:buFont typeface="Arial" pitchFamily="34" charset="0"/>
              <a:buChar char="•"/>
            </a:pPr>
            <a:r>
              <a:rPr lang="en-IN" sz="20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Completed on 19.05.2016</a:t>
            </a:r>
            <a:endParaRPr sz="2000"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0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Contractor - M/s KELTRON</a:t>
            </a:r>
            <a:endParaRPr sz="2000"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0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State fund- Rs. 3.425 </a:t>
            </a:r>
            <a:r>
              <a:rPr lang="en-IN" sz="2000" strike="noStrike" spc="-1" dirty="0" err="1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Crore</a:t>
            </a:r>
            <a:r>
              <a:rPr lang="en-IN" sz="20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000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</a:rPr>
              <a:t>Commissioned on 29.08.2016</a:t>
            </a:r>
            <a:endParaRPr sz="2000" dirty="0"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en-IN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  </a:t>
            </a:r>
            <a:endParaRPr sz="2400" dirty="0">
              <a:latin typeface="+mj-lt"/>
            </a:endParaRPr>
          </a:p>
          <a:p>
            <a:pPr algn="ctr">
              <a:lnSpc>
                <a:spcPct val="100000"/>
              </a:lnSpc>
            </a:pPr>
            <a:endParaRPr lang="en-IN" sz="2000" u="sng" spc="-1" dirty="0">
              <a:solidFill>
                <a:srgbClr val="455521"/>
              </a:solidFill>
              <a:uFill>
                <a:solidFill>
                  <a:srgbClr val="FFFFFF"/>
                </a:solidFill>
              </a:uFill>
              <a:latin typeface="+mj-lt"/>
              <a:ea typeface="Karla"/>
            </a:endParaRPr>
          </a:p>
          <a:p>
            <a:pPr algn="ctr">
              <a:lnSpc>
                <a:spcPct val="100000"/>
              </a:lnSpc>
            </a:pPr>
            <a:endParaRPr lang="en-IN" sz="2000" u="sng" strike="noStrike" spc="-1" dirty="0">
              <a:solidFill>
                <a:srgbClr val="455521"/>
              </a:solidFill>
              <a:uFill>
                <a:solidFill>
                  <a:srgbClr val="FFFFFF"/>
                </a:solidFill>
              </a:uFill>
              <a:latin typeface="+mj-lt"/>
              <a:ea typeface="Karla"/>
            </a:endParaRPr>
          </a:p>
          <a:p>
            <a:pPr>
              <a:lnSpc>
                <a:spcPct val="100000"/>
              </a:lnSpc>
            </a:pPr>
            <a:r>
              <a:rPr lang="en-IN" u="sng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Note</a:t>
            </a:r>
            <a:r>
              <a:rPr lang="en-IN" u="sng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: </a:t>
            </a:r>
            <a:r>
              <a:rPr lang="en-IN" u="sng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L</a:t>
            </a:r>
            <a:r>
              <a:rPr lang="en-IN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argest dam top project in India</a:t>
            </a:r>
            <a:endParaRPr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85" name="Picture 680"/>
          <p:cNvPicPr/>
          <p:nvPr/>
        </p:nvPicPr>
        <p:blipFill>
          <a:blip r:embed="rId3" cstate="print"/>
          <a:stretch/>
        </p:blipFill>
        <p:spPr>
          <a:xfrm>
            <a:off x="479760" y="506057"/>
            <a:ext cx="1196640" cy="645120"/>
          </a:xfrm>
          <a:prstGeom prst="rect">
            <a:avLst/>
          </a:prstGeom>
          <a:ln>
            <a:noFill/>
          </a:ln>
        </p:spPr>
      </p:pic>
      <p:pic>
        <p:nvPicPr>
          <p:cNvPr id="8" name="Picture 12" descr="The LED light bulb is making waves in the lighting market. See more green science pictures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1348" y="5818493"/>
            <a:ext cx="329253" cy="6585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63500"/>
          </a:effectLst>
        </p:spPr>
      </p:pic>
      <p:pic>
        <p:nvPicPr>
          <p:cNvPr id="487" name="Picture 682"/>
          <p:cNvPicPr/>
          <p:nvPr/>
        </p:nvPicPr>
        <p:blipFill>
          <a:blip r:embed="rId5" cstate="print"/>
          <a:stretch/>
        </p:blipFill>
        <p:spPr>
          <a:xfrm>
            <a:off x="4038600" y="2354813"/>
            <a:ext cx="4540349" cy="27786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2836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IMG_0164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0"/>
            <a:ext cx="7756809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5400"/>
            <a:ext cx="8229240" cy="1144800"/>
          </a:xfrm>
        </p:spPr>
        <p:txBody>
          <a:bodyPr>
            <a:noAutofit/>
          </a:bodyPr>
          <a:lstStyle/>
          <a:p>
            <a:pPr algn="ctr"/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440 kWp DAM TOP SOLAR PLANT AT PADINJARETHARA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274638"/>
            <a:ext cx="5340350" cy="9223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" sz="2400" dirty="0">
                <a:solidFill>
                  <a:srgbClr val="FF0000"/>
                </a:solidFill>
                <a:ea typeface="Arial"/>
              </a:rPr>
              <a:t>Padinjarethara- Banasurasagar</a:t>
            </a:r>
            <a:br>
              <a:rPr lang="en" sz="2400" dirty="0">
                <a:solidFill>
                  <a:srgbClr val="FF0000"/>
                </a:solidFill>
                <a:ea typeface="Arial"/>
              </a:rPr>
            </a:br>
            <a:r>
              <a:rPr lang="en" sz="4000" dirty="0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440 kWp Dam Top</a:t>
            </a:r>
            <a:endParaRPr lang="en-US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9" y="71438"/>
            <a:ext cx="1604962" cy="658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cer\Desktop\IMG_03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600200"/>
            <a:ext cx="7961489" cy="5200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CustomShape 1"/>
          <p:cNvSpPr/>
          <p:nvPr/>
        </p:nvSpPr>
        <p:spPr>
          <a:xfrm>
            <a:off x="380880" y="481920"/>
            <a:ext cx="8382120" cy="85056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91440" rIns="90000" bIns="91440" anchor="b"/>
          <a:lstStyle/>
          <a:p>
            <a:pPr>
              <a:lnSpc>
                <a:spcPct val="100000"/>
              </a:lnSpc>
            </a:pPr>
            <a:r>
              <a:rPr lang="en-IN" sz="2200" b="1" strike="noStrike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                          Ongoing projects- </a:t>
            </a:r>
            <a:r>
              <a:rPr lang="en-IN" sz="2200" b="1" strike="noStrike" spc="-1" dirty="0" err="1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Barapole</a:t>
            </a:r>
            <a:r>
              <a:rPr lang="en-IN" sz="2200" b="1" strike="noStrike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 3MW canal top</a:t>
            </a:r>
            <a:endParaRPr dirty="0"/>
          </a:p>
        </p:txBody>
      </p:sp>
      <p:sp>
        <p:nvSpPr>
          <p:cNvPr id="544" name="CustomShape 2"/>
          <p:cNvSpPr/>
          <p:nvPr/>
        </p:nvSpPr>
        <p:spPr>
          <a:xfrm>
            <a:off x="380880" y="1357297"/>
            <a:ext cx="8382120" cy="5043617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0000" tIns="91440" rIns="90000" bIns="91440"/>
          <a:lstStyle/>
          <a:p>
            <a:pPr>
              <a:lnSpc>
                <a:spcPct val="150000"/>
              </a:lnSpc>
            </a:pPr>
            <a:endParaRPr lang="en-IN" sz="1600" b="1" strike="noStrike" spc="-1" dirty="0">
              <a:solidFill>
                <a:srgbClr val="455521"/>
              </a:solidFill>
              <a:uFill>
                <a:solidFill>
                  <a:srgbClr val="FFFFFF"/>
                </a:solidFill>
              </a:uFill>
              <a:latin typeface="Karla"/>
              <a:ea typeface="Karla"/>
            </a:endParaRPr>
          </a:p>
          <a:p>
            <a:pPr>
              <a:lnSpc>
                <a:spcPct val="150000"/>
              </a:lnSpc>
            </a:pPr>
            <a:r>
              <a:rPr lang="en-IN" b="1" strike="noStrike" spc="-1" dirty="0" err="1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Karla"/>
                <a:ea typeface="Karla"/>
              </a:rPr>
              <a:t>Barapole</a:t>
            </a:r>
            <a:r>
              <a:rPr lang="en-IN" b="1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Karla"/>
                <a:ea typeface="Karla"/>
              </a:rPr>
              <a:t> Canal Top –  3 MW</a:t>
            </a:r>
            <a:endParaRPr dirty="0"/>
          </a:p>
          <a:p>
            <a:pPr>
              <a:lnSpc>
                <a:spcPct val="150000"/>
              </a:lnSpc>
            </a:pPr>
            <a:r>
              <a:rPr lang="en-IN" sz="2000" strike="noStrike" spc="-1" dirty="0">
                <a:solidFill>
                  <a:srgbClr val="3333CC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‘</a:t>
            </a:r>
            <a:r>
              <a:rPr lang="en-IN" sz="2000" strike="noStrike" spc="-1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Pilot-cum-Demonstration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IN" sz="2000" strike="noStrike" spc="-1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Project for Development of 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IN" sz="2000" strike="noStrike" spc="-1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Grid Connected 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IN" sz="2000" strike="noStrike" spc="-1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Solar PV Power Plants on 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IN" sz="2000" strike="noStrike" spc="-1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Canal Banks and Canal </a:t>
            </a:r>
          </a:p>
          <a:p>
            <a:pPr>
              <a:lnSpc>
                <a:spcPct val="150000"/>
              </a:lnSpc>
            </a:pPr>
            <a:r>
              <a:rPr lang="en-IN" sz="2000" strike="noStrike" spc="-1" dirty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Tops” of MNRE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en-IN" sz="1800" i="1" strike="noStrike" spc="-1" dirty="0">
                <a:solidFill>
                  <a:srgbClr val="3333CC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dirty="0"/>
          </a:p>
        </p:txBody>
      </p:sp>
      <p:pic>
        <p:nvPicPr>
          <p:cNvPr id="545" name="Picture 690"/>
          <p:cNvPicPr/>
          <p:nvPr/>
        </p:nvPicPr>
        <p:blipFill>
          <a:blip r:embed="rId3" cstate="print"/>
          <a:stretch/>
        </p:blipFill>
        <p:spPr>
          <a:xfrm>
            <a:off x="457200" y="584200"/>
            <a:ext cx="1196640" cy="645120"/>
          </a:xfrm>
          <a:prstGeom prst="rect">
            <a:avLst/>
          </a:prstGeom>
          <a:ln>
            <a:noFill/>
          </a:ln>
        </p:spPr>
      </p:pic>
      <p:sp>
        <p:nvSpPr>
          <p:cNvPr id="547" name="CustomShape 3"/>
          <p:cNvSpPr/>
          <p:nvPr/>
        </p:nvSpPr>
        <p:spPr>
          <a:xfrm>
            <a:off x="0" y="-56271"/>
            <a:ext cx="9143640" cy="60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8" name="CustomShape 4"/>
          <p:cNvSpPr/>
          <p:nvPr/>
        </p:nvSpPr>
        <p:spPr>
          <a:xfrm>
            <a:off x="0" y="2201280"/>
            <a:ext cx="268920" cy="348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/>
          <a:lstStyle/>
          <a:p>
            <a:pPr>
              <a:lnSpc>
                <a:spcPct val="100000"/>
              </a:lnSpc>
            </a:pPr>
            <a:r>
              <a:rPr lang="en-IN" sz="11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  </a:t>
            </a:r>
            <a:endParaRPr/>
          </a:p>
        </p:txBody>
      </p:sp>
      <p:pic>
        <p:nvPicPr>
          <p:cNvPr id="549" name="Picture 694"/>
          <p:cNvPicPr/>
          <p:nvPr/>
        </p:nvPicPr>
        <p:blipFill>
          <a:blip r:embed="rId4" cstate="print"/>
          <a:stretch/>
        </p:blipFill>
        <p:spPr>
          <a:xfrm>
            <a:off x="3733800" y="1665881"/>
            <a:ext cx="4654624" cy="4426447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CustomShape 1"/>
          <p:cNvSpPr/>
          <p:nvPr/>
        </p:nvSpPr>
        <p:spPr>
          <a:xfrm>
            <a:off x="380880" y="481920"/>
            <a:ext cx="8007544" cy="85056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91440" rIns="90000" bIns="91440" anchor="b"/>
          <a:lstStyle/>
          <a:p>
            <a:pPr>
              <a:lnSpc>
                <a:spcPct val="100000"/>
              </a:lnSpc>
            </a:pPr>
            <a:r>
              <a:rPr lang="en-IN" sz="2200" b="1" strike="noStrike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                          </a:t>
            </a:r>
            <a:r>
              <a:rPr lang="en-IN" sz="2200" b="1" strike="noStrike" spc="-1" dirty="0" err="1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Ongoing</a:t>
            </a:r>
            <a:r>
              <a:rPr lang="en-IN" sz="2200" b="1" strike="noStrike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 projects</a:t>
            </a:r>
            <a:endParaRPr dirty="0"/>
          </a:p>
        </p:txBody>
      </p:sp>
      <p:sp>
        <p:nvSpPr>
          <p:cNvPr id="565" name="CustomShape 2"/>
          <p:cNvSpPr/>
          <p:nvPr/>
        </p:nvSpPr>
        <p:spPr>
          <a:xfrm>
            <a:off x="380880" y="1295040"/>
            <a:ext cx="8007544" cy="518016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IN" b="1" spc="-1" dirty="0" err="1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Barapole</a:t>
            </a:r>
            <a:r>
              <a:rPr lang="en-IN" b="1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 canal -3MW</a:t>
            </a:r>
            <a:endParaRPr lang="en-IN" dirty="0"/>
          </a:p>
        </p:txBody>
      </p:sp>
      <p:pic>
        <p:nvPicPr>
          <p:cNvPr id="566" name="Picture 711"/>
          <p:cNvPicPr/>
          <p:nvPr/>
        </p:nvPicPr>
        <p:blipFill>
          <a:blip r:embed="rId3" cstate="print"/>
          <a:stretch/>
        </p:blipFill>
        <p:spPr>
          <a:xfrm>
            <a:off x="914400" y="583680"/>
            <a:ext cx="1196640" cy="645120"/>
          </a:xfrm>
          <a:prstGeom prst="rect">
            <a:avLst/>
          </a:prstGeom>
          <a:ln>
            <a:noFill/>
          </a:ln>
        </p:spPr>
      </p:pic>
      <p:pic>
        <p:nvPicPr>
          <p:cNvPr id="567" name="Picture 712"/>
          <p:cNvPicPr/>
          <p:nvPr/>
        </p:nvPicPr>
        <p:blipFill>
          <a:blip r:embed="rId4" cstate="print"/>
          <a:stretch/>
        </p:blipFill>
        <p:spPr>
          <a:xfrm>
            <a:off x="8077320" y="5773440"/>
            <a:ext cx="990000" cy="1007040"/>
          </a:xfrm>
          <a:prstGeom prst="rect">
            <a:avLst/>
          </a:prstGeom>
          <a:ln>
            <a:noFill/>
          </a:ln>
        </p:spPr>
      </p:pic>
      <p:sp>
        <p:nvSpPr>
          <p:cNvPr id="568" name="CustomShape 3"/>
          <p:cNvSpPr/>
          <p:nvPr/>
        </p:nvSpPr>
        <p:spPr>
          <a:xfrm>
            <a:off x="0" y="0"/>
            <a:ext cx="9143640" cy="60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9" name="CustomShape 4"/>
          <p:cNvSpPr/>
          <p:nvPr/>
        </p:nvSpPr>
        <p:spPr>
          <a:xfrm>
            <a:off x="0" y="2201280"/>
            <a:ext cx="268920" cy="348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ctr"/>
          <a:lstStyle/>
          <a:p>
            <a:pPr>
              <a:lnSpc>
                <a:spcPct val="100000"/>
              </a:lnSpc>
            </a:pPr>
            <a:r>
              <a:rPr lang="en-IN" sz="11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  </a:t>
            </a:r>
            <a:endParaRPr/>
          </a:p>
        </p:txBody>
      </p:sp>
      <p:pic>
        <p:nvPicPr>
          <p:cNvPr id="3074" name="Picture 2" descr="C:\Users\Acer\AppData\Local\Temp\IMG-20161022-WA005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28600" y="279401"/>
            <a:ext cx="3067506" cy="5078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IN" b="1" spc="-1" dirty="0" err="1">
                <a:solidFill>
                  <a:schemeClr val="accent3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arla"/>
                <a:ea typeface="Karla"/>
              </a:rPr>
              <a:t>Barapole</a:t>
            </a:r>
            <a:r>
              <a:rPr lang="en-IN" b="1" spc="-1" dirty="0">
                <a:solidFill>
                  <a:schemeClr val="accent3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arla"/>
                <a:ea typeface="Karla"/>
              </a:rPr>
              <a:t> Canal Top – </a:t>
            </a:r>
            <a:r>
              <a:rPr lang="en-IN" sz="1600" b="1" spc="-1" dirty="0">
                <a:solidFill>
                  <a:schemeClr val="accent3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arla"/>
                <a:ea typeface="Karla"/>
              </a:rPr>
              <a:t>3MW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The LED light bulb is making waves in the lighting market. See more green science pictures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1348" y="5818493"/>
            <a:ext cx="329253" cy="6585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63500"/>
          </a:effectLst>
        </p:spPr>
      </p:pic>
      <p:sp>
        <p:nvSpPr>
          <p:cNvPr id="454" name="CustomShape 1"/>
          <p:cNvSpPr/>
          <p:nvPr/>
        </p:nvSpPr>
        <p:spPr>
          <a:xfrm>
            <a:off x="380880" y="279400"/>
            <a:ext cx="8458320" cy="8491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91440" rIns="90000" bIns="91440" anchor="b"/>
          <a:lstStyle/>
          <a:p>
            <a:pPr algn="ctr"/>
            <a:r>
              <a:rPr lang="en-IN" sz="2200" b="1" strike="noStrike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Completed projects of KSEBL- </a:t>
            </a:r>
            <a:r>
              <a:rPr lang="en-IN" sz="2200" b="1" spc="-1" dirty="0" err="1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Kanjikode</a:t>
            </a:r>
            <a:r>
              <a:rPr lang="en-IN" sz="2200" b="1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 - 1MW</a:t>
            </a:r>
          </a:p>
          <a:p>
            <a:pPr algn="ctr">
              <a:lnSpc>
                <a:spcPct val="100000"/>
              </a:lnSpc>
            </a:pPr>
            <a:endParaRPr dirty="0"/>
          </a:p>
        </p:txBody>
      </p:sp>
      <p:sp>
        <p:nvSpPr>
          <p:cNvPr id="455" name="CustomShape 2"/>
          <p:cNvSpPr/>
          <p:nvPr/>
        </p:nvSpPr>
        <p:spPr>
          <a:xfrm>
            <a:off x="380880" y="1092520"/>
            <a:ext cx="8458320" cy="548608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0000" tIns="91440" rIns="90000" bIns="91440"/>
          <a:lstStyle/>
          <a:p>
            <a:pPr>
              <a:lnSpc>
                <a:spcPct val="150000"/>
              </a:lnSpc>
            </a:pPr>
            <a:r>
              <a:rPr lang="en-IN" sz="2400" b="1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Kanjikode - </a:t>
            </a:r>
            <a:r>
              <a:rPr lang="en-IN" sz="2400" b="1" strike="noStrike" spc="-1" dirty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1MW</a:t>
            </a:r>
            <a:endParaRPr sz="2400" dirty="0"/>
          </a:p>
          <a:p>
            <a:pPr>
              <a:lnSpc>
                <a:spcPct val="150000"/>
              </a:lnSpc>
            </a:pPr>
            <a:r>
              <a:rPr lang="en-IN" sz="20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Status:</a:t>
            </a:r>
            <a:r>
              <a:rPr lang="en-IN" sz="2000" strike="noStrike" spc="-1" dirty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 Completed  on 10/8/2015</a:t>
            </a:r>
            <a:endParaRPr sz="2400" dirty="0"/>
          </a:p>
          <a:p>
            <a:pPr>
              <a:lnSpc>
                <a:spcPct val="100000"/>
              </a:lnSpc>
            </a:pPr>
            <a:endParaRPr sz="2400" dirty="0"/>
          </a:p>
          <a:p>
            <a:pPr>
              <a:lnSpc>
                <a:spcPct val="125000"/>
              </a:lnSpc>
            </a:pPr>
            <a:r>
              <a:rPr lang="en-IN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Own land   - 5 Acres</a:t>
            </a:r>
            <a:endParaRPr sz="2400" dirty="0"/>
          </a:p>
          <a:p>
            <a:pPr>
              <a:lnSpc>
                <a:spcPct val="125000"/>
              </a:lnSpc>
            </a:pPr>
            <a:r>
              <a:rPr lang="en-IN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Contractor - M/s Bosch Ltd., </a:t>
            </a:r>
          </a:p>
          <a:p>
            <a:pPr>
              <a:lnSpc>
                <a:spcPct val="125000"/>
              </a:lnSpc>
            </a:pPr>
            <a:r>
              <a:rPr lang="en-IN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Bangalore</a:t>
            </a:r>
            <a:endParaRPr sz="2400" dirty="0"/>
          </a:p>
          <a:p>
            <a:pPr>
              <a:lnSpc>
                <a:spcPct val="125000"/>
              </a:lnSpc>
            </a:pPr>
            <a:r>
              <a:rPr lang="en-IN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Project cost/ Contract amount - </a:t>
            </a:r>
            <a:endParaRPr sz="2400" dirty="0"/>
          </a:p>
          <a:p>
            <a:pPr>
              <a:lnSpc>
                <a:spcPct val="125000"/>
              </a:lnSpc>
            </a:pPr>
            <a:r>
              <a:rPr lang="en-IN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                    Rs. 8Crore </a:t>
            </a:r>
            <a:endParaRPr sz="2400" dirty="0"/>
          </a:p>
          <a:p>
            <a:pPr>
              <a:lnSpc>
                <a:spcPct val="125000"/>
              </a:lnSpc>
            </a:pPr>
            <a:r>
              <a:rPr lang="en-IN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Average Monthly generation </a:t>
            </a:r>
            <a:r>
              <a:rPr lang="en-IN" i="1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– </a:t>
            </a:r>
            <a:endParaRPr sz="2400" dirty="0"/>
          </a:p>
          <a:p>
            <a:pPr>
              <a:lnSpc>
                <a:spcPct val="125000"/>
              </a:lnSpc>
            </a:pPr>
            <a:r>
              <a:rPr lang="en-IN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                    Units    -0.12 MU</a:t>
            </a:r>
            <a:endParaRPr sz="2400" dirty="0"/>
          </a:p>
          <a:p>
            <a:pPr algn="ctr">
              <a:lnSpc>
                <a:spcPct val="100000"/>
              </a:lnSpc>
            </a:pPr>
            <a:endParaRPr sz="2400" dirty="0"/>
          </a:p>
          <a:p>
            <a:pPr>
              <a:lnSpc>
                <a:spcPct val="100000"/>
              </a:lnSpc>
            </a:pPr>
            <a:r>
              <a:rPr lang="en-IN" sz="20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Note:   </a:t>
            </a:r>
            <a:r>
              <a:rPr lang="en-IN" sz="2000" strike="noStrike" spc="-1" dirty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First  utility  scale</a:t>
            </a:r>
          </a:p>
          <a:p>
            <a:pPr>
              <a:lnSpc>
                <a:spcPct val="100000"/>
              </a:lnSpc>
            </a:pPr>
            <a:r>
              <a:rPr lang="en-IN" sz="2000" strike="noStrike" spc="-1" dirty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ground mounted project </a:t>
            </a:r>
          </a:p>
          <a:p>
            <a:pPr>
              <a:lnSpc>
                <a:spcPct val="100000"/>
              </a:lnSpc>
            </a:pPr>
            <a:r>
              <a:rPr lang="en-IN" sz="2000" strike="noStrike" spc="-1" dirty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ea typeface="Karla"/>
              </a:rPr>
              <a:t>of  KSEBL</a:t>
            </a:r>
            <a:endParaRPr sz="2400" dirty="0"/>
          </a:p>
        </p:txBody>
      </p:sp>
      <p:pic>
        <p:nvPicPr>
          <p:cNvPr id="456" name="Picture 2"/>
          <p:cNvPicPr/>
          <p:nvPr/>
        </p:nvPicPr>
        <p:blipFill>
          <a:blip r:embed="rId4" cstate="print"/>
          <a:stretch/>
        </p:blipFill>
        <p:spPr>
          <a:xfrm>
            <a:off x="500034" y="428604"/>
            <a:ext cx="857256" cy="502724"/>
          </a:xfrm>
          <a:prstGeom prst="rect">
            <a:avLst/>
          </a:prstGeom>
          <a:ln w="9360">
            <a:noFill/>
          </a:ln>
        </p:spPr>
      </p:pic>
      <p:pic>
        <p:nvPicPr>
          <p:cNvPr id="458" name="Picture 2"/>
          <p:cNvPicPr/>
          <p:nvPr/>
        </p:nvPicPr>
        <p:blipFill>
          <a:blip r:embed="rId5" cstate="print"/>
          <a:stretch/>
        </p:blipFill>
        <p:spPr>
          <a:xfrm>
            <a:off x="3633878" y="2287893"/>
            <a:ext cx="5129242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CustomShape 1"/>
          <p:cNvSpPr/>
          <p:nvPr/>
        </p:nvSpPr>
        <p:spPr>
          <a:xfrm>
            <a:off x="395536" y="454265"/>
            <a:ext cx="8303356" cy="74736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91440" rIns="90000" bIns="91440" anchor="b"/>
          <a:lstStyle/>
          <a:p>
            <a:pPr>
              <a:lnSpc>
                <a:spcPct val="100000"/>
              </a:lnSpc>
            </a:pPr>
            <a:r>
              <a:rPr lang="en-IN" sz="2200" b="1" strike="noStrike" spc="-1" dirty="0">
                <a:solidFill>
                  <a:srgbClr val="688031"/>
                </a:solidFill>
                <a:uFill>
                  <a:solidFill>
                    <a:srgbClr val="FFFFFF"/>
                  </a:solidFill>
                </a:uFill>
                <a:latin typeface="Montserrat"/>
                <a:ea typeface="Montserrat"/>
              </a:rPr>
              <a:t>                    Completed projects</a:t>
            </a:r>
            <a:r>
              <a:rPr lang="en-IN" b="1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Arial" pitchFamily="34" charset="0"/>
                <a:ea typeface="Montserrat"/>
                <a:cs typeface="Arial" pitchFamily="34" charset="0"/>
              </a:rPr>
              <a:t> –</a:t>
            </a:r>
            <a:r>
              <a:rPr lang="en-IN" b="1" spc="-1" dirty="0" err="1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Arial" pitchFamily="34" charset="0"/>
                <a:ea typeface="Montserrat"/>
                <a:cs typeface="Arial" pitchFamily="34" charset="0"/>
              </a:rPr>
              <a:t>Agali</a:t>
            </a:r>
            <a:r>
              <a:rPr lang="en-IN" b="1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Arial" pitchFamily="34" charset="0"/>
                <a:ea typeface="Montserrat"/>
                <a:cs typeface="Arial" pitchFamily="34" charset="0"/>
              </a:rPr>
              <a:t> Tribal colony</a:t>
            </a:r>
            <a:endParaRPr dirty="0"/>
          </a:p>
        </p:txBody>
      </p:sp>
      <p:sp>
        <p:nvSpPr>
          <p:cNvPr id="460" name="CustomShape 2"/>
          <p:cNvSpPr/>
          <p:nvPr/>
        </p:nvSpPr>
        <p:spPr>
          <a:xfrm>
            <a:off x="395536" y="1295400"/>
            <a:ext cx="7992888" cy="5205941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0000" tIns="91440" rIns="90000" bIns="91440"/>
          <a:lstStyle/>
          <a:p>
            <a:pPr>
              <a:lnSpc>
                <a:spcPct val="150000"/>
              </a:lnSpc>
            </a:pPr>
            <a:r>
              <a:rPr lang="en-IN" sz="1800" b="1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Agali tribal colony- </a:t>
            </a:r>
            <a:r>
              <a:rPr lang="en-IN" sz="1800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96kW</a:t>
            </a:r>
            <a:endParaRPr dirty="0">
              <a:solidFill>
                <a:srgbClr val="FF0000"/>
              </a:solidFill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en-IN" sz="1600" strike="noStrike" spc="-1" dirty="0">
              <a:solidFill>
                <a:srgbClr val="455521"/>
              </a:solidFill>
              <a:uFill>
                <a:solidFill>
                  <a:srgbClr val="FFFFFF"/>
                </a:solidFill>
              </a:uFill>
              <a:latin typeface="+mj-lt"/>
              <a:ea typeface="Karla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Status</a:t>
            </a:r>
            <a:r>
              <a:rPr lang="en-IN" sz="160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: </a:t>
            </a:r>
            <a:r>
              <a:rPr lang="en-IN" sz="1600" strike="noStrike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commisioned</a:t>
            </a:r>
            <a:endParaRPr lang="en-IN" sz="160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+mj-lt"/>
              <a:ea typeface="Karla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Colony consisting of 74 houses</a:t>
            </a:r>
            <a:endParaRPr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  Commissioned on 31.08.2015</a:t>
            </a:r>
            <a:endParaRPr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  Contractor – M/s KELTRON</a:t>
            </a:r>
            <a:endParaRPr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  Funded by – </a:t>
            </a:r>
            <a:r>
              <a:rPr lang="en-IN" sz="1600" strike="noStrike" spc="-1" dirty="0" err="1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Govt</a:t>
            </a:r>
            <a:r>
              <a:rPr lang="en-IN" sz="16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 of Kerala</a:t>
            </a:r>
            <a:endParaRPr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  Project cost/ Contract amount – Rs.109.45 Crore</a:t>
            </a:r>
            <a:endParaRPr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  Average Monthly generation </a:t>
            </a:r>
            <a:r>
              <a:rPr lang="en-IN" sz="1600" i="1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– </a:t>
            </a:r>
            <a:r>
              <a:rPr lang="en-IN" sz="1600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7770units</a:t>
            </a:r>
          </a:p>
          <a:p>
            <a:pPr>
              <a:lnSpc>
                <a:spcPct val="150000"/>
              </a:lnSpc>
            </a:pPr>
            <a:r>
              <a:rPr lang="en-IN" u="sng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Note</a:t>
            </a:r>
            <a:r>
              <a:rPr lang="en-IN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: </a:t>
            </a:r>
            <a:r>
              <a:rPr lang="en-IN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+mj-lt"/>
                <a:ea typeface="Karla"/>
              </a:rPr>
              <a:t>Socially obligatory roof top solar programme</a:t>
            </a:r>
            <a:endParaRPr lang="en-IN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endParaRPr dirty="0">
              <a:latin typeface="+mj-lt"/>
            </a:endParaRPr>
          </a:p>
        </p:txBody>
      </p:sp>
      <p:pic>
        <p:nvPicPr>
          <p:cNvPr id="461" name="Picture 2"/>
          <p:cNvPicPr/>
          <p:nvPr/>
        </p:nvPicPr>
        <p:blipFill>
          <a:blip r:embed="rId2" cstate="print"/>
          <a:stretch/>
        </p:blipFill>
        <p:spPr>
          <a:xfrm>
            <a:off x="445108" y="562205"/>
            <a:ext cx="1197000" cy="645600"/>
          </a:xfrm>
          <a:prstGeom prst="rect">
            <a:avLst/>
          </a:prstGeom>
          <a:ln w="9360">
            <a:noFill/>
          </a:ln>
        </p:spPr>
      </p:pic>
      <p:pic>
        <p:nvPicPr>
          <p:cNvPr id="6" name="Content Placeholder 5"/>
          <p:cNvPicPr/>
          <p:nvPr/>
        </p:nvPicPr>
        <p:blipFill>
          <a:blip r:embed="rId3" cstate="print"/>
          <a:stretch/>
        </p:blipFill>
        <p:spPr>
          <a:xfrm>
            <a:off x="428596" y="1267564"/>
            <a:ext cx="8319868" cy="5233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CustomShape 1"/>
          <p:cNvSpPr/>
          <p:nvPr/>
        </p:nvSpPr>
        <p:spPr>
          <a:xfrm>
            <a:off x="609840" y="5489280"/>
            <a:ext cx="1608480" cy="645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69" name="Picture 116"/>
          <p:cNvPicPr/>
          <p:nvPr/>
        </p:nvPicPr>
        <p:blipFill>
          <a:blip r:embed="rId2" cstate="print"/>
          <a:stretch/>
        </p:blipFill>
        <p:spPr>
          <a:xfrm>
            <a:off x="0" y="1295400"/>
            <a:ext cx="6477000" cy="497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70" name="CustomShape 3"/>
          <p:cNvSpPr/>
          <p:nvPr/>
        </p:nvSpPr>
        <p:spPr>
          <a:xfrm>
            <a:off x="990600" y="279401"/>
            <a:ext cx="4191000" cy="8567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ctr"/>
          <a:lstStyle/>
          <a:p>
            <a:pPr>
              <a:lnSpc>
                <a:spcPct val="100000"/>
              </a:lnSpc>
            </a:pPr>
            <a:r>
              <a:rPr lang="en-IN" sz="2000" b="1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Arial" pitchFamily="34" charset="0"/>
                <a:ea typeface="Montserrat"/>
                <a:cs typeface="Arial" pitchFamily="34" charset="0"/>
              </a:rPr>
              <a:t>    Present Agali Tribal colony-100kWp(92 Houses) </a:t>
            </a:r>
            <a:r>
              <a:rPr lang="en-IN" sz="2000" b="1" strike="noStrike" spc="-1" dirty="0" err="1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Arial" pitchFamily="34" charset="0"/>
                <a:ea typeface="Montserrat"/>
                <a:cs typeface="Arial" pitchFamily="34" charset="0"/>
              </a:rPr>
              <a:t>w.</a:t>
            </a:r>
            <a:r>
              <a:rPr lang="en-IN" sz="2000" b="1" strike="noStrike" spc="-1" err="1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Arial" pitchFamily="34" charset="0"/>
                <a:ea typeface="Montserrat"/>
                <a:cs typeface="Arial" pitchFamily="34" charset="0"/>
              </a:rPr>
              <a:t>e</a:t>
            </a:r>
            <a:r>
              <a:rPr lang="en-IN" sz="2000" b="1" strike="noStrike" spc="-1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Arial" pitchFamily="34" charset="0"/>
                <a:ea typeface="Montserrat"/>
                <a:cs typeface="Arial" pitchFamily="34" charset="0"/>
              </a:rPr>
              <a:t>.f</a:t>
            </a:r>
            <a:r>
              <a:rPr lang="en-IN" sz="2000" b="1" strike="noStrike" spc="-1" dirty="0">
                <a:solidFill>
                  <a:srgbClr val="455521"/>
                </a:solidFill>
                <a:uFill>
                  <a:solidFill>
                    <a:srgbClr val="FFFFFF"/>
                  </a:solidFill>
                </a:uFill>
                <a:latin typeface="Arial" pitchFamily="34" charset="0"/>
                <a:ea typeface="Montserrat"/>
                <a:cs typeface="Arial" pitchFamily="34" charset="0"/>
              </a:rPr>
              <a:t> 2015</a:t>
            </a:r>
            <a:endParaRPr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2" descr="The LED light bulb is making waves in the lighting market. See more green science pictures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1348" y="5818493"/>
            <a:ext cx="329253" cy="6585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63500"/>
          </a:effectLst>
        </p:spPr>
      </p:pic>
      <p:graphicFrame>
        <p:nvGraphicFramePr>
          <p:cNvPr id="8" name="Diagram 7"/>
          <p:cNvGraphicFramePr/>
          <p:nvPr/>
        </p:nvGraphicFramePr>
        <p:xfrm>
          <a:off x="6400800" y="914400"/>
          <a:ext cx="2667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ATHA\Desktop\i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86058"/>
            <a:ext cx="2223620" cy="22452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8522" y="105750"/>
            <a:ext cx="7792074" cy="830997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SOURA</a:t>
            </a:r>
          </a:p>
        </p:txBody>
      </p:sp>
      <p:pic>
        <p:nvPicPr>
          <p:cNvPr id="6" name="Picture 4" descr="C:\Users\LATHA\Desktop\saura-trans9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44" y="-24"/>
            <a:ext cx="857250" cy="1143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48521" y="1142984"/>
            <a:ext cx="8150901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1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Launched by Govt of Kerala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1000 MW solar power in the next 3 years  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47339" y="2214554"/>
            <a:ext cx="5181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500 MW Rooftop and Ground mounted</a:t>
            </a:r>
          </a:p>
        </p:txBody>
      </p:sp>
      <p:pic>
        <p:nvPicPr>
          <p:cNvPr id="2051" name="Picture 3" descr="C:\Users\LATHA\Desktop\i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2786058"/>
            <a:ext cx="3010603" cy="240998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857620" y="5643578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200 MW to be procured through PPA</a:t>
            </a:r>
          </a:p>
        </p:txBody>
      </p:sp>
      <p:pic>
        <p:nvPicPr>
          <p:cNvPr id="2052" name="Picture 4" descr="C:\Users\LATHA\Desktop\is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714620"/>
            <a:ext cx="2414744" cy="216558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072166" y="2214554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100 MW floating solar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5720" y="6000768"/>
            <a:ext cx="3071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50MW canal top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5429264"/>
            <a:ext cx="3071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150MW Solar Park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C28DC3F-C2A1-46BC-9DB9-705BC8B3B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8836"/>
            <a:ext cx="3850455" cy="826264"/>
          </a:xfrm>
        </p:spPr>
        <p:txBody>
          <a:bodyPr>
            <a:normAutofit/>
          </a:bodyPr>
          <a:lstStyle/>
          <a:p>
            <a:r>
              <a:rPr lang="en-IN" b="1" dirty="0">
                <a:latin typeface="Arial Black" panose="020B0A04020102020204" pitchFamily="34" charset="0"/>
              </a:rPr>
              <a:t>KERALA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D67B9F7-2888-4F70-BF65-D35729EC8127}"/>
              </a:ext>
            </a:extLst>
          </p:cNvPr>
          <p:cNvSpPr txBox="1"/>
          <p:nvPr/>
        </p:nvSpPr>
        <p:spPr>
          <a:xfrm>
            <a:off x="7768400" y="2179835"/>
            <a:ext cx="807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latin typeface="Arial Black" panose="020B0A04020102020204" pitchFamily="34" charset="0"/>
              </a:rPr>
              <a:t>Wind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32183" cy="6865034"/>
          </a:xfr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A13C78B-CBDA-45A2-96EA-774A4FEB04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844" y="2492896"/>
            <a:ext cx="1965027" cy="18558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7D67B9F7-2888-4F70-BF65-D35729EC8127}"/>
              </a:ext>
            </a:extLst>
          </p:cNvPr>
          <p:cNvSpPr txBox="1"/>
          <p:nvPr/>
        </p:nvSpPr>
        <p:spPr>
          <a:xfrm>
            <a:off x="5339428" y="2123564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latin typeface="Arial Black" panose="020B0A04020102020204" pitchFamily="34" charset="0"/>
              </a:rPr>
              <a:t>Solar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6C009645-CC08-4388-9FD0-CEF78BC3BD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149" y="2541188"/>
            <a:ext cx="1741251" cy="1809109"/>
          </a:xfrm>
          <a:prstGeom prst="rect">
            <a:avLst/>
          </a:prstGeom>
        </p:spPr>
      </p:pic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xmlns="" id="{2AB1CA89-FD16-4772-A2F5-B2D964C9B2A9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34172" y="4078938"/>
            <a:ext cx="2463757" cy="1276930"/>
          </a:xfrm>
          <a:prstGeom prst="bentConnector3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xmlns="" id="{0A79722A-18E8-42BB-BAC1-57C035082776}"/>
              </a:ext>
            </a:extLst>
          </p:cNvPr>
          <p:cNvCxnSpPr>
            <a:cxnSpLocks/>
          </p:cNvCxnSpPr>
          <p:nvPr/>
        </p:nvCxnSpPr>
        <p:spPr>
          <a:xfrm>
            <a:off x="769435" y="5752265"/>
            <a:ext cx="2289244" cy="316156"/>
          </a:xfrm>
          <a:prstGeom prst="bentConnector3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708CFAE-B2D8-494B-869F-E4EA06F2FC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768" y="2783929"/>
            <a:ext cx="780874" cy="1018198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CF6C7352-7F38-4DBB-8D41-C0DEBCF5C2E9}"/>
              </a:ext>
            </a:extLst>
          </p:cNvPr>
          <p:cNvCxnSpPr>
            <a:cxnSpLocks/>
          </p:cNvCxnSpPr>
          <p:nvPr/>
        </p:nvCxnSpPr>
        <p:spPr>
          <a:xfrm flipH="1" flipV="1">
            <a:off x="410872" y="319941"/>
            <a:ext cx="170333" cy="25586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xmlns="" id="{0C60F911-7DA8-418E-96B3-386751271E60}"/>
              </a:ext>
            </a:extLst>
          </p:cNvPr>
          <p:cNvCxnSpPr>
            <a:cxnSpLocks/>
          </p:cNvCxnSpPr>
          <p:nvPr/>
        </p:nvCxnSpPr>
        <p:spPr>
          <a:xfrm>
            <a:off x="683568" y="3805482"/>
            <a:ext cx="2312709" cy="22356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xmlns="" id="{0D221CFC-CDD3-48DC-BF05-DDA41C001CDF}"/>
              </a:ext>
            </a:extLst>
          </p:cNvPr>
          <p:cNvCxnSpPr/>
          <p:nvPr/>
        </p:nvCxnSpPr>
        <p:spPr>
          <a:xfrm flipV="1">
            <a:off x="971642" y="2492896"/>
            <a:ext cx="792046" cy="3377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1246D01C-5F8E-4B6D-BB67-DCBFDA42D4C4}"/>
              </a:ext>
            </a:extLst>
          </p:cNvPr>
          <p:cNvSpPr txBox="1"/>
          <p:nvPr/>
        </p:nvSpPr>
        <p:spPr>
          <a:xfrm>
            <a:off x="2001002" y="6082640"/>
            <a:ext cx="964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/>
              <a:t>100 MW</a:t>
            </a:r>
            <a:endParaRPr lang="en-IN" sz="1100" b="1" dirty="0"/>
          </a:p>
        </p:txBody>
      </p:sp>
      <p:graphicFrame>
        <p:nvGraphicFramePr>
          <p:cNvPr id="1029" name="Table 1028">
            <a:extLst>
              <a:ext uri="{FF2B5EF4-FFF2-40B4-BE49-F238E27FC236}">
                <a16:creationId xmlns:a16="http://schemas.microsoft.com/office/drawing/2014/main" xmlns="" id="{83E47FE5-81F7-46AF-AEB7-CE7319091C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986524"/>
              </p:ext>
            </p:extLst>
          </p:nvPr>
        </p:nvGraphicFramePr>
        <p:xfrm>
          <a:off x="4593630" y="4680935"/>
          <a:ext cx="4530548" cy="167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9736">
                  <a:extLst>
                    <a:ext uri="{9D8B030D-6E8A-4147-A177-3AD203B41FA5}">
                      <a16:colId xmlns:a16="http://schemas.microsoft.com/office/drawing/2014/main" xmlns="" val="804904609"/>
                    </a:ext>
                  </a:extLst>
                </a:gridCol>
                <a:gridCol w="1015538">
                  <a:extLst>
                    <a:ext uri="{9D8B030D-6E8A-4147-A177-3AD203B41FA5}">
                      <a16:colId xmlns:a16="http://schemas.microsoft.com/office/drawing/2014/main" xmlns="" val="470391959"/>
                    </a:ext>
                  </a:extLst>
                </a:gridCol>
                <a:gridCol w="1132637">
                  <a:extLst>
                    <a:ext uri="{9D8B030D-6E8A-4147-A177-3AD203B41FA5}">
                      <a16:colId xmlns:a16="http://schemas.microsoft.com/office/drawing/2014/main" xmlns="" val="2208938868"/>
                    </a:ext>
                  </a:extLst>
                </a:gridCol>
                <a:gridCol w="1132637">
                  <a:extLst>
                    <a:ext uri="{9D8B030D-6E8A-4147-A177-3AD203B41FA5}">
                      <a16:colId xmlns:a16="http://schemas.microsoft.com/office/drawing/2014/main" xmlns="" val="2694121207"/>
                    </a:ext>
                  </a:extLst>
                </a:gridCol>
              </a:tblGrid>
              <a:tr h="413057"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Solar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Wind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Total- RE</a:t>
                      </a:r>
                      <a:endParaRPr lang="en-I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3533021"/>
                  </a:ext>
                </a:extLst>
              </a:tr>
              <a:tr h="413057">
                <a:tc>
                  <a:txBody>
                    <a:bodyPr/>
                    <a:lstStyle/>
                    <a:p>
                      <a:r>
                        <a:rPr lang="en-GB" sz="1800" b="1" dirty="0"/>
                        <a:t>Existing</a:t>
                      </a:r>
                      <a:endParaRPr lang="en-IN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134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70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204</a:t>
                      </a:r>
                      <a:endParaRPr lang="en-I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62045401"/>
                  </a:ext>
                </a:extLst>
              </a:tr>
              <a:tr h="437787">
                <a:tc>
                  <a:txBody>
                    <a:bodyPr/>
                    <a:lstStyle/>
                    <a:p>
                      <a:r>
                        <a:rPr lang="en-GB" sz="1800" b="1" dirty="0"/>
                        <a:t>Upcoming</a:t>
                      </a:r>
                      <a:endParaRPr lang="en-IN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1392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140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1532</a:t>
                      </a:r>
                      <a:endParaRPr lang="en-I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80564884"/>
                  </a:ext>
                </a:extLst>
              </a:tr>
              <a:tr h="413057">
                <a:tc>
                  <a:txBody>
                    <a:bodyPr/>
                    <a:lstStyle/>
                    <a:p>
                      <a:r>
                        <a:rPr lang="en-GB" sz="1800" b="1" dirty="0"/>
                        <a:t>Total</a:t>
                      </a:r>
                      <a:endParaRPr lang="en-IN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1526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210</a:t>
                      </a:r>
                      <a:endParaRPr lang="en-IN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1736</a:t>
                      </a:r>
                      <a:endParaRPr lang="en-IN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82228487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73EDC5B-A370-42AE-9A74-000A124609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578" y="1281380"/>
            <a:ext cx="464562" cy="4645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3FED075-AD28-4F1D-961A-F6C8725497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71" y="1134715"/>
            <a:ext cx="519855" cy="46456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BFD6384B-E3BF-4CD1-B082-39B0D1497B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99" y="370007"/>
            <a:ext cx="488204" cy="30079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ED205CC4-B434-4FE9-9459-0659A39A7D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0258">
            <a:off x="3080703" y="5800923"/>
            <a:ext cx="408374" cy="40837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B1264B79-8C1C-487F-A3A9-DA28334EF8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32" y="6091097"/>
            <a:ext cx="496595" cy="49659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92C36180-BA8D-476A-A073-C2D5E01F3F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891" y="3943038"/>
            <a:ext cx="486882" cy="34487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E097C18-7669-4C2F-9084-371921B487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827" y="4546118"/>
            <a:ext cx="380661" cy="26963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007DB82-32FF-4B6D-A2A2-D5A6F64838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805" y="2607795"/>
            <a:ext cx="328231" cy="23249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EB4FD4C3-A699-474E-A3FB-546C757AEB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765" y="2974141"/>
            <a:ext cx="236277" cy="16736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6077D5C0-E637-4F28-A982-E3F59DBF13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517" y="2962162"/>
            <a:ext cx="252503" cy="17885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BC55231E-9E51-49B1-BC39-6EA5A70B87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801" y="3177394"/>
            <a:ext cx="252002" cy="17850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66D8E5D9-F9AF-4BF9-8503-6828C8865B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042" y="3191913"/>
            <a:ext cx="237953" cy="1685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8E72DB5B-8065-482A-853C-9EF933F7CD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822" y="3794601"/>
            <a:ext cx="302105" cy="30210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B55FFDE2-B99C-4BD9-B12E-C878B30C6B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130" y="3766396"/>
            <a:ext cx="386532" cy="386532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3BCE8CC8-795B-49AB-89F5-2A3AFBC489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293" y="4163809"/>
            <a:ext cx="342638" cy="34263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71E2A469-BAC8-4E54-A359-BF39FF6AE5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691" y="4033701"/>
            <a:ext cx="386532" cy="38653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92A67038-C123-40EC-9690-AFAFB02AE3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360" y="2720257"/>
            <a:ext cx="398836" cy="39883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B8B8EEEE-1E87-4B88-B131-DC046B6FD0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247" y="3297619"/>
            <a:ext cx="406261" cy="406261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BE70B84B-BE7E-4AA4-BFDF-4B206C39EC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944" y="3273750"/>
            <a:ext cx="317498" cy="317498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2B329753-AA0F-4A79-B955-86D1FC1CDA92}"/>
              </a:ext>
            </a:extLst>
          </p:cNvPr>
          <p:cNvSpPr txBox="1"/>
          <p:nvPr/>
        </p:nvSpPr>
        <p:spPr>
          <a:xfrm>
            <a:off x="1093100" y="4731020"/>
            <a:ext cx="964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/>
              <a:t>100MW</a:t>
            </a:r>
            <a:endParaRPr lang="en-IN" sz="1100" b="1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2A54191E-34C3-4EA2-B2DE-59FDBA8D0068}"/>
              </a:ext>
            </a:extLst>
          </p:cNvPr>
          <p:cNvSpPr txBox="1"/>
          <p:nvPr/>
        </p:nvSpPr>
        <p:spPr>
          <a:xfrm rot="20051560">
            <a:off x="769435" y="2410383"/>
            <a:ext cx="964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/>
              <a:t>500 MW</a:t>
            </a:r>
            <a:endParaRPr lang="en-IN" sz="1100" b="1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DE7E8632-8A60-4007-83B8-98D29ABDA1B7}"/>
              </a:ext>
            </a:extLst>
          </p:cNvPr>
          <p:cNvSpPr txBox="1"/>
          <p:nvPr/>
        </p:nvSpPr>
        <p:spPr>
          <a:xfrm rot="2833820">
            <a:off x="1758429" y="5375544"/>
            <a:ext cx="964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/>
              <a:t>250 MW</a:t>
            </a:r>
            <a:endParaRPr lang="en-IN" sz="1100" b="1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F6BB56B2-5CA5-4DBE-B8DC-A765B9019EA5}"/>
              </a:ext>
            </a:extLst>
          </p:cNvPr>
          <p:cNvSpPr txBox="1"/>
          <p:nvPr/>
        </p:nvSpPr>
        <p:spPr>
          <a:xfrm rot="15938923">
            <a:off x="-97333" y="1580536"/>
            <a:ext cx="964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/>
              <a:t>250 MW</a:t>
            </a:r>
            <a:endParaRPr lang="en-IN" sz="1100" b="1" dirty="0"/>
          </a:p>
        </p:txBody>
      </p:sp>
    </p:spTree>
    <p:extLst>
      <p:ext uri="{BB962C8B-B14F-4D97-AF65-F5344CB8AC3E}">
        <p14:creationId xmlns:p14="http://schemas.microsoft.com/office/powerpoint/2010/main" val="314158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3396" cy="759032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SOURA PROJECT</a:t>
            </a:r>
          </a:p>
        </p:txBody>
      </p:sp>
      <p:pic>
        <p:nvPicPr>
          <p:cNvPr id="4" name="Content Placeholder 3" descr="C:\Users\LATHA\Desktop\soura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6077" y="1142984"/>
            <a:ext cx="7873575" cy="41935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5572140"/>
            <a:ext cx="8001056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Online Registration : KSEB website 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Current Registrations:  2.78L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6" name="Picture 4" descr="C:\Users\LATHA\Desktop\saura-trans90.png">
            <a:extLst>
              <a:ext uri="{FF2B5EF4-FFF2-40B4-BE49-F238E27FC236}">
                <a16:creationId xmlns:a16="http://schemas.microsoft.com/office/drawing/2014/main" xmlns="" id="{83B5463D-4EB6-6744-BF12-C0D48B6C5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82654"/>
            <a:ext cx="857250" cy="1143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11"/>
          <p:cNvGraphicFramePr/>
          <p:nvPr/>
        </p:nvGraphicFramePr>
        <p:xfrm>
          <a:off x="-714412" y="1500174"/>
          <a:ext cx="8929718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Diagram 12"/>
          <p:cNvGraphicFramePr/>
          <p:nvPr/>
        </p:nvGraphicFramePr>
        <p:xfrm>
          <a:off x="142844" y="3143248"/>
          <a:ext cx="8858280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Diagram 13"/>
          <p:cNvGraphicFramePr/>
          <p:nvPr/>
        </p:nvGraphicFramePr>
        <p:xfrm>
          <a:off x="928694" y="4852112"/>
          <a:ext cx="8929718" cy="1362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857356" y="160008"/>
            <a:ext cx="7143800" cy="982976"/>
          </a:xfrm>
          <a:solidFill>
            <a:schemeClr val="accent6"/>
          </a:solidFill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SOURA SCHEME MODELS FOR CONSUMERS  </a:t>
            </a:r>
          </a:p>
        </p:txBody>
      </p:sp>
      <p:sp>
        <p:nvSpPr>
          <p:cNvPr id="1026" name="AutoShape 2" descr="Image result for picture of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Image result for picture of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32" y="285728"/>
            <a:ext cx="174144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54757"/>
            <a:ext cx="9144000" cy="118842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0" algn="ctr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inherit"/>
              </a:rPr>
              <a:t>Latitude: 10.85,    Longitude:  76.25</a:t>
            </a:r>
          </a:p>
          <a:p>
            <a:pPr lvl="0" algn="ctr"/>
            <a:r>
              <a:rPr lang="en-US" sz="2600" dirty="0">
                <a:solidFill>
                  <a:schemeClr val="accent2">
                    <a:lumMod val="50000"/>
                  </a:schemeClr>
                </a:solidFill>
                <a:latin typeface="inherit"/>
              </a:rPr>
              <a:t>Annual Average Global Horizontal Irradiance: 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inherit"/>
              </a:rPr>
              <a:t>5.68</a:t>
            </a:r>
            <a:r>
              <a:rPr lang="en-US" sz="2600" dirty="0">
                <a:solidFill>
                  <a:schemeClr val="accent2">
                    <a:lumMod val="50000"/>
                  </a:schemeClr>
                </a:solidFill>
                <a:latin typeface="inherit"/>
              </a:rPr>
              <a:t> kWh/m</a:t>
            </a:r>
            <a:r>
              <a:rPr lang="en-US" sz="2600" baseline="30000" dirty="0">
                <a:solidFill>
                  <a:schemeClr val="accent2">
                    <a:lumMod val="50000"/>
                  </a:schemeClr>
                </a:solidFill>
                <a:latin typeface="inherit"/>
              </a:rPr>
              <a:t>2</a:t>
            </a:r>
            <a:r>
              <a:rPr lang="en-US" sz="2600" dirty="0">
                <a:solidFill>
                  <a:schemeClr val="accent2">
                    <a:lumMod val="50000"/>
                  </a:schemeClr>
                </a:solidFill>
                <a:latin typeface="inherit"/>
              </a:rPr>
              <a:t>/day</a:t>
            </a:r>
          </a:p>
          <a:p>
            <a:pPr algn="ctr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928794" y="142852"/>
            <a:ext cx="7215206" cy="1071570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Average Global Horizontal Irradiance, Kerala</a:t>
            </a:r>
            <a:endParaRPr lang="en-IN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7802199"/>
              </p:ext>
            </p:extLst>
          </p:nvPr>
        </p:nvGraphicFramePr>
        <p:xfrm>
          <a:off x="363511" y="3096182"/>
          <a:ext cx="3977641" cy="27617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092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84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9399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Monthly Average : kWh/m2/day</a:t>
                      </a:r>
                    </a:p>
                  </a:txBody>
                  <a:tcPr marL="33649" marR="33649" marT="44865" marB="44865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3997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JAN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5.98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3997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FEB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6.51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3997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MAR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6.68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3997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APR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6.37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3997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MAY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5.90 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3997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JUN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4.89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996741"/>
              </p:ext>
            </p:extLst>
          </p:nvPr>
        </p:nvGraphicFramePr>
        <p:xfrm>
          <a:off x="4540766" y="3071810"/>
          <a:ext cx="4123548" cy="2761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75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59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951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IN" sz="20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Monthly Average : kWh/m2/day</a:t>
                      </a:r>
                    </a:p>
                  </a:txBody>
                  <a:tcPr marL="33649" marR="33649" marT="44865" marB="44865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9512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JUL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4.74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9512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AUG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5.34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9512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SEP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5.67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9512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OCT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5.15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9512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NOV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5.39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9512"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cap="all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DEC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5.55</a:t>
                      </a:r>
                    </a:p>
                  </a:txBody>
                  <a:tcPr marL="33649" marR="33649" marT="44865" marB="4486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357166"/>
            <a:ext cx="174144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00" cy="834634"/>
          </a:xfrm>
          <a:solidFill>
            <a:schemeClr val="accent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IN" sz="4000" dirty="0">
                <a:solidFill>
                  <a:schemeClr val="bg1"/>
                </a:solidFill>
              </a:rPr>
              <a:t>SOURA : 1</a:t>
            </a:r>
            <a:r>
              <a:rPr lang="en-IN" sz="4000" baseline="30000" dirty="0">
                <a:solidFill>
                  <a:schemeClr val="bg1"/>
                </a:solidFill>
              </a:rPr>
              <a:t>st</a:t>
            </a:r>
            <a:r>
              <a:rPr lang="en-IN" sz="4000" dirty="0">
                <a:solidFill>
                  <a:schemeClr val="bg1"/>
                </a:solidFill>
              </a:rPr>
              <a:t>  phase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762" y="1199212"/>
            <a:ext cx="8375756" cy="5111646"/>
          </a:xfrm>
          <a:noFill/>
        </p:spPr>
        <p:txBody>
          <a:bodyPr>
            <a:noAutofit/>
          </a:bodyPr>
          <a:lstStyle/>
          <a:p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First phase tender </a:t>
            </a:r>
            <a:r>
              <a:rPr lang="en-US" b="1" dirty="0"/>
              <a:t>: </a:t>
            </a:r>
          </a:p>
          <a:p>
            <a:pPr marL="457200" lvl="1" indent="0">
              <a:buNone/>
            </a:pPr>
            <a:r>
              <a:rPr lang="en-US" sz="3200" dirty="0">
                <a:solidFill>
                  <a:srgbClr val="000000"/>
                </a:solidFill>
              </a:rPr>
              <a:t>- 200MWp  Rooftop/Ground mounted solar PV at various locations in the State in 2019-20 </a:t>
            </a:r>
          </a:p>
          <a:p>
            <a:pPr>
              <a:buNone/>
            </a:pPr>
            <a:endParaRPr lang="en-US" sz="3200" dirty="0">
              <a:solidFill>
                <a:srgbClr val="000000"/>
              </a:solidFill>
            </a:endParaRPr>
          </a:p>
          <a:p>
            <a:pPr marL="344488" lvl="1" indent="-344488">
              <a:buFont typeface="Arial" pitchFamily="34" charset="0"/>
              <a:buChar char="•"/>
            </a:pPr>
            <a:r>
              <a:rPr lang="en-US" sz="3200" dirty="0">
                <a:solidFill>
                  <a:srgbClr val="0070C0"/>
                </a:solidFill>
              </a:rPr>
              <a:t>Executing Agency:</a:t>
            </a:r>
          </a:p>
          <a:p>
            <a:pPr marL="457200" lvl="1" indent="0">
              <a:buNone/>
            </a:pPr>
            <a:r>
              <a:rPr lang="en-US" sz="3200" dirty="0">
                <a:solidFill>
                  <a:srgbClr val="000000"/>
                </a:solidFill>
              </a:rPr>
              <a:t>- SPV : JV of KSEBL &amp; ANERT</a:t>
            </a:r>
            <a:endParaRPr lang="en-US" dirty="0">
              <a:solidFill>
                <a:srgbClr val="000000"/>
              </a:solidFill>
            </a:endParaRPr>
          </a:p>
          <a:p>
            <a:pPr marL="285750" lvl="1">
              <a:buNone/>
            </a:pPr>
            <a:endParaRPr lang="en-US" sz="3200" dirty="0">
              <a:solidFill>
                <a:srgbClr val="000000"/>
              </a:solidFill>
            </a:endParaRPr>
          </a:p>
          <a:p>
            <a:endParaRPr lang="en-IN" dirty="0"/>
          </a:p>
        </p:txBody>
      </p:sp>
      <p:pic>
        <p:nvPicPr>
          <p:cNvPr id="21" name="Picture 4" descr="C:\Users\LATHA\Desktop\saura-trans90.png">
            <a:extLst>
              <a:ext uri="{FF2B5EF4-FFF2-40B4-BE49-F238E27FC236}">
                <a16:creationId xmlns:a16="http://schemas.microsoft.com/office/drawing/2014/main" xmlns="" id="{020B5130-95C1-7644-BF82-CDF4FA142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4448" y="60494"/>
            <a:ext cx="857250" cy="11430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543" y="357166"/>
            <a:ext cx="174144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404754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7767248" cy="719275"/>
          </a:xfrm>
          <a:solidFill>
            <a:schemeClr val="accent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IN" sz="4000" dirty="0">
                <a:solidFill>
                  <a:schemeClr val="bg1"/>
                </a:solidFill>
              </a:rPr>
              <a:t>SOURA : 1</a:t>
            </a:r>
            <a:r>
              <a:rPr lang="en-IN" sz="4000" baseline="30000" dirty="0">
                <a:solidFill>
                  <a:schemeClr val="bg1"/>
                </a:solidFill>
              </a:rPr>
              <a:t>st</a:t>
            </a:r>
            <a:r>
              <a:rPr lang="en-IN" sz="4000" dirty="0">
                <a:solidFill>
                  <a:schemeClr val="bg1"/>
                </a:solidFill>
              </a:rPr>
              <a:t>  phase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762" y="1199212"/>
            <a:ext cx="8375756" cy="511164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</a:rPr>
              <a:t>Execution methodology </a:t>
            </a:r>
            <a:r>
              <a:rPr lang="en-US" sz="2800" dirty="0"/>
              <a:t>: </a:t>
            </a:r>
          </a:p>
          <a:p>
            <a:pPr marL="457200" lvl="1" indent="0" algn="ctr">
              <a:buNone/>
            </a:pPr>
            <a:r>
              <a:rPr lang="en-US" dirty="0">
                <a:solidFill>
                  <a:srgbClr val="000000"/>
                </a:solidFill>
              </a:rPr>
              <a:t>- Empanelment of EPC Contractors/Plant Developers</a:t>
            </a:r>
          </a:p>
          <a:p>
            <a:pPr marL="344488" lvl="1" indent="-344488" algn="ctr">
              <a:buNone/>
            </a:pPr>
            <a:endParaRPr lang="en-US" sz="2400" dirty="0">
              <a:solidFill>
                <a:srgbClr val="000000"/>
              </a:solidFill>
            </a:endParaRPr>
          </a:p>
          <a:p>
            <a:pPr marL="457200" lvl="1" indent="-457200" algn="ctr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Selection Criteria for empanelment </a:t>
            </a:r>
            <a:r>
              <a:rPr lang="en-US" dirty="0"/>
              <a:t>:</a:t>
            </a:r>
          </a:p>
          <a:p>
            <a:pPr marL="914400" lvl="2" indent="-45720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-EPC cost on per </a:t>
            </a:r>
            <a:r>
              <a:rPr lang="en-US" sz="2800" dirty="0" err="1">
                <a:solidFill>
                  <a:srgbClr val="000000"/>
                </a:solidFill>
              </a:rPr>
              <a:t>kWp</a:t>
            </a:r>
            <a:r>
              <a:rPr lang="en-US" sz="2800" dirty="0">
                <a:solidFill>
                  <a:srgbClr val="000000"/>
                </a:solidFill>
              </a:rPr>
              <a:t>/</a:t>
            </a:r>
            <a:r>
              <a:rPr lang="en-US" sz="2800" dirty="0" err="1">
                <a:solidFill>
                  <a:srgbClr val="000000"/>
                </a:solidFill>
              </a:rPr>
              <a:t>Levelized</a:t>
            </a:r>
            <a:r>
              <a:rPr lang="en-US" sz="2800" dirty="0">
                <a:solidFill>
                  <a:srgbClr val="000000"/>
                </a:solidFill>
              </a:rPr>
              <a:t> tariff basis or both 	</a:t>
            </a:r>
          </a:p>
          <a:p>
            <a:pPr marL="457200" lvl="2" indent="0" algn="ctr">
              <a:buNone/>
            </a:pPr>
            <a:r>
              <a:rPr lang="en-US" sz="2800" dirty="0">
                <a:solidFill>
                  <a:srgbClr val="FF0000"/>
                </a:solidFill>
              </a:rPr>
              <a:t>Final call on selection through EPC or </a:t>
            </a:r>
            <a:r>
              <a:rPr lang="en-US" sz="2800" dirty="0" err="1">
                <a:solidFill>
                  <a:srgbClr val="FF0000"/>
                </a:solidFill>
              </a:rPr>
              <a:t>levelized</a:t>
            </a:r>
            <a:r>
              <a:rPr lang="en-US" sz="2800" dirty="0">
                <a:solidFill>
                  <a:srgbClr val="FF0000"/>
                </a:solidFill>
              </a:rPr>
              <a:t> tariff or both will be taken by bidding authority. It is desirable to quote on both basis.</a:t>
            </a:r>
          </a:p>
          <a:p>
            <a:endParaRPr lang="en-IN" sz="2800" dirty="0"/>
          </a:p>
        </p:txBody>
      </p:sp>
      <p:pic>
        <p:nvPicPr>
          <p:cNvPr id="5" name="Picture 4" descr="C:\Users\LATHA\Desktop\saura-trans90.png">
            <a:extLst>
              <a:ext uri="{FF2B5EF4-FFF2-40B4-BE49-F238E27FC236}">
                <a16:creationId xmlns:a16="http://schemas.microsoft.com/office/drawing/2014/main" xmlns="" id="{0134F8A8-6A95-4548-A108-7B28E7396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4448" y="60494"/>
            <a:ext cx="857250" cy="1143000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543" y="357166"/>
            <a:ext cx="174144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404754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645C0C1F-9232-42E2-A3A2-32F4446163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274548"/>
              </p:ext>
            </p:extLst>
          </p:nvPr>
        </p:nvGraphicFramePr>
        <p:xfrm>
          <a:off x="533400" y="1524000"/>
          <a:ext cx="8077199" cy="4457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3510">
                  <a:extLst>
                    <a:ext uri="{9D8B030D-6E8A-4147-A177-3AD203B41FA5}">
                      <a16:colId xmlns:a16="http://schemas.microsoft.com/office/drawing/2014/main" xmlns="" val="1226917968"/>
                    </a:ext>
                  </a:extLst>
                </a:gridCol>
                <a:gridCol w="894262">
                  <a:extLst>
                    <a:ext uri="{9D8B030D-6E8A-4147-A177-3AD203B41FA5}">
                      <a16:colId xmlns:a16="http://schemas.microsoft.com/office/drawing/2014/main" xmlns="" val="550990226"/>
                    </a:ext>
                  </a:extLst>
                </a:gridCol>
                <a:gridCol w="1688316">
                  <a:extLst>
                    <a:ext uri="{9D8B030D-6E8A-4147-A177-3AD203B41FA5}">
                      <a16:colId xmlns:a16="http://schemas.microsoft.com/office/drawing/2014/main" xmlns="" val="759981171"/>
                    </a:ext>
                  </a:extLst>
                </a:gridCol>
                <a:gridCol w="6801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3156">
                  <a:extLst>
                    <a:ext uri="{9D8B030D-6E8A-4147-A177-3AD203B41FA5}">
                      <a16:colId xmlns:a16="http://schemas.microsoft.com/office/drawing/2014/main" xmlns="" val="1943874266"/>
                    </a:ext>
                  </a:extLst>
                </a:gridCol>
                <a:gridCol w="1153885">
                  <a:extLst>
                    <a:ext uri="{9D8B030D-6E8A-4147-A177-3AD203B41FA5}">
                      <a16:colId xmlns:a16="http://schemas.microsoft.com/office/drawing/2014/main" xmlns="" val="1460384947"/>
                    </a:ext>
                  </a:extLst>
                </a:gridCol>
                <a:gridCol w="115388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752601">
                <a:tc>
                  <a:txBody>
                    <a:bodyPr/>
                    <a:lstStyle/>
                    <a:p>
                      <a:r>
                        <a:rPr lang="en-GB" dirty="0"/>
                        <a:t>Financial Year</a:t>
                      </a:r>
                      <a:endParaRPr lang="en-IN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IN" dirty="0"/>
                        <a:t>Minimum Non-Solar RPO target a % of Total Consumption excluding hydro generation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RPO Met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/>
                        <a:t>Minimum Solar RPO target a % of Total Consumption excluding hydro generation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/>
                        <a:t>RPO Met</a:t>
                      </a:r>
                    </a:p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65857884"/>
                  </a:ext>
                </a:extLst>
              </a:tr>
              <a:tr h="706524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MW(CUF- 25%)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04724191"/>
                  </a:ext>
                </a:extLst>
              </a:tr>
              <a:tr h="409336">
                <a:tc>
                  <a:txBody>
                    <a:bodyPr/>
                    <a:lstStyle/>
                    <a:p>
                      <a:r>
                        <a:rPr lang="en-IN" dirty="0"/>
                        <a:t>2018-19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497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03628447"/>
                  </a:ext>
                </a:extLst>
              </a:tr>
              <a:tr h="473636">
                <a:tc>
                  <a:txBody>
                    <a:bodyPr/>
                    <a:lstStyle/>
                    <a:p>
                      <a:r>
                        <a:rPr lang="en-IN" dirty="0"/>
                        <a:t>2019-20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608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6244179"/>
                  </a:ext>
                </a:extLst>
              </a:tr>
              <a:tr h="409336">
                <a:tc>
                  <a:txBody>
                    <a:bodyPr/>
                    <a:lstStyle/>
                    <a:p>
                      <a:r>
                        <a:rPr lang="en-IN" dirty="0"/>
                        <a:t>2020-21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/>
                        <a:t>731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5.25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561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80977915"/>
                  </a:ext>
                </a:extLst>
              </a:tr>
              <a:tr h="706524">
                <a:tc>
                  <a:txBody>
                    <a:bodyPr/>
                    <a:lstStyle/>
                    <a:p>
                      <a:r>
                        <a:rPr lang="en-IN" dirty="0"/>
                        <a:t>2021-22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/>
                        <a:t>889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6.75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4767541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71699" y="64521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RPO TARGETS</a:t>
            </a:r>
          </a:p>
        </p:txBody>
      </p:sp>
    </p:spTree>
    <p:extLst>
      <p:ext uri="{BB962C8B-B14F-4D97-AF65-F5344CB8AC3E}">
        <p14:creationId xmlns:p14="http://schemas.microsoft.com/office/powerpoint/2010/main" val="25090570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9DFEE2-97BF-4264-A919-EEBEC79C5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228600"/>
            <a:ext cx="3012832" cy="1600199"/>
          </a:xfrm>
        </p:spPr>
        <p:txBody>
          <a:bodyPr>
            <a:normAutofit fontScale="90000"/>
          </a:bodyPr>
          <a:lstStyle/>
          <a:p>
            <a:pPr algn="ctr"/>
            <a:r>
              <a:rPr lang="en-IN" b="1" dirty="0">
                <a:latin typeface="Arial Black" panose="020B0A04020102020204" pitchFamily="34" charset="0"/>
              </a:rPr>
              <a:t>RE- Southern India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6EA7F93-7D00-4CE9-B2F8-E5C662973C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4" b="5183"/>
          <a:stretch/>
        </p:blipFill>
        <p:spPr>
          <a:xfrm>
            <a:off x="0" y="0"/>
            <a:ext cx="5600810" cy="6858001"/>
          </a:xfr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D1E6A227-4A0C-4C19-A323-685CF38BBA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6203"/>
              </p:ext>
            </p:extLst>
          </p:nvPr>
        </p:nvGraphicFramePr>
        <p:xfrm>
          <a:off x="5600810" y="2243799"/>
          <a:ext cx="356909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273">
                  <a:extLst>
                    <a:ext uri="{9D8B030D-6E8A-4147-A177-3AD203B41FA5}">
                      <a16:colId xmlns:a16="http://schemas.microsoft.com/office/drawing/2014/main" xmlns="" val="2030202064"/>
                    </a:ext>
                  </a:extLst>
                </a:gridCol>
                <a:gridCol w="892273">
                  <a:extLst>
                    <a:ext uri="{9D8B030D-6E8A-4147-A177-3AD203B41FA5}">
                      <a16:colId xmlns:a16="http://schemas.microsoft.com/office/drawing/2014/main" xmlns="" val="3953476325"/>
                    </a:ext>
                  </a:extLst>
                </a:gridCol>
                <a:gridCol w="892273">
                  <a:extLst>
                    <a:ext uri="{9D8B030D-6E8A-4147-A177-3AD203B41FA5}">
                      <a16:colId xmlns:a16="http://schemas.microsoft.com/office/drawing/2014/main" xmlns="" val="4213372656"/>
                    </a:ext>
                  </a:extLst>
                </a:gridCol>
                <a:gridCol w="8922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State-IC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Solar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Wind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Total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366272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AP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2153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3948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6101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956317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TL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3362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101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3463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785128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KAR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4503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3908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8411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TN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12028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16529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28557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KER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134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70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204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C3AD9B0-B59D-40CC-8D17-B7FF2A7F2B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988" y="3457579"/>
            <a:ext cx="1023275" cy="1023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E361DC2-BE81-4BC0-8946-F1CF73E86B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272" y="1617785"/>
            <a:ext cx="828675" cy="8286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B3345B8F-44C0-496E-B683-628A1599FA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291" y="1598588"/>
            <a:ext cx="981075" cy="9810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8F84E914-2AC5-4E92-B2FB-E3476B5EC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016" y="4064245"/>
            <a:ext cx="1057275" cy="10572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86463008-45D0-491A-A92F-98E564F85A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14" y="4422412"/>
            <a:ext cx="884151" cy="8841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D4E488CE-9253-4D24-90E9-4CA7EE103D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09" y="5776028"/>
            <a:ext cx="830010" cy="6477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F77B95-F5DC-4019-87B6-E7528F7D35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66" y="2378467"/>
            <a:ext cx="981851" cy="69547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95175AA3-B68F-4A31-B33F-46E3CCE6DB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063" y="5390424"/>
            <a:ext cx="914400" cy="6477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1D82CEF-4569-4449-88E9-5DF04C38FF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10" y="3165383"/>
            <a:ext cx="914400" cy="6477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929FBC67-A2C9-43A7-8D8C-937A5BB8CD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948" y="407230"/>
            <a:ext cx="801030" cy="56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651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1142984"/>
          <a:ext cx="771530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9800" y="5612216"/>
            <a:ext cx="3036841" cy="124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874484"/>
              </p:ext>
            </p:extLst>
          </p:nvPr>
        </p:nvGraphicFramePr>
        <p:xfrm>
          <a:off x="0" y="577968"/>
          <a:ext cx="9144000" cy="6280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81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53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756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284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208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0552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6968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Existing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/>
                        <a:t> Ongoing Projects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/>
                        <a:t>Upcoming Proposals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9681">
                <a:tc>
                  <a:txBody>
                    <a:bodyPr/>
                    <a:lstStyle/>
                    <a:p>
                      <a:r>
                        <a:rPr lang="en-US" dirty="0"/>
                        <a:t>Owned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Owned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Soura</a:t>
                      </a:r>
                      <a:endParaRPr lang="en-US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MW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69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KSEBL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16.41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KSEBL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17.86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Roof</a:t>
                      </a:r>
                      <a:r>
                        <a:rPr lang="en-US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Top</a:t>
                      </a:r>
                      <a:endParaRPr lang="en-US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9221">
                <a:tc>
                  <a:txBody>
                    <a:bodyPr/>
                    <a:lstStyle/>
                    <a:p>
                      <a:r>
                        <a:rPr lang="en-US" dirty="0"/>
                        <a:t>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NHPC-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Kallada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Floating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Ground mounted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0570">
                <a:tc>
                  <a:txBody>
                    <a:bodyPr/>
                    <a:lstStyle/>
                    <a:p>
                      <a:r>
                        <a:rPr lang="en-US" dirty="0"/>
                        <a:t>IREDA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KMRL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5.348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Floating solar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9681">
                <a:tc>
                  <a:txBody>
                    <a:bodyPr/>
                    <a:lstStyle/>
                    <a:p>
                      <a:r>
                        <a:rPr lang="en-US" dirty="0"/>
                        <a:t>ANERT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HINDALCO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Canal top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9681">
                <a:tc>
                  <a:txBody>
                    <a:bodyPr/>
                    <a:lstStyle/>
                    <a:p>
                      <a:r>
                        <a:rPr lang="en-US" dirty="0"/>
                        <a:t>HINDALCO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BPCL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Solar park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84603">
                <a:tc>
                  <a:txBody>
                    <a:bodyPr/>
                    <a:lstStyle/>
                    <a:p>
                      <a:r>
                        <a:rPr lang="en-US" dirty="0"/>
                        <a:t>Grid</a:t>
                      </a:r>
                      <a:r>
                        <a:rPr lang="en-US" baseline="0" dirty="0"/>
                        <a:t> connected </a:t>
                      </a:r>
                    </a:p>
                    <a:p>
                      <a:r>
                        <a:rPr lang="en-US" baseline="0" dirty="0"/>
                        <a:t>Consumers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34.19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KTDC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Procurement through PPA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46941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Bharath Charitable Hospital Society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NTPC-floating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74367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NTPC-ground mounted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9681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SECI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69681">
                <a:tc>
                  <a:txBody>
                    <a:bodyPr/>
                    <a:lstStyle/>
                    <a:p>
                      <a:r>
                        <a:rPr lang="en-US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133.61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85.308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1307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296842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6"/>
                </a:solidFill>
              </a:rPr>
              <a:t>SOLAR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6D10D7B4-7649-423B-BC0F-D549CD1C56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841732"/>
              </p:ext>
            </p:extLst>
          </p:nvPr>
        </p:nvGraphicFramePr>
        <p:xfrm>
          <a:off x="1524000" y="1397000"/>
          <a:ext cx="60960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277041844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11869847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Installed capacity in MW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5483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Hydel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2052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7533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Thermal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510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53774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Wind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62131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Solar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90339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/>
                        <a:t>Others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20034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2786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10963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B97623D-FD12-4F15-8161-651A75E9C9FA}"/>
              </a:ext>
            </a:extLst>
          </p:cNvPr>
          <p:cNvSpPr txBox="1"/>
          <p:nvPr/>
        </p:nvSpPr>
        <p:spPr>
          <a:xfrm>
            <a:off x="1219200" y="914400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INSTALLED CAPACITY  OF VARIOUS SOURCES OF GENERATION IN KERALA</a:t>
            </a:r>
          </a:p>
        </p:txBody>
      </p:sp>
    </p:spTree>
    <p:extLst>
      <p:ext uri="{BB962C8B-B14F-4D97-AF65-F5344CB8AC3E}">
        <p14:creationId xmlns:p14="http://schemas.microsoft.com/office/powerpoint/2010/main" val="831803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3A03DCBF-F73C-479D-9D12-F82035525B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413680"/>
              </p:ext>
            </p:extLst>
          </p:nvPr>
        </p:nvGraphicFramePr>
        <p:xfrm>
          <a:off x="381000" y="1397000"/>
          <a:ext cx="8382001" cy="12852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64633">
                  <a:extLst>
                    <a:ext uri="{9D8B030D-6E8A-4147-A177-3AD203B41FA5}">
                      <a16:colId xmlns:a16="http://schemas.microsoft.com/office/drawing/2014/main" xmlns="" val="2881492649"/>
                    </a:ext>
                  </a:extLst>
                </a:gridCol>
                <a:gridCol w="1147011">
                  <a:extLst>
                    <a:ext uri="{9D8B030D-6E8A-4147-A177-3AD203B41FA5}">
                      <a16:colId xmlns:a16="http://schemas.microsoft.com/office/drawing/2014/main" xmlns="" val="2367944228"/>
                    </a:ext>
                  </a:extLst>
                </a:gridCol>
                <a:gridCol w="680641">
                  <a:extLst>
                    <a:ext uri="{9D8B030D-6E8A-4147-A177-3AD203B41FA5}">
                      <a16:colId xmlns:a16="http://schemas.microsoft.com/office/drawing/2014/main" xmlns="" val="1839663780"/>
                    </a:ext>
                  </a:extLst>
                </a:gridCol>
                <a:gridCol w="751115">
                  <a:extLst>
                    <a:ext uri="{9D8B030D-6E8A-4147-A177-3AD203B41FA5}">
                      <a16:colId xmlns:a16="http://schemas.microsoft.com/office/drawing/2014/main" xmlns="" val="381483834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1221547184"/>
                    </a:ext>
                  </a:extLst>
                </a:gridCol>
                <a:gridCol w="1393372">
                  <a:extLst>
                    <a:ext uri="{9D8B030D-6E8A-4147-A177-3AD203B41FA5}">
                      <a16:colId xmlns:a16="http://schemas.microsoft.com/office/drawing/2014/main" xmlns="" val="415489542"/>
                    </a:ext>
                  </a:extLst>
                </a:gridCol>
                <a:gridCol w="1197429">
                  <a:extLst>
                    <a:ext uri="{9D8B030D-6E8A-4147-A177-3AD203B41FA5}">
                      <a16:colId xmlns:a16="http://schemas.microsoft.com/office/drawing/2014/main" xmlns="" val="4031184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HIGHEST DEMAND MET IN MW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HYDRO -GEN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CGS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LTA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PURCHASE POWER EXCHANGE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SWAP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UI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3156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4345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1660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1242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1046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195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714311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A4977FB2-F5C3-46EF-BC26-74DE9C88CE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922322"/>
              </p:ext>
            </p:extLst>
          </p:nvPr>
        </p:nvGraphicFramePr>
        <p:xfrm>
          <a:off x="444500" y="3403600"/>
          <a:ext cx="8534401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1">
                  <a:extLst>
                    <a:ext uri="{9D8B030D-6E8A-4147-A177-3AD203B41FA5}">
                      <a16:colId xmlns:a16="http://schemas.microsoft.com/office/drawing/2014/main" xmlns="" val="178839266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308555187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600885099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71561612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4252660131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xmlns="" val="365806017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xmlns="" val="7122529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1661015036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1026231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HIGHEST CONSUMPTION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Hydel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CGS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LTA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PX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SWAP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Wind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Solar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UI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93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88.1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24.46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30.39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5.12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2.34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0.098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0.312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97485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34.44%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27.78%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5.89%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0.43%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0.35%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92543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532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642514"/>
              </p:ext>
            </p:extLst>
          </p:nvPr>
        </p:nvGraphicFramePr>
        <p:xfrm>
          <a:off x="0" y="1020763"/>
          <a:ext cx="9143999" cy="5562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60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42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504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2548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Existing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 Ongoing Projects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1681">
                <a:tc>
                  <a:txBody>
                    <a:bodyPr/>
                    <a:lstStyle/>
                    <a:p>
                      <a:r>
                        <a:rPr lang="en-US" b="1" dirty="0"/>
                        <a:t>Owned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MW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Owned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MW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11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KSEBL</a:t>
                      </a:r>
                    </a:p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KSEBL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1681">
                <a:tc>
                  <a:txBody>
                    <a:bodyPr/>
                    <a:lstStyle/>
                    <a:p>
                      <a:r>
                        <a:rPr lang="en-US" dirty="0"/>
                        <a:t>IPP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58.25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Reverse Bidding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9274">
                <a:tc>
                  <a:txBody>
                    <a:bodyPr/>
                    <a:lstStyle/>
                    <a:p>
                      <a:r>
                        <a:rPr lang="en-US" dirty="0"/>
                        <a:t>CPP-</a:t>
                      </a:r>
                      <a:r>
                        <a:rPr lang="en-US" dirty="0" err="1"/>
                        <a:t>Manorama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NHPC-(</a:t>
                      </a:r>
                      <a:r>
                        <a:rPr lang="en-US" dirty="0" err="1"/>
                        <a:t>Idukki</a:t>
                      </a:r>
                      <a:r>
                        <a:rPr lang="en-US" dirty="0"/>
                        <a:t> &amp; </a:t>
                      </a:r>
                      <a:r>
                        <a:rPr lang="en-US" dirty="0" err="1"/>
                        <a:t>Palakkad</a:t>
                      </a:r>
                      <a:r>
                        <a:rPr lang="en-US" dirty="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 82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01681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0" dirty="0" err="1"/>
                        <a:t>Ramakkelmedu</a:t>
                      </a:r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01681">
                <a:tc>
                  <a:txBody>
                    <a:bodyPr/>
                    <a:lstStyle/>
                    <a:p>
                      <a:r>
                        <a:rPr lang="en-US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70.28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140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163701310"/>
                  </a:ext>
                </a:extLst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92D050"/>
                </a:solidFill>
              </a:rPr>
              <a:t>WIND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0" y="2667000"/>
            <a:ext cx="5334005" cy="400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86400" y="0"/>
            <a:ext cx="3582350" cy="694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b="1" dirty="0">
                <a:latin typeface="Arial Black" panose="020B0A04020102020204" pitchFamily="34" charset="0"/>
              </a:rPr>
              <a:t>The project is India’s largest floating solar power  plant.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IN" sz="1400" b="1" dirty="0">
              <a:latin typeface="Arial Black" panose="020B0A040201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b="1" dirty="0">
                <a:latin typeface="Arial Black" panose="020B0A04020102020204" pitchFamily="34" charset="0"/>
              </a:rPr>
              <a:t>500 </a:t>
            </a:r>
            <a:r>
              <a:rPr lang="en-IN" sz="1400" b="1" dirty="0" err="1">
                <a:latin typeface="Arial Black" panose="020B0A04020102020204" pitchFamily="34" charset="0"/>
              </a:rPr>
              <a:t>kWp</a:t>
            </a:r>
            <a:r>
              <a:rPr lang="en-IN" sz="1400" b="1" dirty="0">
                <a:latin typeface="Arial Black" panose="020B0A04020102020204" pitchFamily="34" charset="0"/>
              </a:rPr>
              <a:t> (kilowatt peak) solar plant floats on 1.25 acres of water surface of the reservoir. </a:t>
            </a:r>
          </a:p>
          <a:p>
            <a:endParaRPr lang="en-IN" sz="1400" b="1" dirty="0">
              <a:latin typeface="Arial Black" panose="020B0A040201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b="1" dirty="0">
                <a:latin typeface="Arial Black" panose="020B0A04020102020204" pitchFamily="34" charset="0"/>
              </a:rPr>
              <a:t>1,938 solar panels installed on 18 </a:t>
            </a:r>
            <a:r>
              <a:rPr lang="en-IN" sz="1400" b="1" dirty="0" err="1">
                <a:latin typeface="Arial Black" panose="020B0A04020102020204" pitchFamily="34" charset="0"/>
              </a:rPr>
              <a:t>ferro</a:t>
            </a:r>
            <a:r>
              <a:rPr lang="en-IN" sz="1400" b="1" dirty="0">
                <a:latin typeface="Arial Black" panose="020B0A04020102020204" pitchFamily="34" charset="0"/>
              </a:rPr>
              <a:t> cement floaters with hollow insides.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IN" sz="1400" b="1" dirty="0">
              <a:latin typeface="Arial Black" panose="020B0A040201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b="1" dirty="0">
                <a:latin typeface="Arial Black" panose="020B0A04020102020204" pitchFamily="34" charset="0"/>
              </a:rPr>
              <a:t>Cost of Rs 9.25 </a:t>
            </a:r>
            <a:r>
              <a:rPr lang="en-IN" sz="1400" b="1" dirty="0" err="1">
                <a:latin typeface="Arial Black" panose="020B0A04020102020204" pitchFamily="34" charset="0"/>
              </a:rPr>
              <a:t>crore</a:t>
            </a:r>
            <a:r>
              <a:rPr lang="en-IN" sz="1400" b="1" dirty="0">
                <a:latin typeface="Arial Black" panose="020B0A04020102020204" pitchFamily="34" charset="0"/>
              </a:rPr>
              <a:t>. </a:t>
            </a:r>
          </a:p>
          <a:p>
            <a:endParaRPr lang="en-IN" sz="1400" b="1" dirty="0">
              <a:latin typeface="Arial Black" panose="020B0A040201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b="1" dirty="0">
                <a:latin typeface="Arial Black" panose="020B0A04020102020204" pitchFamily="34" charset="0"/>
              </a:rPr>
              <a:t>Floating substation have been set up on the reservoir itself to convert the output into 11kV, considering economic and safety aspects.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IN" sz="1400" b="1" dirty="0">
              <a:latin typeface="Arial Black" panose="020B0A040201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b="1" dirty="0">
                <a:latin typeface="Arial Black" panose="020B0A04020102020204" pitchFamily="34" charset="0"/>
              </a:rPr>
              <a:t>A 500 KVA (Kilo volt ampere) transformer, 17 inverters, a supervisory control and data acquisition (SCADA) system to control and monitor power generation and an anchoring system.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IN" sz="1400" b="1" dirty="0">
              <a:latin typeface="Arial Black" panose="020B0A040201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sz="1400" b="1" dirty="0">
                <a:latin typeface="Arial Black" panose="020B0A04020102020204" pitchFamily="34" charset="0"/>
              </a:rPr>
              <a:t>Generates 7.5 </a:t>
            </a:r>
            <a:r>
              <a:rPr lang="en-IN" sz="1400" b="1" dirty="0" err="1">
                <a:latin typeface="Arial Black" panose="020B0A04020102020204" pitchFamily="34" charset="0"/>
              </a:rPr>
              <a:t>lakh</a:t>
            </a:r>
            <a:r>
              <a:rPr lang="en-IN" sz="1400" b="1" dirty="0">
                <a:latin typeface="Arial Black" panose="020B0A04020102020204" pitchFamily="34" charset="0"/>
              </a:rPr>
              <a:t> units of power annually which will be fed to the KSEB grid using underwater cables.</a:t>
            </a:r>
          </a:p>
          <a:p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563393" y="533400"/>
            <a:ext cx="435771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IN" sz="2400" b="1" dirty="0">
                <a:solidFill>
                  <a:srgbClr val="000000"/>
                </a:solidFill>
                <a:latin typeface="Arial Black" panose="020B0A04020102020204" pitchFamily="34" charset="0"/>
              </a:rPr>
              <a:t>KSEB Ltd</a:t>
            </a:r>
          </a:p>
          <a:p>
            <a:pPr lvl="0" algn="ctr"/>
            <a:r>
              <a:rPr lang="en-IN" sz="2400" b="1" dirty="0">
                <a:solidFill>
                  <a:srgbClr val="000000"/>
                </a:solidFill>
                <a:latin typeface="Arial Black" panose="020B0A04020102020204" pitchFamily="34" charset="0"/>
              </a:rPr>
              <a:t>BANASURA SAGAR DAM </a:t>
            </a:r>
          </a:p>
          <a:p>
            <a:pPr lvl="0" algn="ctr"/>
            <a:r>
              <a:rPr lang="en-IN" sz="2400" b="1" dirty="0">
                <a:solidFill>
                  <a:srgbClr val="000000"/>
                </a:solidFill>
                <a:latin typeface="Arial Black" panose="020B0A04020102020204" pitchFamily="34" charset="0"/>
              </a:rPr>
              <a:t>SOLAR PROJECT</a:t>
            </a:r>
          </a:p>
          <a:p>
            <a:pPr algn="ctr"/>
            <a:r>
              <a:rPr lang="en-IN" sz="1600" b="1" dirty="0" err="1"/>
              <a:t>Padinjarathara</a:t>
            </a:r>
            <a:r>
              <a:rPr lang="en-IN" sz="1600" b="1" dirty="0"/>
              <a:t>, </a:t>
            </a:r>
            <a:r>
              <a:rPr lang="en-IN" sz="1600" b="1" dirty="0" err="1"/>
              <a:t>Wayanad</a:t>
            </a:r>
            <a:r>
              <a:rPr lang="en-IN" sz="1600" b="1" dirty="0"/>
              <a:t> District</a:t>
            </a:r>
          </a:p>
          <a:p>
            <a:pPr algn="ctr"/>
            <a:r>
              <a:rPr lang="en-IN" sz="1600" b="1" dirty="0"/>
              <a:t>Kerala State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cer\AppData\Local\Temp\IMG_7924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9511"/>
            <a:ext cx="9144000" cy="609897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9" y="71438"/>
            <a:ext cx="1604962" cy="658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cer\AppData\Local\Temp\IMG_79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9511"/>
            <a:ext cx="9144000" cy="609897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9" y="71438"/>
            <a:ext cx="1604962" cy="658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</TotalTime>
  <Words>1038</Words>
  <Application>Microsoft Office PowerPoint</Application>
  <PresentationFormat>On-screen Show (4:3)</PresentationFormat>
  <Paragraphs>378</Paragraphs>
  <Slides>27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Тема Office</vt:lpstr>
      <vt:lpstr>Renewable Energy</vt:lpstr>
      <vt:lpstr>KERALA</vt:lpstr>
      <vt:lpstr>SOLAR</vt:lpstr>
      <vt:lpstr>PowerPoint Presentation</vt:lpstr>
      <vt:lpstr>PowerPoint Presentation</vt:lpstr>
      <vt:lpstr>WIND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440 kWp DAM TOP SOLAR PLANT AT PADINJARETHARA </vt:lpstr>
      <vt:lpstr>Padinjarethara- Banasurasagar 440 kWp Dam Top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SOURA PROJECT</vt:lpstr>
      <vt:lpstr>SOURA SCHEME MODELS FOR CONSUMERS  </vt:lpstr>
      <vt:lpstr>Average Global Horizontal Irradiance, Kerala</vt:lpstr>
      <vt:lpstr>SOURA : 1st  phase </vt:lpstr>
      <vt:lpstr>SOURA : 1st  phase </vt:lpstr>
      <vt:lpstr>PowerPoint Presentation</vt:lpstr>
      <vt:lpstr>RE- Southern India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SOORAJ KRISHNAN C</cp:lastModifiedBy>
  <cp:revision>113</cp:revision>
  <dcterms:created xsi:type="dcterms:W3CDTF">2013-08-06T08:40:55Z</dcterms:created>
  <dcterms:modified xsi:type="dcterms:W3CDTF">2019-05-22T02:28:16Z</dcterms:modified>
</cp:coreProperties>
</file>