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2">
  <p:sldMasterIdLst>
    <p:sldMasterId id="2147483677" r:id="rId1"/>
  </p:sldMasterIdLst>
  <p:notesMasterIdLst>
    <p:notesMasterId r:id="rId15"/>
  </p:notesMasterIdLst>
  <p:handoutMasterIdLst>
    <p:handoutMasterId r:id="rId16"/>
  </p:handoutMasterIdLst>
  <p:sldIdLst>
    <p:sldId id="549" r:id="rId2"/>
    <p:sldId id="919" r:id="rId3"/>
    <p:sldId id="920" r:id="rId4"/>
    <p:sldId id="922" r:id="rId5"/>
    <p:sldId id="924" r:id="rId6"/>
    <p:sldId id="921" r:id="rId7"/>
    <p:sldId id="923" r:id="rId8"/>
    <p:sldId id="658" r:id="rId9"/>
    <p:sldId id="925" r:id="rId10"/>
    <p:sldId id="349" r:id="rId11"/>
    <p:sldId id="407" r:id="rId12"/>
    <p:sldId id="927" r:id="rId13"/>
    <p:sldId id="548" r:id="rId14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ne" initials="R" lastIdx="1" clrIdx="0">
    <p:extLst>
      <p:ext uri="{19B8F6BF-5375-455C-9EA6-DF929625EA0E}">
        <p15:presenceInfo xmlns:p15="http://schemas.microsoft.com/office/powerpoint/2012/main" userId="Ren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AC5"/>
    <a:srgbClr val="0698DF"/>
    <a:srgbClr val="079BE0"/>
    <a:srgbClr val="078AA5"/>
    <a:srgbClr val="3C8FD4"/>
    <a:srgbClr val="0899DA"/>
    <a:srgbClr val="0091C4"/>
    <a:srgbClr val="67C5FF"/>
    <a:srgbClr val="183111"/>
    <a:srgbClr val="4591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3173" autoAdjust="0"/>
  </p:normalViewPr>
  <p:slideViewPr>
    <p:cSldViewPr>
      <p:cViewPr varScale="1">
        <p:scale>
          <a:sx n="57" d="100"/>
          <a:sy n="57" d="100"/>
        </p:scale>
        <p:origin x="36" y="1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2220" y="66"/>
      </p:cViewPr>
      <p:guideLst>
        <p:guide orient="horz" pos="2932"/>
        <p:guide pos="221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25BA12-8F67-498F-82EC-A05064627A5D}" type="doc">
      <dgm:prSet loTypeId="urn:microsoft.com/office/officeart/2008/layout/RadialCluster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16BED4D-D9B9-499E-8621-588CC4B0570A}">
      <dgm:prSet phldrT="[Text]" custT="1"/>
      <dgm:spPr/>
      <dgm:t>
        <a:bodyPr/>
        <a:lstStyle/>
        <a:p>
          <a:r>
            <a:rPr lang="en-US" sz="2000" dirty="0">
              <a:latin typeface="Grold" panose="02000000000000000000"/>
            </a:rPr>
            <a:t>Inclusive and Sustainable Industrial Development</a:t>
          </a:r>
        </a:p>
      </dgm:t>
    </dgm:pt>
    <dgm:pt modelId="{50C39031-2A45-4943-8454-AB3EDE0AA6B2}" type="parTrans" cxnId="{895BA5D2-8887-4934-93E6-1AD55726DA8B}">
      <dgm:prSet/>
      <dgm:spPr/>
      <dgm:t>
        <a:bodyPr/>
        <a:lstStyle/>
        <a:p>
          <a:endParaRPr lang="en-US" sz="2000"/>
        </a:p>
      </dgm:t>
    </dgm:pt>
    <dgm:pt modelId="{9264E5FA-D962-44FC-8845-64F80E28992C}" type="sibTrans" cxnId="{895BA5D2-8887-4934-93E6-1AD55726DA8B}">
      <dgm:prSet/>
      <dgm:spPr/>
      <dgm:t>
        <a:bodyPr/>
        <a:lstStyle/>
        <a:p>
          <a:endParaRPr lang="en-US" sz="2000"/>
        </a:p>
      </dgm:t>
    </dgm:pt>
    <dgm:pt modelId="{8AF4AF6A-A006-4F6A-9001-47F02572E562}">
      <dgm:prSet phldrT="[Text]" custT="1"/>
      <dgm:spPr/>
      <dgm:t>
        <a:bodyPr/>
        <a:lstStyle/>
        <a:p>
          <a:r>
            <a:rPr lang="en-US" sz="2000" dirty="0">
              <a:latin typeface="Grold" panose="02000000000000000000"/>
            </a:rPr>
            <a:t>Advancing economic competitiveness</a:t>
          </a:r>
        </a:p>
      </dgm:t>
    </dgm:pt>
    <dgm:pt modelId="{573F4DB3-9C17-4FBE-B1BF-1C0E02E43914}" type="parTrans" cxnId="{814A5F46-CEE1-4BCC-AF5E-2BCF2DD9377D}">
      <dgm:prSet/>
      <dgm:spPr/>
      <dgm:t>
        <a:bodyPr/>
        <a:lstStyle/>
        <a:p>
          <a:endParaRPr lang="en-US" sz="2000"/>
        </a:p>
      </dgm:t>
    </dgm:pt>
    <dgm:pt modelId="{84913F1E-4A17-4A58-9D75-4EA52BD575D9}" type="sibTrans" cxnId="{814A5F46-CEE1-4BCC-AF5E-2BCF2DD9377D}">
      <dgm:prSet/>
      <dgm:spPr/>
      <dgm:t>
        <a:bodyPr/>
        <a:lstStyle/>
        <a:p>
          <a:endParaRPr lang="en-US" sz="2000"/>
        </a:p>
      </dgm:t>
    </dgm:pt>
    <dgm:pt modelId="{EC658DD9-80C4-4C33-985A-45F8C78FB6B1}">
      <dgm:prSet phldrT="[Text]" custT="1"/>
      <dgm:spPr/>
      <dgm:t>
        <a:bodyPr/>
        <a:lstStyle/>
        <a:p>
          <a:r>
            <a:rPr lang="en-US" sz="2000" dirty="0">
              <a:latin typeface="Grold" panose="02000000000000000000"/>
            </a:rPr>
            <a:t>Safeguarding the environment</a:t>
          </a:r>
        </a:p>
      </dgm:t>
    </dgm:pt>
    <dgm:pt modelId="{7213E618-FDF1-4E08-B723-C6FC313CE5FD}" type="parTrans" cxnId="{634A728E-838E-4EBA-9153-7DD4B2444EEF}">
      <dgm:prSet/>
      <dgm:spPr/>
      <dgm:t>
        <a:bodyPr/>
        <a:lstStyle/>
        <a:p>
          <a:endParaRPr lang="en-US" sz="2000"/>
        </a:p>
      </dgm:t>
    </dgm:pt>
    <dgm:pt modelId="{A8AA30F1-6402-4494-A620-5A71613E8AC0}" type="sibTrans" cxnId="{634A728E-838E-4EBA-9153-7DD4B2444EEF}">
      <dgm:prSet/>
      <dgm:spPr/>
      <dgm:t>
        <a:bodyPr/>
        <a:lstStyle/>
        <a:p>
          <a:endParaRPr lang="en-US" sz="2000"/>
        </a:p>
      </dgm:t>
    </dgm:pt>
    <dgm:pt modelId="{2B7D8B60-F4EF-4AD5-B053-015D5C419A2D}">
      <dgm:prSet phldrT="[Text]" custT="1"/>
      <dgm:spPr/>
      <dgm:t>
        <a:bodyPr/>
        <a:lstStyle/>
        <a:p>
          <a:r>
            <a:rPr lang="en-US" sz="2000" dirty="0">
              <a:latin typeface="Grold" panose="02000000000000000000"/>
            </a:rPr>
            <a:t>Creating shared prosperity</a:t>
          </a:r>
        </a:p>
      </dgm:t>
    </dgm:pt>
    <dgm:pt modelId="{C35429F9-EE42-4567-AAE5-8EA9F690C77F}" type="parTrans" cxnId="{FE518994-4320-4CF7-A7B9-C90C228BBD47}">
      <dgm:prSet/>
      <dgm:spPr/>
      <dgm:t>
        <a:bodyPr/>
        <a:lstStyle/>
        <a:p>
          <a:endParaRPr lang="en-US" sz="2000"/>
        </a:p>
      </dgm:t>
    </dgm:pt>
    <dgm:pt modelId="{DE14C353-6DCD-4AE0-B652-0F95637730A9}" type="sibTrans" cxnId="{FE518994-4320-4CF7-A7B9-C90C228BBD47}">
      <dgm:prSet/>
      <dgm:spPr/>
      <dgm:t>
        <a:bodyPr/>
        <a:lstStyle/>
        <a:p>
          <a:endParaRPr lang="en-US" sz="2000"/>
        </a:p>
      </dgm:t>
    </dgm:pt>
    <dgm:pt modelId="{C29A1E81-305B-4CEF-8915-F908AECDECAF}" type="pres">
      <dgm:prSet presAssocID="{6F25BA12-8F67-498F-82EC-A05064627A5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C012DE31-12EE-4D85-ADD4-6E445E1115DD}" type="pres">
      <dgm:prSet presAssocID="{B16BED4D-D9B9-499E-8621-588CC4B0570A}" presName="singleCycle" presStyleCnt="0"/>
      <dgm:spPr/>
    </dgm:pt>
    <dgm:pt modelId="{3AE7173E-C403-4344-839A-AA7956C483A2}" type="pres">
      <dgm:prSet presAssocID="{B16BED4D-D9B9-499E-8621-588CC4B0570A}" presName="singleCenter" presStyleLbl="node1" presStyleIdx="0" presStyleCnt="4">
        <dgm:presLayoutVars>
          <dgm:chMax val="7"/>
          <dgm:chPref val="7"/>
        </dgm:presLayoutVars>
      </dgm:prSet>
      <dgm:spPr/>
    </dgm:pt>
    <dgm:pt modelId="{33B598FA-0F81-47D9-9A6C-C9FE29BE7857}" type="pres">
      <dgm:prSet presAssocID="{573F4DB3-9C17-4FBE-B1BF-1C0E02E43914}" presName="Name56" presStyleLbl="parChTrans1D2" presStyleIdx="0" presStyleCnt="3"/>
      <dgm:spPr/>
    </dgm:pt>
    <dgm:pt modelId="{B1DB0179-D473-4C52-9680-F1CA849C39B0}" type="pres">
      <dgm:prSet presAssocID="{8AF4AF6A-A006-4F6A-9001-47F02572E562}" presName="text0" presStyleLbl="node1" presStyleIdx="1" presStyleCnt="4" custScaleX="183703" custRadScaleRad="101184" custRadScaleInc="4942">
        <dgm:presLayoutVars>
          <dgm:bulletEnabled val="1"/>
        </dgm:presLayoutVars>
      </dgm:prSet>
      <dgm:spPr/>
    </dgm:pt>
    <dgm:pt modelId="{E3F870E4-0003-4FF8-B346-5AF6DB2D9674}" type="pres">
      <dgm:prSet presAssocID="{7213E618-FDF1-4E08-B723-C6FC313CE5FD}" presName="Name56" presStyleLbl="parChTrans1D2" presStyleIdx="1" presStyleCnt="3"/>
      <dgm:spPr/>
    </dgm:pt>
    <dgm:pt modelId="{6151380D-63DA-4425-8B0D-2D93D55942A2}" type="pres">
      <dgm:prSet presAssocID="{EC658DD9-80C4-4C33-985A-45F8C78FB6B1}" presName="text0" presStyleLbl="node1" presStyleIdx="2" presStyleCnt="4" custScaleX="144348">
        <dgm:presLayoutVars>
          <dgm:bulletEnabled val="1"/>
        </dgm:presLayoutVars>
      </dgm:prSet>
      <dgm:spPr/>
    </dgm:pt>
    <dgm:pt modelId="{AD075F54-9E9A-4058-B440-F8720FC836F2}" type="pres">
      <dgm:prSet presAssocID="{C35429F9-EE42-4567-AAE5-8EA9F690C77F}" presName="Name56" presStyleLbl="parChTrans1D2" presStyleIdx="2" presStyleCnt="3"/>
      <dgm:spPr/>
    </dgm:pt>
    <dgm:pt modelId="{483917DD-F956-4A37-9CEB-555BBD965E1D}" type="pres">
      <dgm:prSet presAssocID="{2B7D8B60-F4EF-4AD5-B053-015D5C419A2D}" presName="text0" presStyleLbl="node1" presStyleIdx="3" presStyleCnt="4" custScaleX="139294">
        <dgm:presLayoutVars>
          <dgm:bulletEnabled val="1"/>
        </dgm:presLayoutVars>
      </dgm:prSet>
      <dgm:spPr/>
    </dgm:pt>
  </dgm:ptLst>
  <dgm:cxnLst>
    <dgm:cxn modelId="{814A5F46-CEE1-4BCC-AF5E-2BCF2DD9377D}" srcId="{B16BED4D-D9B9-499E-8621-588CC4B0570A}" destId="{8AF4AF6A-A006-4F6A-9001-47F02572E562}" srcOrd="0" destOrd="0" parTransId="{573F4DB3-9C17-4FBE-B1BF-1C0E02E43914}" sibTransId="{84913F1E-4A17-4A58-9D75-4EA52BD575D9}"/>
    <dgm:cxn modelId="{A8237954-21D8-457B-980F-EDFDB86DB64D}" type="presOf" srcId="{7213E618-FDF1-4E08-B723-C6FC313CE5FD}" destId="{E3F870E4-0003-4FF8-B346-5AF6DB2D9674}" srcOrd="0" destOrd="0" presId="urn:microsoft.com/office/officeart/2008/layout/RadialCluster"/>
    <dgm:cxn modelId="{9B4C6A83-C0A7-4971-AADB-588BB3E553B5}" type="presOf" srcId="{6F25BA12-8F67-498F-82EC-A05064627A5D}" destId="{C29A1E81-305B-4CEF-8915-F908AECDECAF}" srcOrd="0" destOrd="0" presId="urn:microsoft.com/office/officeart/2008/layout/RadialCluster"/>
    <dgm:cxn modelId="{634A728E-838E-4EBA-9153-7DD4B2444EEF}" srcId="{B16BED4D-D9B9-499E-8621-588CC4B0570A}" destId="{EC658DD9-80C4-4C33-985A-45F8C78FB6B1}" srcOrd="1" destOrd="0" parTransId="{7213E618-FDF1-4E08-B723-C6FC313CE5FD}" sibTransId="{A8AA30F1-6402-4494-A620-5A71613E8AC0}"/>
    <dgm:cxn modelId="{FE518994-4320-4CF7-A7B9-C90C228BBD47}" srcId="{B16BED4D-D9B9-499E-8621-588CC4B0570A}" destId="{2B7D8B60-F4EF-4AD5-B053-015D5C419A2D}" srcOrd="2" destOrd="0" parTransId="{C35429F9-EE42-4567-AAE5-8EA9F690C77F}" sibTransId="{DE14C353-6DCD-4AE0-B652-0F95637730A9}"/>
    <dgm:cxn modelId="{CC9A08A4-C9B9-4174-AF7A-F5175E93B80A}" type="presOf" srcId="{2B7D8B60-F4EF-4AD5-B053-015D5C419A2D}" destId="{483917DD-F956-4A37-9CEB-555BBD965E1D}" srcOrd="0" destOrd="0" presId="urn:microsoft.com/office/officeart/2008/layout/RadialCluster"/>
    <dgm:cxn modelId="{8E0F39B0-3FD1-46D4-ADAA-BF8EE698067A}" type="presOf" srcId="{8AF4AF6A-A006-4F6A-9001-47F02572E562}" destId="{B1DB0179-D473-4C52-9680-F1CA849C39B0}" srcOrd="0" destOrd="0" presId="urn:microsoft.com/office/officeart/2008/layout/RadialCluster"/>
    <dgm:cxn modelId="{895BA5D2-8887-4934-93E6-1AD55726DA8B}" srcId="{6F25BA12-8F67-498F-82EC-A05064627A5D}" destId="{B16BED4D-D9B9-499E-8621-588CC4B0570A}" srcOrd="0" destOrd="0" parTransId="{50C39031-2A45-4943-8454-AB3EDE0AA6B2}" sibTransId="{9264E5FA-D962-44FC-8845-64F80E28992C}"/>
    <dgm:cxn modelId="{01B5EADB-48B3-4DE6-A1C4-337C9E9B17B8}" type="presOf" srcId="{B16BED4D-D9B9-499E-8621-588CC4B0570A}" destId="{3AE7173E-C403-4344-839A-AA7956C483A2}" srcOrd="0" destOrd="0" presId="urn:microsoft.com/office/officeart/2008/layout/RadialCluster"/>
    <dgm:cxn modelId="{F31963E8-BA5D-4A6A-B0E5-A07563591F55}" type="presOf" srcId="{C35429F9-EE42-4567-AAE5-8EA9F690C77F}" destId="{AD075F54-9E9A-4058-B440-F8720FC836F2}" srcOrd="0" destOrd="0" presId="urn:microsoft.com/office/officeart/2008/layout/RadialCluster"/>
    <dgm:cxn modelId="{4BCEBCF2-B255-4BAC-965E-A05D13ACB302}" type="presOf" srcId="{EC658DD9-80C4-4C33-985A-45F8C78FB6B1}" destId="{6151380D-63DA-4425-8B0D-2D93D55942A2}" srcOrd="0" destOrd="0" presId="urn:microsoft.com/office/officeart/2008/layout/RadialCluster"/>
    <dgm:cxn modelId="{E7048EF3-CEDA-4202-A4CB-8F41964CA8E6}" type="presOf" srcId="{573F4DB3-9C17-4FBE-B1BF-1C0E02E43914}" destId="{33B598FA-0F81-47D9-9A6C-C9FE29BE7857}" srcOrd="0" destOrd="0" presId="urn:microsoft.com/office/officeart/2008/layout/RadialCluster"/>
    <dgm:cxn modelId="{160F3EDB-447D-434D-B68B-9DDB030900F4}" type="presParOf" srcId="{C29A1E81-305B-4CEF-8915-F908AECDECAF}" destId="{C012DE31-12EE-4D85-ADD4-6E445E1115DD}" srcOrd="0" destOrd="0" presId="urn:microsoft.com/office/officeart/2008/layout/RadialCluster"/>
    <dgm:cxn modelId="{F6C7DEFC-FC5B-44E8-8B61-3F5FB0A41C54}" type="presParOf" srcId="{C012DE31-12EE-4D85-ADD4-6E445E1115DD}" destId="{3AE7173E-C403-4344-839A-AA7956C483A2}" srcOrd="0" destOrd="0" presId="urn:microsoft.com/office/officeart/2008/layout/RadialCluster"/>
    <dgm:cxn modelId="{9AEEECC4-44CD-4AA3-9D35-74E324895E19}" type="presParOf" srcId="{C012DE31-12EE-4D85-ADD4-6E445E1115DD}" destId="{33B598FA-0F81-47D9-9A6C-C9FE29BE7857}" srcOrd="1" destOrd="0" presId="urn:microsoft.com/office/officeart/2008/layout/RadialCluster"/>
    <dgm:cxn modelId="{77BA910E-C2EB-46BA-BC13-C74289E15318}" type="presParOf" srcId="{C012DE31-12EE-4D85-ADD4-6E445E1115DD}" destId="{B1DB0179-D473-4C52-9680-F1CA849C39B0}" srcOrd="2" destOrd="0" presId="urn:microsoft.com/office/officeart/2008/layout/RadialCluster"/>
    <dgm:cxn modelId="{66E70049-893C-400A-BD57-9C4C40248722}" type="presParOf" srcId="{C012DE31-12EE-4D85-ADD4-6E445E1115DD}" destId="{E3F870E4-0003-4FF8-B346-5AF6DB2D9674}" srcOrd="3" destOrd="0" presId="urn:microsoft.com/office/officeart/2008/layout/RadialCluster"/>
    <dgm:cxn modelId="{2F410245-855C-4CA7-AA04-7295E74DAEAB}" type="presParOf" srcId="{C012DE31-12EE-4D85-ADD4-6E445E1115DD}" destId="{6151380D-63DA-4425-8B0D-2D93D55942A2}" srcOrd="4" destOrd="0" presId="urn:microsoft.com/office/officeart/2008/layout/RadialCluster"/>
    <dgm:cxn modelId="{4173ECD7-4FD5-491B-B771-A4879AB856EA}" type="presParOf" srcId="{C012DE31-12EE-4D85-ADD4-6E445E1115DD}" destId="{AD075F54-9E9A-4058-B440-F8720FC836F2}" srcOrd="5" destOrd="0" presId="urn:microsoft.com/office/officeart/2008/layout/RadialCluster"/>
    <dgm:cxn modelId="{BCE6BAEE-38B9-473A-96C9-4FF709D2BC90}" type="presParOf" srcId="{C012DE31-12EE-4D85-ADD4-6E445E1115DD}" destId="{483917DD-F956-4A37-9CEB-555BBD965E1D}" srcOrd="6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3D2396-6FB4-4BDF-AAC2-C3DFBD20EBDB}" type="doc">
      <dgm:prSet loTypeId="urn:microsoft.com/office/officeart/2005/8/layout/h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9CA0587D-04B2-4B8B-A335-EF6003297493}">
      <dgm:prSet phldrT="[Text]"/>
      <dgm:spPr/>
      <dgm:t>
        <a:bodyPr/>
        <a:lstStyle/>
        <a:p>
          <a:r>
            <a:rPr lang="en-IN" dirty="0"/>
            <a:t>IDEA</a:t>
          </a:r>
          <a:endParaRPr lang="en-GB" dirty="0"/>
        </a:p>
      </dgm:t>
    </dgm:pt>
    <dgm:pt modelId="{6ADFDF7F-FCD9-4AB8-97F5-8AFCBEA13263}" type="parTrans" cxnId="{EB906D02-76B6-457F-82E3-D0C3C1E435BE}">
      <dgm:prSet/>
      <dgm:spPr/>
      <dgm:t>
        <a:bodyPr/>
        <a:lstStyle/>
        <a:p>
          <a:endParaRPr lang="en-GB"/>
        </a:p>
      </dgm:t>
    </dgm:pt>
    <dgm:pt modelId="{BEED21F1-6568-40BB-83AD-3B355C71E9D1}" type="sibTrans" cxnId="{EB906D02-76B6-457F-82E3-D0C3C1E435BE}">
      <dgm:prSet/>
      <dgm:spPr/>
      <dgm:t>
        <a:bodyPr/>
        <a:lstStyle/>
        <a:p>
          <a:endParaRPr lang="en-GB"/>
        </a:p>
      </dgm:t>
    </dgm:pt>
    <dgm:pt modelId="{DFAB20AC-1C77-4209-88AD-B85A44166FAC}">
      <dgm:prSet phldrT="[Text]"/>
      <dgm:spPr/>
      <dgm:t>
        <a:bodyPr/>
        <a:lstStyle/>
        <a:p>
          <a:r>
            <a:rPr lang="en-IN" dirty="0"/>
            <a:t>Invention driven by new knowledge</a:t>
          </a:r>
          <a:endParaRPr lang="en-GB" dirty="0"/>
        </a:p>
      </dgm:t>
    </dgm:pt>
    <dgm:pt modelId="{1C1DDA88-5113-45C6-AC03-13F40B84A6A6}" type="parTrans" cxnId="{50B503C9-B3CF-4821-B521-B2F588E888E2}">
      <dgm:prSet/>
      <dgm:spPr/>
      <dgm:t>
        <a:bodyPr/>
        <a:lstStyle/>
        <a:p>
          <a:endParaRPr lang="en-GB"/>
        </a:p>
      </dgm:t>
    </dgm:pt>
    <dgm:pt modelId="{F4E5D09C-08E8-45AA-86C2-023AB4CFBBE8}" type="sibTrans" cxnId="{50B503C9-B3CF-4821-B521-B2F588E888E2}">
      <dgm:prSet/>
      <dgm:spPr/>
      <dgm:t>
        <a:bodyPr/>
        <a:lstStyle/>
        <a:p>
          <a:endParaRPr lang="en-GB"/>
        </a:p>
      </dgm:t>
    </dgm:pt>
    <dgm:pt modelId="{62A33812-9F5A-4554-BAC3-E37E62C66D26}">
      <dgm:prSet phldrT="[Text]"/>
      <dgm:spPr/>
      <dgm:t>
        <a:bodyPr/>
        <a:lstStyle/>
        <a:p>
          <a:r>
            <a:rPr lang="en-IN" dirty="0"/>
            <a:t>PROTOTYPE</a:t>
          </a:r>
          <a:endParaRPr lang="en-GB" dirty="0"/>
        </a:p>
      </dgm:t>
    </dgm:pt>
    <dgm:pt modelId="{48AAEB96-0D20-4399-B3D5-919E91E10CC1}" type="parTrans" cxnId="{44F35226-0A21-4BF5-A16C-CB2979B8F5B0}">
      <dgm:prSet/>
      <dgm:spPr/>
      <dgm:t>
        <a:bodyPr/>
        <a:lstStyle/>
        <a:p>
          <a:endParaRPr lang="en-GB"/>
        </a:p>
      </dgm:t>
    </dgm:pt>
    <dgm:pt modelId="{A762A8A0-D1C6-45CC-9F82-595707A64C50}" type="sibTrans" cxnId="{44F35226-0A21-4BF5-A16C-CB2979B8F5B0}">
      <dgm:prSet/>
      <dgm:spPr/>
      <dgm:t>
        <a:bodyPr/>
        <a:lstStyle/>
        <a:p>
          <a:endParaRPr lang="en-GB"/>
        </a:p>
      </dgm:t>
    </dgm:pt>
    <dgm:pt modelId="{D8A05257-6617-441D-8EEF-45DC37CF51E9}">
      <dgm:prSet phldrT="[Text]"/>
      <dgm:spPr/>
      <dgm:t>
        <a:bodyPr/>
        <a:lstStyle/>
        <a:p>
          <a:r>
            <a:rPr lang="en-IN" dirty="0"/>
            <a:t>START UP</a:t>
          </a:r>
          <a:endParaRPr lang="en-GB" dirty="0"/>
        </a:p>
      </dgm:t>
    </dgm:pt>
    <dgm:pt modelId="{E70DB143-A777-48D5-86D5-01C7A2C109BC}" type="parTrans" cxnId="{EFA14122-DCFD-4073-A425-71B16AB092BB}">
      <dgm:prSet/>
      <dgm:spPr/>
      <dgm:t>
        <a:bodyPr/>
        <a:lstStyle/>
        <a:p>
          <a:endParaRPr lang="en-GB"/>
        </a:p>
      </dgm:t>
    </dgm:pt>
    <dgm:pt modelId="{C8C64699-232B-44BA-8BE5-30193067CD47}" type="sibTrans" cxnId="{EFA14122-DCFD-4073-A425-71B16AB092BB}">
      <dgm:prSet/>
      <dgm:spPr/>
      <dgm:t>
        <a:bodyPr/>
        <a:lstStyle/>
        <a:p>
          <a:endParaRPr lang="en-GB"/>
        </a:p>
      </dgm:t>
    </dgm:pt>
    <dgm:pt modelId="{7F48A00B-8C59-4ADC-8604-D71A15E17D3B}">
      <dgm:prSet phldrT="[Text]"/>
      <dgm:spPr/>
      <dgm:t>
        <a:bodyPr/>
        <a:lstStyle/>
        <a:p>
          <a:r>
            <a:rPr lang="en-IN" dirty="0"/>
            <a:t>ENTERPRISE</a:t>
          </a:r>
          <a:endParaRPr lang="en-GB" dirty="0"/>
        </a:p>
      </dgm:t>
    </dgm:pt>
    <dgm:pt modelId="{FCA745BE-0AA6-4081-92F8-92DC8D2FD377}" type="parTrans" cxnId="{C0EF47AA-BB95-49C6-9F93-34D867884968}">
      <dgm:prSet/>
      <dgm:spPr/>
      <dgm:t>
        <a:bodyPr/>
        <a:lstStyle/>
        <a:p>
          <a:endParaRPr lang="en-GB"/>
        </a:p>
      </dgm:t>
    </dgm:pt>
    <dgm:pt modelId="{B026B1E5-9A44-428D-9917-8CE514026393}" type="sibTrans" cxnId="{C0EF47AA-BB95-49C6-9F93-34D867884968}">
      <dgm:prSet/>
      <dgm:spPr/>
      <dgm:t>
        <a:bodyPr/>
        <a:lstStyle/>
        <a:p>
          <a:endParaRPr lang="en-GB"/>
        </a:p>
      </dgm:t>
    </dgm:pt>
    <dgm:pt modelId="{4919F682-C9F0-4BC0-868F-E6BC8D6FDFB1}">
      <dgm:prSet phldrT="[Text]"/>
      <dgm:spPr/>
      <dgm:t>
        <a:bodyPr/>
        <a:lstStyle/>
        <a:p>
          <a:r>
            <a:rPr lang="en-IN" dirty="0"/>
            <a:t>Incubation driven by customer value</a:t>
          </a:r>
          <a:endParaRPr lang="en-GB" dirty="0"/>
        </a:p>
      </dgm:t>
    </dgm:pt>
    <dgm:pt modelId="{BADA47A8-FA65-4F98-A4D1-E3DAF1E09008}" type="parTrans" cxnId="{7FDD86CD-AFD0-46F1-B416-2617813B0918}">
      <dgm:prSet/>
      <dgm:spPr/>
      <dgm:t>
        <a:bodyPr/>
        <a:lstStyle/>
        <a:p>
          <a:endParaRPr lang="en-GB"/>
        </a:p>
      </dgm:t>
    </dgm:pt>
    <dgm:pt modelId="{9D7941A4-CE2B-48B2-A635-4D81CD8F4DDC}" type="sibTrans" cxnId="{7FDD86CD-AFD0-46F1-B416-2617813B0918}">
      <dgm:prSet/>
      <dgm:spPr/>
      <dgm:t>
        <a:bodyPr/>
        <a:lstStyle/>
        <a:p>
          <a:endParaRPr lang="en-GB"/>
        </a:p>
      </dgm:t>
    </dgm:pt>
    <dgm:pt modelId="{A9557322-4839-4177-A48E-6A6840F06789}">
      <dgm:prSet phldrT="[Text]"/>
      <dgm:spPr/>
      <dgm:t>
        <a:bodyPr/>
        <a:lstStyle/>
        <a:p>
          <a:r>
            <a:rPr lang="en-IN" dirty="0"/>
            <a:t>Acceleration driven by investor’ value</a:t>
          </a:r>
          <a:endParaRPr lang="en-GB" dirty="0"/>
        </a:p>
      </dgm:t>
    </dgm:pt>
    <dgm:pt modelId="{E0231D36-CCEF-4183-BA3C-14AC386ED37C}" type="parTrans" cxnId="{BAC1FD73-F9F2-461C-877F-E0A98DCA3D10}">
      <dgm:prSet/>
      <dgm:spPr/>
      <dgm:t>
        <a:bodyPr/>
        <a:lstStyle/>
        <a:p>
          <a:endParaRPr lang="en-GB"/>
        </a:p>
      </dgm:t>
    </dgm:pt>
    <dgm:pt modelId="{292FE6D5-1E44-4C0B-BB96-A853933B3CEC}" type="sibTrans" cxnId="{BAC1FD73-F9F2-461C-877F-E0A98DCA3D10}">
      <dgm:prSet/>
      <dgm:spPr/>
      <dgm:t>
        <a:bodyPr/>
        <a:lstStyle/>
        <a:p>
          <a:endParaRPr lang="en-GB"/>
        </a:p>
      </dgm:t>
    </dgm:pt>
    <dgm:pt modelId="{4EBECBD0-D547-468C-B91C-0006857FB1D8}">
      <dgm:prSet phldrT="[Text]"/>
      <dgm:spPr/>
      <dgm:t>
        <a:bodyPr/>
        <a:lstStyle/>
        <a:p>
          <a:r>
            <a:rPr lang="en-IN" dirty="0"/>
            <a:t>Growth driven by market demand</a:t>
          </a:r>
          <a:endParaRPr lang="en-GB" dirty="0"/>
        </a:p>
      </dgm:t>
    </dgm:pt>
    <dgm:pt modelId="{A442DB3A-A867-41EB-AEC5-C32241BA11FA}" type="parTrans" cxnId="{95FCC1B6-A909-42DE-B91E-53412B17DD46}">
      <dgm:prSet/>
      <dgm:spPr/>
      <dgm:t>
        <a:bodyPr/>
        <a:lstStyle/>
        <a:p>
          <a:endParaRPr lang="en-GB"/>
        </a:p>
      </dgm:t>
    </dgm:pt>
    <dgm:pt modelId="{16CA6B5F-F945-4D6F-997E-09CBEE78BC9D}" type="sibTrans" cxnId="{95FCC1B6-A909-42DE-B91E-53412B17DD46}">
      <dgm:prSet/>
      <dgm:spPr/>
      <dgm:t>
        <a:bodyPr/>
        <a:lstStyle/>
        <a:p>
          <a:endParaRPr lang="en-GB"/>
        </a:p>
      </dgm:t>
    </dgm:pt>
    <dgm:pt modelId="{4C01DDA6-04E5-4FDA-A719-D99B7D742F9B}" type="pres">
      <dgm:prSet presAssocID="{CA3D2396-6FB4-4BDF-AAC2-C3DFBD20EBDB}" presName="Name0" presStyleCnt="0">
        <dgm:presLayoutVars>
          <dgm:dir/>
          <dgm:animLvl val="lvl"/>
          <dgm:resizeHandles val="exact"/>
        </dgm:presLayoutVars>
      </dgm:prSet>
      <dgm:spPr/>
    </dgm:pt>
    <dgm:pt modelId="{7E0248BF-134F-4508-AD71-B301D66064DC}" type="pres">
      <dgm:prSet presAssocID="{CA3D2396-6FB4-4BDF-AAC2-C3DFBD20EBDB}" presName="tSp" presStyleCnt="0"/>
      <dgm:spPr/>
    </dgm:pt>
    <dgm:pt modelId="{49651B38-C50B-4D85-A704-8CC7D32A2130}" type="pres">
      <dgm:prSet presAssocID="{CA3D2396-6FB4-4BDF-AAC2-C3DFBD20EBDB}" presName="bSp" presStyleCnt="0"/>
      <dgm:spPr/>
    </dgm:pt>
    <dgm:pt modelId="{07A07B59-0C4A-479F-8420-A1F6895A5980}" type="pres">
      <dgm:prSet presAssocID="{CA3D2396-6FB4-4BDF-AAC2-C3DFBD20EBDB}" presName="process" presStyleCnt="0"/>
      <dgm:spPr/>
    </dgm:pt>
    <dgm:pt modelId="{01461277-9EF3-4C16-B54E-3D9FBBED5578}" type="pres">
      <dgm:prSet presAssocID="{9CA0587D-04B2-4B8B-A335-EF6003297493}" presName="composite1" presStyleCnt="0"/>
      <dgm:spPr/>
    </dgm:pt>
    <dgm:pt modelId="{C1D81AE6-33E4-47FB-B1F7-6596E5AEA126}" type="pres">
      <dgm:prSet presAssocID="{9CA0587D-04B2-4B8B-A335-EF6003297493}" presName="dummyNode1" presStyleLbl="node1" presStyleIdx="0" presStyleCnt="4"/>
      <dgm:spPr/>
    </dgm:pt>
    <dgm:pt modelId="{9F0CADCD-1017-45A2-B8C8-67C2EB28D6A9}" type="pres">
      <dgm:prSet presAssocID="{9CA0587D-04B2-4B8B-A335-EF6003297493}" presName="childNode1" presStyleLbl="bgAcc1" presStyleIdx="0" presStyleCnt="4">
        <dgm:presLayoutVars>
          <dgm:bulletEnabled val="1"/>
        </dgm:presLayoutVars>
      </dgm:prSet>
      <dgm:spPr/>
    </dgm:pt>
    <dgm:pt modelId="{0A13C3FA-A646-4C49-B749-ECDD221B7777}" type="pres">
      <dgm:prSet presAssocID="{9CA0587D-04B2-4B8B-A335-EF6003297493}" presName="childNode1tx" presStyleLbl="bgAcc1" presStyleIdx="0" presStyleCnt="4">
        <dgm:presLayoutVars>
          <dgm:bulletEnabled val="1"/>
        </dgm:presLayoutVars>
      </dgm:prSet>
      <dgm:spPr/>
    </dgm:pt>
    <dgm:pt modelId="{0D779F86-3E71-47ED-B660-54C60CFA5621}" type="pres">
      <dgm:prSet presAssocID="{9CA0587D-04B2-4B8B-A335-EF6003297493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0BC5782F-4FEF-4DF2-9B69-637CD281D654}" type="pres">
      <dgm:prSet presAssocID="{9CA0587D-04B2-4B8B-A335-EF6003297493}" presName="connSite1" presStyleCnt="0"/>
      <dgm:spPr/>
    </dgm:pt>
    <dgm:pt modelId="{D74F8B30-488D-46C4-8430-DDBFA25C1E57}" type="pres">
      <dgm:prSet presAssocID="{BEED21F1-6568-40BB-83AD-3B355C71E9D1}" presName="Name9" presStyleLbl="sibTrans2D1" presStyleIdx="0" presStyleCnt="3"/>
      <dgm:spPr/>
    </dgm:pt>
    <dgm:pt modelId="{520CFF48-7716-4726-AE76-716C26519539}" type="pres">
      <dgm:prSet presAssocID="{62A33812-9F5A-4554-BAC3-E37E62C66D26}" presName="composite2" presStyleCnt="0"/>
      <dgm:spPr/>
    </dgm:pt>
    <dgm:pt modelId="{CE45B2B4-2827-477A-B547-71F7E46E6FF4}" type="pres">
      <dgm:prSet presAssocID="{62A33812-9F5A-4554-BAC3-E37E62C66D26}" presName="dummyNode2" presStyleLbl="node1" presStyleIdx="0" presStyleCnt="4"/>
      <dgm:spPr/>
    </dgm:pt>
    <dgm:pt modelId="{3AE85392-54E5-4DBB-83E1-EECFA55F3169}" type="pres">
      <dgm:prSet presAssocID="{62A33812-9F5A-4554-BAC3-E37E62C66D26}" presName="childNode2" presStyleLbl="bgAcc1" presStyleIdx="1" presStyleCnt="4">
        <dgm:presLayoutVars>
          <dgm:bulletEnabled val="1"/>
        </dgm:presLayoutVars>
      </dgm:prSet>
      <dgm:spPr/>
    </dgm:pt>
    <dgm:pt modelId="{EBF8C981-9FD8-4CCE-AF56-170EB7F6DBAD}" type="pres">
      <dgm:prSet presAssocID="{62A33812-9F5A-4554-BAC3-E37E62C66D26}" presName="childNode2tx" presStyleLbl="bgAcc1" presStyleIdx="1" presStyleCnt="4">
        <dgm:presLayoutVars>
          <dgm:bulletEnabled val="1"/>
        </dgm:presLayoutVars>
      </dgm:prSet>
      <dgm:spPr/>
    </dgm:pt>
    <dgm:pt modelId="{D9F62E6C-9153-4A2D-A0D3-531F7E3B7373}" type="pres">
      <dgm:prSet presAssocID="{62A33812-9F5A-4554-BAC3-E37E62C66D26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042FA0CD-8B1A-4580-8936-D01413E2DF9C}" type="pres">
      <dgm:prSet presAssocID="{62A33812-9F5A-4554-BAC3-E37E62C66D26}" presName="connSite2" presStyleCnt="0"/>
      <dgm:spPr/>
    </dgm:pt>
    <dgm:pt modelId="{55D13754-CB9A-4019-9880-BADF9962F2C9}" type="pres">
      <dgm:prSet presAssocID="{A762A8A0-D1C6-45CC-9F82-595707A64C50}" presName="Name18" presStyleLbl="sibTrans2D1" presStyleIdx="1" presStyleCnt="3"/>
      <dgm:spPr/>
    </dgm:pt>
    <dgm:pt modelId="{5FA5D3C5-2615-4D83-8D6C-DC6776F792E6}" type="pres">
      <dgm:prSet presAssocID="{D8A05257-6617-441D-8EEF-45DC37CF51E9}" presName="composite1" presStyleCnt="0"/>
      <dgm:spPr/>
    </dgm:pt>
    <dgm:pt modelId="{D79CB4A8-FB87-4F48-98BA-B3489B2F4E10}" type="pres">
      <dgm:prSet presAssocID="{D8A05257-6617-441D-8EEF-45DC37CF51E9}" presName="dummyNode1" presStyleLbl="node1" presStyleIdx="1" presStyleCnt="4"/>
      <dgm:spPr/>
    </dgm:pt>
    <dgm:pt modelId="{F78F33DD-9B61-4DC2-B3BE-FFFC08C7CF9E}" type="pres">
      <dgm:prSet presAssocID="{D8A05257-6617-441D-8EEF-45DC37CF51E9}" presName="childNode1" presStyleLbl="bgAcc1" presStyleIdx="2" presStyleCnt="4">
        <dgm:presLayoutVars>
          <dgm:bulletEnabled val="1"/>
        </dgm:presLayoutVars>
      </dgm:prSet>
      <dgm:spPr/>
    </dgm:pt>
    <dgm:pt modelId="{30088F1A-97BF-47E9-B513-B3E4FE730A9E}" type="pres">
      <dgm:prSet presAssocID="{D8A05257-6617-441D-8EEF-45DC37CF51E9}" presName="childNode1tx" presStyleLbl="bgAcc1" presStyleIdx="2" presStyleCnt="4">
        <dgm:presLayoutVars>
          <dgm:bulletEnabled val="1"/>
        </dgm:presLayoutVars>
      </dgm:prSet>
      <dgm:spPr/>
    </dgm:pt>
    <dgm:pt modelId="{CEF6FD9F-B7AB-4699-BD95-A5E2CA5B1328}" type="pres">
      <dgm:prSet presAssocID="{D8A05257-6617-441D-8EEF-45DC37CF51E9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1CFD68A6-0474-4309-A6D4-58E303638C27}" type="pres">
      <dgm:prSet presAssocID="{D8A05257-6617-441D-8EEF-45DC37CF51E9}" presName="connSite1" presStyleCnt="0"/>
      <dgm:spPr/>
    </dgm:pt>
    <dgm:pt modelId="{C028FA06-02B5-433B-93B5-9EA469E09B94}" type="pres">
      <dgm:prSet presAssocID="{C8C64699-232B-44BA-8BE5-30193067CD47}" presName="Name9" presStyleLbl="sibTrans2D1" presStyleIdx="2" presStyleCnt="3"/>
      <dgm:spPr/>
    </dgm:pt>
    <dgm:pt modelId="{2E29770F-2EC1-4D9A-B968-D5C89D5DF278}" type="pres">
      <dgm:prSet presAssocID="{7F48A00B-8C59-4ADC-8604-D71A15E17D3B}" presName="composite2" presStyleCnt="0"/>
      <dgm:spPr/>
    </dgm:pt>
    <dgm:pt modelId="{02D02B7F-8B10-418D-BC80-3C547D88CEF5}" type="pres">
      <dgm:prSet presAssocID="{7F48A00B-8C59-4ADC-8604-D71A15E17D3B}" presName="dummyNode2" presStyleLbl="node1" presStyleIdx="2" presStyleCnt="4"/>
      <dgm:spPr/>
    </dgm:pt>
    <dgm:pt modelId="{5F617ADA-6369-4713-A440-49B6629BA691}" type="pres">
      <dgm:prSet presAssocID="{7F48A00B-8C59-4ADC-8604-D71A15E17D3B}" presName="childNode2" presStyleLbl="bgAcc1" presStyleIdx="3" presStyleCnt="4">
        <dgm:presLayoutVars>
          <dgm:bulletEnabled val="1"/>
        </dgm:presLayoutVars>
      </dgm:prSet>
      <dgm:spPr/>
    </dgm:pt>
    <dgm:pt modelId="{EA00511F-097E-4124-9469-B0DDEA111F5B}" type="pres">
      <dgm:prSet presAssocID="{7F48A00B-8C59-4ADC-8604-D71A15E17D3B}" presName="childNode2tx" presStyleLbl="bgAcc1" presStyleIdx="3" presStyleCnt="4">
        <dgm:presLayoutVars>
          <dgm:bulletEnabled val="1"/>
        </dgm:presLayoutVars>
      </dgm:prSet>
      <dgm:spPr/>
    </dgm:pt>
    <dgm:pt modelId="{0DE6A6D9-D896-48EF-AB7C-E62E6D42D3B4}" type="pres">
      <dgm:prSet presAssocID="{7F48A00B-8C59-4ADC-8604-D71A15E17D3B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4C31229A-6712-4C1C-A32D-8ED065B9B112}" type="pres">
      <dgm:prSet presAssocID="{7F48A00B-8C59-4ADC-8604-D71A15E17D3B}" presName="connSite2" presStyleCnt="0"/>
      <dgm:spPr/>
    </dgm:pt>
  </dgm:ptLst>
  <dgm:cxnLst>
    <dgm:cxn modelId="{EB906D02-76B6-457F-82E3-D0C3C1E435BE}" srcId="{CA3D2396-6FB4-4BDF-AAC2-C3DFBD20EBDB}" destId="{9CA0587D-04B2-4B8B-A335-EF6003297493}" srcOrd="0" destOrd="0" parTransId="{6ADFDF7F-FCD9-4AB8-97F5-8AFCBEA13263}" sibTransId="{BEED21F1-6568-40BB-83AD-3B355C71E9D1}"/>
    <dgm:cxn modelId="{C3D52516-CEDF-4B9A-8792-8DCAD9CC2DB5}" type="presOf" srcId="{4EBECBD0-D547-468C-B91C-0006857FB1D8}" destId="{5F617ADA-6369-4713-A440-49B6629BA691}" srcOrd="0" destOrd="0" presId="urn:microsoft.com/office/officeart/2005/8/layout/hProcess4"/>
    <dgm:cxn modelId="{5A4C261C-E482-429C-8394-F5F45C751073}" type="presOf" srcId="{D8A05257-6617-441D-8EEF-45DC37CF51E9}" destId="{CEF6FD9F-B7AB-4699-BD95-A5E2CA5B1328}" srcOrd="0" destOrd="0" presId="urn:microsoft.com/office/officeart/2005/8/layout/hProcess4"/>
    <dgm:cxn modelId="{EFA14122-DCFD-4073-A425-71B16AB092BB}" srcId="{CA3D2396-6FB4-4BDF-AAC2-C3DFBD20EBDB}" destId="{D8A05257-6617-441D-8EEF-45DC37CF51E9}" srcOrd="2" destOrd="0" parTransId="{E70DB143-A777-48D5-86D5-01C7A2C109BC}" sibTransId="{C8C64699-232B-44BA-8BE5-30193067CD47}"/>
    <dgm:cxn modelId="{44F35226-0A21-4BF5-A16C-CB2979B8F5B0}" srcId="{CA3D2396-6FB4-4BDF-AAC2-C3DFBD20EBDB}" destId="{62A33812-9F5A-4554-BAC3-E37E62C66D26}" srcOrd="1" destOrd="0" parTransId="{48AAEB96-0D20-4399-B3D5-919E91E10CC1}" sibTransId="{A762A8A0-D1C6-45CC-9F82-595707A64C50}"/>
    <dgm:cxn modelId="{527DBE39-FCC2-47EA-B3F0-6CCF38BD32F9}" type="presOf" srcId="{9CA0587D-04B2-4B8B-A335-EF6003297493}" destId="{0D779F86-3E71-47ED-B660-54C60CFA5621}" srcOrd="0" destOrd="0" presId="urn:microsoft.com/office/officeart/2005/8/layout/hProcess4"/>
    <dgm:cxn modelId="{93F9CC61-6067-4E91-9D16-C3B5EE75FAA2}" type="presOf" srcId="{A9557322-4839-4177-A48E-6A6840F06789}" destId="{30088F1A-97BF-47E9-B513-B3E4FE730A9E}" srcOrd="1" destOrd="0" presId="urn:microsoft.com/office/officeart/2005/8/layout/hProcess4"/>
    <dgm:cxn modelId="{232EB84F-D6E4-4081-9F71-D955A33447A2}" type="presOf" srcId="{C8C64699-232B-44BA-8BE5-30193067CD47}" destId="{C028FA06-02B5-433B-93B5-9EA469E09B94}" srcOrd="0" destOrd="0" presId="urn:microsoft.com/office/officeart/2005/8/layout/hProcess4"/>
    <dgm:cxn modelId="{BAC1FD73-F9F2-461C-877F-E0A98DCA3D10}" srcId="{D8A05257-6617-441D-8EEF-45DC37CF51E9}" destId="{A9557322-4839-4177-A48E-6A6840F06789}" srcOrd="0" destOrd="0" parTransId="{E0231D36-CCEF-4183-BA3C-14AC386ED37C}" sibTransId="{292FE6D5-1E44-4C0B-BB96-A853933B3CEC}"/>
    <dgm:cxn modelId="{6B061976-34A7-4794-951B-B3662859364A}" type="presOf" srcId="{DFAB20AC-1C77-4209-88AD-B85A44166FAC}" destId="{0A13C3FA-A646-4C49-B749-ECDD221B7777}" srcOrd="1" destOrd="0" presId="urn:microsoft.com/office/officeart/2005/8/layout/hProcess4"/>
    <dgm:cxn modelId="{F62E8D7D-2C26-4FFA-8DDE-50EFFC822CCD}" type="presOf" srcId="{DFAB20AC-1C77-4209-88AD-B85A44166FAC}" destId="{9F0CADCD-1017-45A2-B8C8-67C2EB28D6A9}" srcOrd="0" destOrd="0" presId="urn:microsoft.com/office/officeart/2005/8/layout/hProcess4"/>
    <dgm:cxn modelId="{F7DB2182-78A3-42C2-8B8C-7E162D053F23}" type="presOf" srcId="{4EBECBD0-D547-468C-B91C-0006857FB1D8}" destId="{EA00511F-097E-4124-9469-B0DDEA111F5B}" srcOrd="1" destOrd="0" presId="urn:microsoft.com/office/officeart/2005/8/layout/hProcess4"/>
    <dgm:cxn modelId="{3F26A592-FBCF-43B6-B02B-7BFEB4533CC8}" type="presOf" srcId="{A762A8A0-D1C6-45CC-9F82-595707A64C50}" destId="{55D13754-CB9A-4019-9880-BADF9962F2C9}" srcOrd="0" destOrd="0" presId="urn:microsoft.com/office/officeart/2005/8/layout/hProcess4"/>
    <dgm:cxn modelId="{C27A5996-403D-40F5-8556-478A9E9D1D26}" type="presOf" srcId="{CA3D2396-6FB4-4BDF-AAC2-C3DFBD20EBDB}" destId="{4C01DDA6-04E5-4FDA-A719-D99B7D742F9B}" srcOrd="0" destOrd="0" presId="urn:microsoft.com/office/officeart/2005/8/layout/hProcess4"/>
    <dgm:cxn modelId="{D1A6F0A8-63ED-419C-8A92-6F1F506CA698}" type="presOf" srcId="{A9557322-4839-4177-A48E-6A6840F06789}" destId="{F78F33DD-9B61-4DC2-B3BE-FFFC08C7CF9E}" srcOrd="0" destOrd="0" presId="urn:microsoft.com/office/officeart/2005/8/layout/hProcess4"/>
    <dgm:cxn modelId="{C0EF47AA-BB95-49C6-9F93-34D867884968}" srcId="{CA3D2396-6FB4-4BDF-AAC2-C3DFBD20EBDB}" destId="{7F48A00B-8C59-4ADC-8604-D71A15E17D3B}" srcOrd="3" destOrd="0" parTransId="{FCA745BE-0AA6-4081-92F8-92DC8D2FD377}" sibTransId="{B026B1E5-9A44-428D-9917-8CE514026393}"/>
    <dgm:cxn modelId="{95FCC1B6-A909-42DE-B91E-53412B17DD46}" srcId="{7F48A00B-8C59-4ADC-8604-D71A15E17D3B}" destId="{4EBECBD0-D547-468C-B91C-0006857FB1D8}" srcOrd="0" destOrd="0" parTransId="{A442DB3A-A867-41EB-AEC5-C32241BA11FA}" sibTransId="{16CA6B5F-F945-4D6F-997E-09CBEE78BC9D}"/>
    <dgm:cxn modelId="{FB9E33C4-B511-489A-B9A2-D61A0A825DE9}" type="presOf" srcId="{7F48A00B-8C59-4ADC-8604-D71A15E17D3B}" destId="{0DE6A6D9-D896-48EF-AB7C-E62E6D42D3B4}" srcOrd="0" destOrd="0" presId="urn:microsoft.com/office/officeart/2005/8/layout/hProcess4"/>
    <dgm:cxn modelId="{50B503C9-B3CF-4821-B521-B2F588E888E2}" srcId="{9CA0587D-04B2-4B8B-A335-EF6003297493}" destId="{DFAB20AC-1C77-4209-88AD-B85A44166FAC}" srcOrd="0" destOrd="0" parTransId="{1C1DDA88-5113-45C6-AC03-13F40B84A6A6}" sibTransId="{F4E5D09C-08E8-45AA-86C2-023AB4CFBBE8}"/>
    <dgm:cxn modelId="{F36913CB-1060-45D3-8DBE-CC608BBB397C}" type="presOf" srcId="{BEED21F1-6568-40BB-83AD-3B355C71E9D1}" destId="{D74F8B30-488D-46C4-8430-DDBFA25C1E57}" srcOrd="0" destOrd="0" presId="urn:microsoft.com/office/officeart/2005/8/layout/hProcess4"/>
    <dgm:cxn modelId="{7FDD86CD-AFD0-46F1-B416-2617813B0918}" srcId="{62A33812-9F5A-4554-BAC3-E37E62C66D26}" destId="{4919F682-C9F0-4BC0-868F-E6BC8D6FDFB1}" srcOrd="0" destOrd="0" parTransId="{BADA47A8-FA65-4F98-A4D1-E3DAF1E09008}" sibTransId="{9D7941A4-CE2B-48B2-A635-4D81CD8F4DDC}"/>
    <dgm:cxn modelId="{33B01EDA-D8E0-4FA9-805C-3CE8E545EDC5}" type="presOf" srcId="{4919F682-C9F0-4BC0-868F-E6BC8D6FDFB1}" destId="{3AE85392-54E5-4DBB-83E1-EECFA55F3169}" srcOrd="0" destOrd="0" presId="urn:microsoft.com/office/officeart/2005/8/layout/hProcess4"/>
    <dgm:cxn modelId="{51CF38F1-7909-4B1F-9AF2-0C62930FC0B7}" type="presOf" srcId="{4919F682-C9F0-4BC0-868F-E6BC8D6FDFB1}" destId="{EBF8C981-9FD8-4CCE-AF56-170EB7F6DBAD}" srcOrd="1" destOrd="0" presId="urn:microsoft.com/office/officeart/2005/8/layout/hProcess4"/>
    <dgm:cxn modelId="{AD2B47FA-A6DD-46C4-8BC9-7AD11B5EACCC}" type="presOf" srcId="{62A33812-9F5A-4554-BAC3-E37E62C66D26}" destId="{D9F62E6C-9153-4A2D-A0D3-531F7E3B7373}" srcOrd="0" destOrd="0" presId="urn:microsoft.com/office/officeart/2005/8/layout/hProcess4"/>
    <dgm:cxn modelId="{FC7A3E55-07ED-41D2-82E2-0C3385A782C6}" type="presParOf" srcId="{4C01DDA6-04E5-4FDA-A719-D99B7D742F9B}" destId="{7E0248BF-134F-4508-AD71-B301D66064DC}" srcOrd="0" destOrd="0" presId="urn:microsoft.com/office/officeart/2005/8/layout/hProcess4"/>
    <dgm:cxn modelId="{90FB3397-4683-42D6-AC3D-669A4C087523}" type="presParOf" srcId="{4C01DDA6-04E5-4FDA-A719-D99B7D742F9B}" destId="{49651B38-C50B-4D85-A704-8CC7D32A2130}" srcOrd="1" destOrd="0" presId="urn:microsoft.com/office/officeart/2005/8/layout/hProcess4"/>
    <dgm:cxn modelId="{DBB0FEF1-ECD8-4B33-80B5-35777AEE12BC}" type="presParOf" srcId="{4C01DDA6-04E5-4FDA-A719-D99B7D742F9B}" destId="{07A07B59-0C4A-479F-8420-A1F6895A5980}" srcOrd="2" destOrd="0" presId="urn:microsoft.com/office/officeart/2005/8/layout/hProcess4"/>
    <dgm:cxn modelId="{EC448241-6D96-4125-A44D-3F1B360884CF}" type="presParOf" srcId="{07A07B59-0C4A-479F-8420-A1F6895A5980}" destId="{01461277-9EF3-4C16-B54E-3D9FBBED5578}" srcOrd="0" destOrd="0" presId="urn:microsoft.com/office/officeart/2005/8/layout/hProcess4"/>
    <dgm:cxn modelId="{34E433C4-EB5A-4D22-B81D-9AC9ACD0B0C5}" type="presParOf" srcId="{01461277-9EF3-4C16-B54E-3D9FBBED5578}" destId="{C1D81AE6-33E4-47FB-B1F7-6596E5AEA126}" srcOrd="0" destOrd="0" presId="urn:microsoft.com/office/officeart/2005/8/layout/hProcess4"/>
    <dgm:cxn modelId="{778D9B8D-0DD7-49EA-9ABB-85BDC56F2CBD}" type="presParOf" srcId="{01461277-9EF3-4C16-B54E-3D9FBBED5578}" destId="{9F0CADCD-1017-45A2-B8C8-67C2EB28D6A9}" srcOrd="1" destOrd="0" presId="urn:microsoft.com/office/officeart/2005/8/layout/hProcess4"/>
    <dgm:cxn modelId="{DE2DD061-D51E-4FAC-9578-684A5877AF8F}" type="presParOf" srcId="{01461277-9EF3-4C16-B54E-3D9FBBED5578}" destId="{0A13C3FA-A646-4C49-B749-ECDD221B7777}" srcOrd="2" destOrd="0" presId="urn:microsoft.com/office/officeart/2005/8/layout/hProcess4"/>
    <dgm:cxn modelId="{4EAF20A0-8787-4A73-BE82-F489D8BF2E4F}" type="presParOf" srcId="{01461277-9EF3-4C16-B54E-3D9FBBED5578}" destId="{0D779F86-3E71-47ED-B660-54C60CFA5621}" srcOrd="3" destOrd="0" presId="urn:microsoft.com/office/officeart/2005/8/layout/hProcess4"/>
    <dgm:cxn modelId="{01F70636-BFAF-4BAB-A46B-5E5B44C98B37}" type="presParOf" srcId="{01461277-9EF3-4C16-B54E-3D9FBBED5578}" destId="{0BC5782F-4FEF-4DF2-9B69-637CD281D654}" srcOrd="4" destOrd="0" presId="urn:microsoft.com/office/officeart/2005/8/layout/hProcess4"/>
    <dgm:cxn modelId="{4584F4B2-1D70-4845-BC7D-868892520062}" type="presParOf" srcId="{07A07B59-0C4A-479F-8420-A1F6895A5980}" destId="{D74F8B30-488D-46C4-8430-DDBFA25C1E57}" srcOrd="1" destOrd="0" presId="urn:microsoft.com/office/officeart/2005/8/layout/hProcess4"/>
    <dgm:cxn modelId="{71A82A1E-F7F9-420C-8E5A-279DD4481A25}" type="presParOf" srcId="{07A07B59-0C4A-479F-8420-A1F6895A5980}" destId="{520CFF48-7716-4726-AE76-716C26519539}" srcOrd="2" destOrd="0" presId="urn:microsoft.com/office/officeart/2005/8/layout/hProcess4"/>
    <dgm:cxn modelId="{1C64CE16-4FC2-4487-B506-93FA4A19C4A3}" type="presParOf" srcId="{520CFF48-7716-4726-AE76-716C26519539}" destId="{CE45B2B4-2827-477A-B547-71F7E46E6FF4}" srcOrd="0" destOrd="0" presId="urn:microsoft.com/office/officeart/2005/8/layout/hProcess4"/>
    <dgm:cxn modelId="{7A2F15FC-FF85-4A40-88D1-ED3A35CACEED}" type="presParOf" srcId="{520CFF48-7716-4726-AE76-716C26519539}" destId="{3AE85392-54E5-4DBB-83E1-EECFA55F3169}" srcOrd="1" destOrd="0" presId="urn:microsoft.com/office/officeart/2005/8/layout/hProcess4"/>
    <dgm:cxn modelId="{865833B5-EA73-499E-91BA-50DEA7785C3C}" type="presParOf" srcId="{520CFF48-7716-4726-AE76-716C26519539}" destId="{EBF8C981-9FD8-4CCE-AF56-170EB7F6DBAD}" srcOrd="2" destOrd="0" presId="urn:microsoft.com/office/officeart/2005/8/layout/hProcess4"/>
    <dgm:cxn modelId="{97A259C9-8121-4215-8AF7-D816A9DCAEE5}" type="presParOf" srcId="{520CFF48-7716-4726-AE76-716C26519539}" destId="{D9F62E6C-9153-4A2D-A0D3-531F7E3B7373}" srcOrd="3" destOrd="0" presId="urn:microsoft.com/office/officeart/2005/8/layout/hProcess4"/>
    <dgm:cxn modelId="{7B6821E5-184C-44D7-8D0E-ADB8EF097499}" type="presParOf" srcId="{520CFF48-7716-4726-AE76-716C26519539}" destId="{042FA0CD-8B1A-4580-8936-D01413E2DF9C}" srcOrd="4" destOrd="0" presId="urn:microsoft.com/office/officeart/2005/8/layout/hProcess4"/>
    <dgm:cxn modelId="{5FDF8F43-54A4-41DA-85BA-F3767BC57246}" type="presParOf" srcId="{07A07B59-0C4A-479F-8420-A1F6895A5980}" destId="{55D13754-CB9A-4019-9880-BADF9962F2C9}" srcOrd="3" destOrd="0" presId="urn:microsoft.com/office/officeart/2005/8/layout/hProcess4"/>
    <dgm:cxn modelId="{4B1FDDBA-2894-424C-A37B-C99E5FF55D0F}" type="presParOf" srcId="{07A07B59-0C4A-479F-8420-A1F6895A5980}" destId="{5FA5D3C5-2615-4D83-8D6C-DC6776F792E6}" srcOrd="4" destOrd="0" presId="urn:microsoft.com/office/officeart/2005/8/layout/hProcess4"/>
    <dgm:cxn modelId="{E55B9147-63AB-4835-833A-90351F177259}" type="presParOf" srcId="{5FA5D3C5-2615-4D83-8D6C-DC6776F792E6}" destId="{D79CB4A8-FB87-4F48-98BA-B3489B2F4E10}" srcOrd="0" destOrd="0" presId="urn:microsoft.com/office/officeart/2005/8/layout/hProcess4"/>
    <dgm:cxn modelId="{DAFD2AB3-B91C-490C-8B3E-915E036F0C6D}" type="presParOf" srcId="{5FA5D3C5-2615-4D83-8D6C-DC6776F792E6}" destId="{F78F33DD-9B61-4DC2-B3BE-FFFC08C7CF9E}" srcOrd="1" destOrd="0" presId="urn:microsoft.com/office/officeart/2005/8/layout/hProcess4"/>
    <dgm:cxn modelId="{C33E5A6A-94B4-4F17-9222-9D29BF5806DF}" type="presParOf" srcId="{5FA5D3C5-2615-4D83-8D6C-DC6776F792E6}" destId="{30088F1A-97BF-47E9-B513-B3E4FE730A9E}" srcOrd="2" destOrd="0" presId="urn:microsoft.com/office/officeart/2005/8/layout/hProcess4"/>
    <dgm:cxn modelId="{C15214F1-C1A8-4A1C-800C-A9C63A37F1CA}" type="presParOf" srcId="{5FA5D3C5-2615-4D83-8D6C-DC6776F792E6}" destId="{CEF6FD9F-B7AB-4699-BD95-A5E2CA5B1328}" srcOrd="3" destOrd="0" presId="urn:microsoft.com/office/officeart/2005/8/layout/hProcess4"/>
    <dgm:cxn modelId="{96049554-5E1B-4974-8AF8-64B91DDBFE1E}" type="presParOf" srcId="{5FA5D3C5-2615-4D83-8D6C-DC6776F792E6}" destId="{1CFD68A6-0474-4309-A6D4-58E303638C27}" srcOrd="4" destOrd="0" presId="urn:microsoft.com/office/officeart/2005/8/layout/hProcess4"/>
    <dgm:cxn modelId="{43624286-7C59-4E25-B307-91A6F596A937}" type="presParOf" srcId="{07A07B59-0C4A-479F-8420-A1F6895A5980}" destId="{C028FA06-02B5-433B-93B5-9EA469E09B94}" srcOrd="5" destOrd="0" presId="urn:microsoft.com/office/officeart/2005/8/layout/hProcess4"/>
    <dgm:cxn modelId="{9C6A5448-1FEA-48C8-81EB-6459D44BFBB5}" type="presParOf" srcId="{07A07B59-0C4A-479F-8420-A1F6895A5980}" destId="{2E29770F-2EC1-4D9A-B968-D5C89D5DF278}" srcOrd="6" destOrd="0" presId="urn:microsoft.com/office/officeart/2005/8/layout/hProcess4"/>
    <dgm:cxn modelId="{76A63B8A-0C86-497C-A5C7-045A2DBEE74B}" type="presParOf" srcId="{2E29770F-2EC1-4D9A-B968-D5C89D5DF278}" destId="{02D02B7F-8B10-418D-BC80-3C547D88CEF5}" srcOrd="0" destOrd="0" presId="urn:microsoft.com/office/officeart/2005/8/layout/hProcess4"/>
    <dgm:cxn modelId="{86CFB1DB-8C17-49E0-9782-C92C927E2766}" type="presParOf" srcId="{2E29770F-2EC1-4D9A-B968-D5C89D5DF278}" destId="{5F617ADA-6369-4713-A440-49B6629BA691}" srcOrd="1" destOrd="0" presId="urn:microsoft.com/office/officeart/2005/8/layout/hProcess4"/>
    <dgm:cxn modelId="{A79EA513-2448-406F-B8C7-D5C7C111FA22}" type="presParOf" srcId="{2E29770F-2EC1-4D9A-B968-D5C89D5DF278}" destId="{EA00511F-097E-4124-9469-B0DDEA111F5B}" srcOrd="2" destOrd="0" presId="urn:microsoft.com/office/officeart/2005/8/layout/hProcess4"/>
    <dgm:cxn modelId="{B6A753D6-210E-458C-A030-D7BBA3C97917}" type="presParOf" srcId="{2E29770F-2EC1-4D9A-B968-D5C89D5DF278}" destId="{0DE6A6D9-D896-48EF-AB7C-E62E6D42D3B4}" srcOrd="3" destOrd="0" presId="urn:microsoft.com/office/officeart/2005/8/layout/hProcess4"/>
    <dgm:cxn modelId="{4A76C95E-38BC-4FB5-9DA2-412856346366}" type="presParOf" srcId="{2E29770F-2EC1-4D9A-B968-D5C89D5DF278}" destId="{4C31229A-6712-4C1C-A32D-8ED065B9B112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E7173E-C403-4344-839A-AA7956C483A2}">
      <dsp:nvSpPr>
        <dsp:cNvPr id="0" name=""/>
        <dsp:cNvSpPr/>
      </dsp:nvSpPr>
      <dsp:spPr>
        <a:xfrm>
          <a:off x="3047507" y="2671672"/>
          <a:ext cx="1722791" cy="172279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rold" panose="02000000000000000000"/>
            </a:rPr>
            <a:t>Inclusive and Sustainable Industrial Development</a:t>
          </a:r>
        </a:p>
      </dsp:txBody>
      <dsp:txXfrm>
        <a:off x="3131607" y="2755772"/>
        <a:ext cx="1554591" cy="1554591"/>
      </dsp:txXfrm>
    </dsp:sp>
    <dsp:sp modelId="{33B598FA-0F81-47D9-9A6C-C9FE29BE7857}">
      <dsp:nvSpPr>
        <dsp:cNvPr id="0" name=""/>
        <dsp:cNvSpPr/>
      </dsp:nvSpPr>
      <dsp:spPr>
        <a:xfrm rot="16377912">
          <a:off x="3366600" y="2053562"/>
          <a:ext cx="123787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37878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DB0179-D473-4C52-9680-F1CA849C39B0}">
      <dsp:nvSpPr>
        <dsp:cNvPr id="0" name=""/>
        <dsp:cNvSpPr/>
      </dsp:nvSpPr>
      <dsp:spPr>
        <a:xfrm>
          <a:off x="2987237" y="281181"/>
          <a:ext cx="2120429" cy="1154270"/>
        </a:xfrm>
        <a:prstGeom prst="round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rold" panose="02000000000000000000"/>
            </a:rPr>
            <a:t>Advancing economic competitiveness</a:t>
          </a:r>
        </a:p>
      </dsp:txBody>
      <dsp:txXfrm>
        <a:off x="3043584" y="337528"/>
        <a:ext cx="2007735" cy="1041576"/>
      </dsp:txXfrm>
    </dsp:sp>
    <dsp:sp modelId="{E3F870E4-0003-4FF8-B346-5AF6DB2D9674}">
      <dsp:nvSpPr>
        <dsp:cNvPr id="0" name=""/>
        <dsp:cNvSpPr/>
      </dsp:nvSpPr>
      <dsp:spPr>
        <a:xfrm rot="1800000">
          <a:off x="4724051" y="4202990"/>
          <a:ext cx="6903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0381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51380D-63DA-4425-8B0D-2D93D55942A2}">
      <dsp:nvSpPr>
        <dsp:cNvPr id="0" name=""/>
        <dsp:cNvSpPr/>
      </dsp:nvSpPr>
      <dsp:spPr>
        <a:xfrm>
          <a:off x="5368186" y="4279431"/>
          <a:ext cx="1666166" cy="1154270"/>
        </a:xfrm>
        <a:prstGeom prst="round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rold" panose="02000000000000000000"/>
            </a:rPr>
            <a:t>Safeguarding the environment</a:t>
          </a:r>
        </a:p>
      </dsp:txBody>
      <dsp:txXfrm>
        <a:off x="5424533" y="4335778"/>
        <a:ext cx="1553472" cy="1041576"/>
      </dsp:txXfrm>
    </dsp:sp>
    <dsp:sp modelId="{AD075F54-9E9A-4058-B440-F8720FC836F2}">
      <dsp:nvSpPr>
        <dsp:cNvPr id="0" name=""/>
        <dsp:cNvSpPr/>
      </dsp:nvSpPr>
      <dsp:spPr>
        <a:xfrm rot="9000000">
          <a:off x="2371947" y="4211410"/>
          <a:ext cx="7240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24062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3917DD-F956-4A37-9CEB-555BBD965E1D}">
      <dsp:nvSpPr>
        <dsp:cNvPr id="0" name=""/>
        <dsp:cNvSpPr/>
      </dsp:nvSpPr>
      <dsp:spPr>
        <a:xfrm>
          <a:off x="812621" y="4279431"/>
          <a:ext cx="1607829" cy="115427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rold" panose="02000000000000000000"/>
            </a:rPr>
            <a:t>Creating shared prosperity</a:t>
          </a:r>
        </a:p>
      </dsp:txBody>
      <dsp:txXfrm>
        <a:off x="868968" y="4335778"/>
        <a:ext cx="1495135" cy="10415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0CADCD-1017-45A2-B8C8-67C2EB28D6A9}">
      <dsp:nvSpPr>
        <dsp:cNvPr id="0" name=""/>
        <dsp:cNvSpPr/>
      </dsp:nvSpPr>
      <dsp:spPr>
        <a:xfrm>
          <a:off x="4010" y="1806056"/>
          <a:ext cx="1698494" cy="1400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700" kern="1200" dirty="0"/>
            <a:t>Invention driven by new knowledge</a:t>
          </a:r>
          <a:endParaRPr lang="en-GB" sz="1700" kern="1200" dirty="0"/>
        </a:p>
      </dsp:txBody>
      <dsp:txXfrm>
        <a:off x="36249" y="1838295"/>
        <a:ext cx="1634016" cy="1036231"/>
      </dsp:txXfrm>
    </dsp:sp>
    <dsp:sp modelId="{D74F8B30-488D-46C4-8430-DDBFA25C1E57}">
      <dsp:nvSpPr>
        <dsp:cNvPr id="0" name=""/>
        <dsp:cNvSpPr/>
      </dsp:nvSpPr>
      <dsp:spPr>
        <a:xfrm>
          <a:off x="972346" y="2189368"/>
          <a:ext cx="1799760" cy="1799760"/>
        </a:xfrm>
        <a:prstGeom prst="leftCircularArrow">
          <a:avLst>
            <a:gd name="adj1" fmla="val 2750"/>
            <a:gd name="adj2" fmla="val 335173"/>
            <a:gd name="adj3" fmla="val 2110684"/>
            <a:gd name="adj4" fmla="val 9024489"/>
            <a:gd name="adj5" fmla="val 320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779F86-3E71-47ED-B660-54C60CFA5621}">
      <dsp:nvSpPr>
        <dsp:cNvPr id="0" name=""/>
        <dsp:cNvSpPr/>
      </dsp:nvSpPr>
      <dsp:spPr>
        <a:xfrm>
          <a:off x="381453" y="2906765"/>
          <a:ext cx="1509772" cy="6003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kern="1200" dirty="0"/>
            <a:t>IDEA</a:t>
          </a:r>
          <a:endParaRPr lang="en-GB" sz="2200" kern="1200" dirty="0"/>
        </a:p>
      </dsp:txBody>
      <dsp:txXfrm>
        <a:off x="399038" y="2924350"/>
        <a:ext cx="1474602" cy="565216"/>
      </dsp:txXfrm>
    </dsp:sp>
    <dsp:sp modelId="{3AE85392-54E5-4DBB-83E1-EECFA55F3169}">
      <dsp:nvSpPr>
        <dsp:cNvPr id="0" name=""/>
        <dsp:cNvSpPr/>
      </dsp:nvSpPr>
      <dsp:spPr>
        <a:xfrm>
          <a:off x="2126874" y="1806056"/>
          <a:ext cx="1698494" cy="1400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700" kern="1200" dirty="0"/>
            <a:t>Incubation driven by customer value</a:t>
          </a:r>
          <a:endParaRPr lang="en-GB" sz="1700" kern="1200" dirty="0"/>
        </a:p>
      </dsp:txBody>
      <dsp:txXfrm>
        <a:off x="2159113" y="2138488"/>
        <a:ext cx="1634016" cy="1036231"/>
      </dsp:txXfrm>
    </dsp:sp>
    <dsp:sp modelId="{55D13754-CB9A-4019-9880-BADF9962F2C9}">
      <dsp:nvSpPr>
        <dsp:cNvPr id="0" name=""/>
        <dsp:cNvSpPr/>
      </dsp:nvSpPr>
      <dsp:spPr>
        <a:xfrm>
          <a:off x="3081057" y="968957"/>
          <a:ext cx="2016790" cy="2016790"/>
        </a:xfrm>
        <a:prstGeom prst="circularArrow">
          <a:avLst>
            <a:gd name="adj1" fmla="val 2454"/>
            <a:gd name="adj2" fmla="val 297054"/>
            <a:gd name="adj3" fmla="val 19527435"/>
            <a:gd name="adj4" fmla="val 12575511"/>
            <a:gd name="adj5" fmla="val 2863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F62E6C-9153-4A2D-A0D3-531F7E3B7373}">
      <dsp:nvSpPr>
        <dsp:cNvPr id="0" name=""/>
        <dsp:cNvSpPr/>
      </dsp:nvSpPr>
      <dsp:spPr>
        <a:xfrm>
          <a:off x="2504318" y="1505862"/>
          <a:ext cx="1509772" cy="600386"/>
        </a:xfrm>
        <a:prstGeom prst="roundRect">
          <a:avLst>
            <a:gd name="adj" fmla="val 1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kern="1200" dirty="0"/>
            <a:t>PROTOTYPE</a:t>
          </a:r>
          <a:endParaRPr lang="en-GB" sz="2200" kern="1200" dirty="0"/>
        </a:p>
      </dsp:txBody>
      <dsp:txXfrm>
        <a:off x="2521903" y="1523447"/>
        <a:ext cx="1474602" cy="565216"/>
      </dsp:txXfrm>
    </dsp:sp>
    <dsp:sp modelId="{F78F33DD-9B61-4DC2-B3BE-FFFC08C7CF9E}">
      <dsp:nvSpPr>
        <dsp:cNvPr id="0" name=""/>
        <dsp:cNvSpPr/>
      </dsp:nvSpPr>
      <dsp:spPr>
        <a:xfrm>
          <a:off x="4249739" y="1806056"/>
          <a:ext cx="1698494" cy="1400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700" kern="1200" dirty="0"/>
            <a:t>Acceleration driven by investor’ value</a:t>
          </a:r>
          <a:endParaRPr lang="en-GB" sz="1700" kern="1200" dirty="0"/>
        </a:p>
      </dsp:txBody>
      <dsp:txXfrm>
        <a:off x="4281978" y="1838295"/>
        <a:ext cx="1634016" cy="1036231"/>
      </dsp:txXfrm>
    </dsp:sp>
    <dsp:sp modelId="{C028FA06-02B5-433B-93B5-9EA469E09B94}">
      <dsp:nvSpPr>
        <dsp:cNvPr id="0" name=""/>
        <dsp:cNvSpPr/>
      </dsp:nvSpPr>
      <dsp:spPr>
        <a:xfrm>
          <a:off x="5218075" y="2189368"/>
          <a:ext cx="1799760" cy="1799760"/>
        </a:xfrm>
        <a:prstGeom prst="leftCircularArrow">
          <a:avLst>
            <a:gd name="adj1" fmla="val 2750"/>
            <a:gd name="adj2" fmla="val 335173"/>
            <a:gd name="adj3" fmla="val 2110684"/>
            <a:gd name="adj4" fmla="val 9024489"/>
            <a:gd name="adj5" fmla="val 3208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F6FD9F-B7AB-4699-BD95-A5E2CA5B1328}">
      <dsp:nvSpPr>
        <dsp:cNvPr id="0" name=""/>
        <dsp:cNvSpPr/>
      </dsp:nvSpPr>
      <dsp:spPr>
        <a:xfrm>
          <a:off x="4627182" y="2906765"/>
          <a:ext cx="1509772" cy="600386"/>
        </a:xfrm>
        <a:prstGeom prst="roundRect">
          <a:avLst>
            <a:gd name="adj" fmla="val 1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kern="1200" dirty="0"/>
            <a:t>START UP</a:t>
          </a:r>
          <a:endParaRPr lang="en-GB" sz="2200" kern="1200" dirty="0"/>
        </a:p>
      </dsp:txBody>
      <dsp:txXfrm>
        <a:off x="4644767" y="2924350"/>
        <a:ext cx="1474602" cy="565216"/>
      </dsp:txXfrm>
    </dsp:sp>
    <dsp:sp modelId="{5F617ADA-6369-4713-A440-49B6629BA691}">
      <dsp:nvSpPr>
        <dsp:cNvPr id="0" name=""/>
        <dsp:cNvSpPr/>
      </dsp:nvSpPr>
      <dsp:spPr>
        <a:xfrm>
          <a:off x="6372603" y="1806056"/>
          <a:ext cx="1698494" cy="1400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700" kern="1200" dirty="0"/>
            <a:t>Growth driven by market demand</a:t>
          </a:r>
          <a:endParaRPr lang="en-GB" sz="1700" kern="1200" dirty="0"/>
        </a:p>
      </dsp:txBody>
      <dsp:txXfrm>
        <a:off x="6404842" y="2138488"/>
        <a:ext cx="1634016" cy="1036231"/>
      </dsp:txXfrm>
    </dsp:sp>
    <dsp:sp modelId="{0DE6A6D9-D896-48EF-AB7C-E62E6D42D3B4}">
      <dsp:nvSpPr>
        <dsp:cNvPr id="0" name=""/>
        <dsp:cNvSpPr/>
      </dsp:nvSpPr>
      <dsp:spPr>
        <a:xfrm>
          <a:off x="6750046" y="1505862"/>
          <a:ext cx="1509772" cy="600386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200" kern="1200" dirty="0"/>
            <a:t>ENTERPRISE</a:t>
          </a:r>
          <a:endParaRPr lang="en-GB" sz="2200" kern="1200" dirty="0"/>
        </a:p>
      </dsp:txBody>
      <dsp:txXfrm>
        <a:off x="6767631" y="1523447"/>
        <a:ext cx="1474602" cy="565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4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GB" altLang="en-US" sz="1100">
                <a:latin typeface="+mn-lt"/>
              </a:rPr>
              <a:t>ISA SUNMEET</a:t>
            </a:r>
            <a:endParaRPr lang="en-GB" altLang="en-US" sz="1100" dirty="0">
              <a:latin typeface="+mn-lt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7930" y="4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r>
              <a:rPr lang="en-US" altLang="en-US" sz="1100">
                <a:latin typeface="+mn-lt"/>
              </a:rPr>
              <a:t>15 July 2020</a:t>
            </a:r>
            <a:endParaRPr lang="en-GB" altLang="en-US" sz="1100" dirty="0">
              <a:latin typeface="+mn-lt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7571" y="8844261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GB" altLang="en-US" sz="1100">
                <a:latin typeface="+mn-lt"/>
              </a:rPr>
              <a:t>UNIDO Solar Projects Implementation</a:t>
            </a:r>
            <a:endParaRPr lang="en-GB" altLang="en-US" sz="1100" dirty="0">
              <a:latin typeface="+mn-lt"/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7930" y="8842725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fld id="{D49F575A-A985-438B-9A37-716F72CA97FB}" type="slidenum">
              <a:rPr lang="en-GB" altLang="en-US" sz="1100">
                <a:latin typeface="+mn-lt"/>
              </a:rPr>
              <a:pPr>
                <a:defRPr/>
              </a:pPr>
              <a:t>‹#›</a:t>
            </a:fld>
            <a:endParaRPr lang="en-GB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638585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4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GB" altLang="en-US"/>
              <a:t>ISA SUNMEET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930" y="4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r>
              <a:rPr lang="en-US" altLang="en-US"/>
              <a:t>15 July 2020</a:t>
            </a:r>
            <a:endParaRPr lang="en-GB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1163" y="700088"/>
            <a:ext cx="6200775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617" y="4422132"/>
            <a:ext cx="5617871" cy="418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42725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r>
              <a:rPr lang="en-GB" altLang="en-US"/>
              <a:t>UNIDO Solar Projects Implementation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930" y="8842725"/>
            <a:ext cx="3043648" cy="46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fld id="{769D8A2F-E3B4-4063-8756-672A03BD01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466249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ISA SUNMEET</a:t>
            </a:r>
            <a:endParaRPr lang="en-GB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15 July 2020</a:t>
            </a:r>
            <a:endParaRPr lang="en-GB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UNIDO Solar Projects Implementation</a:t>
            </a:r>
            <a:endParaRPr lang="en-GB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9D8A2F-E3B4-4063-8756-672A03BD01F6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11583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1163" y="700088"/>
            <a:ext cx="6200775" cy="3489325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  <a:cs typeface="Times New Roman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5150F4-18A5-41F0-911D-76714409AF43}" type="slidenum">
              <a:rPr lang="en-GB"/>
              <a:pPr/>
              <a:t>13</a:t>
            </a:fld>
            <a:endParaRPr lang="en-GB"/>
          </a:p>
        </p:txBody>
      </p:sp>
      <p:sp>
        <p:nvSpPr>
          <p:cNvPr id="4915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/>
              <a:t>15 July 2020</a:t>
            </a:r>
          </a:p>
        </p:txBody>
      </p:sp>
      <p:sp>
        <p:nvSpPr>
          <p:cNvPr id="49158" name="Header Placeholder 5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ISA SUNMEET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5C95FA-871E-42F6-8BFA-F9B40D5AC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UNIDO Solar Projects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481662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00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89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989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1424" y="1124744"/>
            <a:ext cx="10369152" cy="21602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1424" y="3501008"/>
            <a:ext cx="10369152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683" y="3356992"/>
            <a:ext cx="5712635" cy="72008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5" y="4561284"/>
            <a:ext cx="10367433" cy="1512168"/>
          </a:xfrm>
        </p:spPr>
        <p:txBody>
          <a:bodyPr>
            <a:norm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de-AT" dirty="0"/>
              <a:t>Click to edit Master author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1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id="{5074AFA4-F9EA-40AB-A76E-114F0C68F218}"/>
              </a:ext>
            </a:extLst>
          </p:cNvPr>
          <p:cNvSpPr/>
          <p:nvPr userDrawn="1"/>
        </p:nvSpPr>
        <p:spPr>
          <a:xfrm>
            <a:off x="11280576" y="6525344"/>
            <a:ext cx="288032" cy="216024"/>
          </a:xfrm>
          <a:prstGeom prst="roundRect">
            <a:avLst/>
          </a:prstGeom>
          <a:solidFill>
            <a:srgbClr val="069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312A47-7E72-4E7E-93A5-46C5674DBF6C}" type="slidenum">
              <a:rPr lang="en-US" sz="1200" smtClean="0"/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EE1C2E-54F4-4114-9D95-3CDA644C2E1A}"/>
              </a:ext>
            </a:extLst>
          </p:cNvPr>
          <p:cNvSpPr txBox="1"/>
          <p:nvPr userDrawn="1"/>
        </p:nvSpPr>
        <p:spPr>
          <a:xfrm>
            <a:off x="3147810" y="781984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31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6763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045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368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486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6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1081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310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hyperlink" Target="https://www.instagram.com/unido_newsroom/" TargetMode="External"/><Relationship Id="rId3" Type="http://schemas.openxmlformats.org/officeDocument/2006/relationships/slideLayout" Target="../slideLayouts/slideLayout3.xml"/><Relationship Id="rId21" Type="http://schemas.openxmlformats.org/officeDocument/2006/relationships/hyperlink" Target="https://www.linkedin.com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www.youtube.com/user/UNIDObeta" TargetMode="Externa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twitter.com/UNIDO" TargetMode="External"/><Relationship Id="rId20" Type="http://schemas.openxmlformats.org/officeDocument/2006/relationships/hyperlink" Target="http://www.unido.or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www.facebook.com/UNIDO.HQ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s://www.flickr.com/photos/unido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32383"/>
            <a:ext cx="10515600" cy="75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15 July 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ISA SUNMEET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 descr="footer.png">
            <a:extLst>
              <a:ext uri="{FF2B5EF4-FFF2-40B4-BE49-F238E27FC236}">
                <a16:creationId xmlns:a16="http://schemas.microsoft.com/office/drawing/2014/main" id="{C14F249E-4BF5-46F9-AA01-0DD8D3A83A0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145"/>
            <a:ext cx="12192000" cy="44530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7FB8ED0-590B-4EDC-BDAC-1C05336C9885}"/>
              </a:ext>
            </a:extLst>
          </p:cNvPr>
          <p:cNvSpPr/>
          <p:nvPr userDrawn="1"/>
        </p:nvSpPr>
        <p:spPr>
          <a:xfrm>
            <a:off x="7056107" y="6525344"/>
            <a:ext cx="384043" cy="2880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15"/>
            <a:extLst>
              <a:ext uri="{FF2B5EF4-FFF2-40B4-BE49-F238E27FC236}">
                <a16:creationId xmlns:a16="http://schemas.microsoft.com/office/drawing/2014/main" id="{B03EE5DB-F4BA-4BF3-8715-73B8F347EA3F}"/>
              </a:ext>
            </a:extLst>
          </p:cNvPr>
          <p:cNvSpPr/>
          <p:nvPr userDrawn="1"/>
        </p:nvSpPr>
        <p:spPr>
          <a:xfrm>
            <a:off x="7152117" y="6525344"/>
            <a:ext cx="288032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16"/>
            <a:extLst>
              <a:ext uri="{FF2B5EF4-FFF2-40B4-BE49-F238E27FC236}">
                <a16:creationId xmlns:a16="http://schemas.microsoft.com/office/drawing/2014/main" id="{4309ADB3-DDB0-41E6-98B7-AD9B8505C624}"/>
              </a:ext>
            </a:extLst>
          </p:cNvPr>
          <p:cNvSpPr/>
          <p:nvPr userDrawn="1"/>
        </p:nvSpPr>
        <p:spPr>
          <a:xfrm>
            <a:off x="8016213" y="6525344"/>
            <a:ext cx="384043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17"/>
            <a:extLst>
              <a:ext uri="{FF2B5EF4-FFF2-40B4-BE49-F238E27FC236}">
                <a16:creationId xmlns:a16="http://schemas.microsoft.com/office/drawing/2014/main" id="{263BF767-E0D1-4FEA-B645-CBFE7AAA4EE6}"/>
              </a:ext>
            </a:extLst>
          </p:cNvPr>
          <p:cNvSpPr/>
          <p:nvPr userDrawn="1"/>
        </p:nvSpPr>
        <p:spPr>
          <a:xfrm>
            <a:off x="8496267" y="6525344"/>
            <a:ext cx="384043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18"/>
            <a:extLst>
              <a:ext uri="{FF2B5EF4-FFF2-40B4-BE49-F238E27FC236}">
                <a16:creationId xmlns:a16="http://schemas.microsoft.com/office/drawing/2014/main" id="{03F3DEFF-BC9A-47E0-9C0B-5D405825AAD5}"/>
              </a:ext>
            </a:extLst>
          </p:cNvPr>
          <p:cNvSpPr/>
          <p:nvPr userDrawn="1"/>
        </p:nvSpPr>
        <p:spPr>
          <a:xfrm>
            <a:off x="9456373" y="6525344"/>
            <a:ext cx="384043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hlinkClick r:id="rId19"/>
            <a:extLst>
              <a:ext uri="{FF2B5EF4-FFF2-40B4-BE49-F238E27FC236}">
                <a16:creationId xmlns:a16="http://schemas.microsoft.com/office/drawing/2014/main" id="{484126D6-F690-4A83-B430-801F0D370E8A}"/>
              </a:ext>
            </a:extLst>
          </p:cNvPr>
          <p:cNvSpPr/>
          <p:nvPr userDrawn="1"/>
        </p:nvSpPr>
        <p:spPr>
          <a:xfrm>
            <a:off x="8976320" y="6525344"/>
            <a:ext cx="384043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2CB2FF-A0A7-455A-B92F-96D927CCDE11}"/>
              </a:ext>
            </a:extLst>
          </p:cNvPr>
          <p:cNvSpPr/>
          <p:nvPr userDrawn="1"/>
        </p:nvSpPr>
        <p:spPr>
          <a:xfrm>
            <a:off x="10128448" y="6525344"/>
            <a:ext cx="1056117" cy="2880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rId20"/>
            <a:extLst>
              <a:ext uri="{FF2B5EF4-FFF2-40B4-BE49-F238E27FC236}">
                <a16:creationId xmlns:a16="http://schemas.microsoft.com/office/drawing/2014/main" id="{1D6F3402-BACC-4036-B70D-E37AEB4EFAD6}"/>
              </a:ext>
            </a:extLst>
          </p:cNvPr>
          <p:cNvSpPr/>
          <p:nvPr userDrawn="1"/>
        </p:nvSpPr>
        <p:spPr>
          <a:xfrm>
            <a:off x="9936427" y="6525344"/>
            <a:ext cx="1152128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rId21"/>
            <a:extLst>
              <a:ext uri="{FF2B5EF4-FFF2-40B4-BE49-F238E27FC236}">
                <a16:creationId xmlns:a16="http://schemas.microsoft.com/office/drawing/2014/main" id="{87AD2012-0270-4132-8EAE-70FC2228E1BA}"/>
              </a:ext>
            </a:extLst>
          </p:cNvPr>
          <p:cNvSpPr/>
          <p:nvPr userDrawn="1"/>
        </p:nvSpPr>
        <p:spPr>
          <a:xfrm>
            <a:off x="7632171" y="6525344"/>
            <a:ext cx="288032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header.png">
            <a:extLst>
              <a:ext uri="{FF2B5EF4-FFF2-40B4-BE49-F238E27FC236}">
                <a16:creationId xmlns:a16="http://schemas.microsoft.com/office/drawing/2014/main" id="{40E2A896-31F7-48E7-8083-7E92BBB109C9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17" y="0"/>
            <a:ext cx="12196917" cy="9638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CCF5744-D0EB-4614-AF37-D2B3301C243F}"/>
              </a:ext>
            </a:extLst>
          </p:cNvPr>
          <p:cNvSpPr txBox="1"/>
          <p:nvPr userDrawn="1"/>
        </p:nvSpPr>
        <p:spPr>
          <a:xfrm>
            <a:off x="1775520" y="655064"/>
            <a:ext cx="1885453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+mj-lt"/>
              </a:rPr>
              <a:t>UNIDO Regional Office in India</a:t>
            </a:r>
          </a:p>
        </p:txBody>
      </p: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CCEEB867-618D-408D-B08E-CB620B42927F}"/>
              </a:ext>
            </a:extLst>
          </p:cNvPr>
          <p:cNvSpPr/>
          <p:nvPr userDrawn="1"/>
        </p:nvSpPr>
        <p:spPr>
          <a:xfrm>
            <a:off x="11280576" y="6525344"/>
            <a:ext cx="288032" cy="216024"/>
          </a:xfrm>
          <a:prstGeom prst="roundRect">
            <a:avLst/>
          </a:prstGeom>
          <a:solidFill>
            <a:srgbClr val="069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312A47-7E72-4E7E-93A5-46C5674DBF6C}" type="slidenum">
              <a:rPr lang="en-US" sz="1200" smtClean="0"/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071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5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do.org/" TargetMode="Externa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37.jp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1" y="1916832"/>
            <a:ext cx="9115152" cy="1368152"/>
          </a:xfrm>
        </p:spPr>
        <p:txBody>
          <a:bodyPr>
            <a:noAutofit/>
          </a:bodyPr>
          <a:lstStyle/>
          <a:p>
            <a:r>
              <a:rPr lang="en-IN" sz="3600" dirty="0"/>
              <a:t>Solar Projects Implementation</a:t>
            </a:r>
            <a:br>
              <a:rPr lang="en-IN" sz="3600" dirty="0"/>
            </a:br>
            <a:r>
              <a:rPr lang="en-IN" sz="2800" dirty="0"/>
              <a:t>United Nations Industrial Development Organisation</a:t>
            </a:r>
            <a:endParaRPr lang="en-IN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63408" y="4077072"/>
            <a:ext cx="5328592" cy="2304256"/>
          </a:xfrm>
        </p:spPr>
        <p:txBody>
          <a:bodyPr>
            <a:normAutofit lnSpcReduction="10000"/>
          </a:bodyPr>
          <a:lstStyle/>
          <a:p>
            <a:endParaRPr lang="en-IN" dirty="0"/>
          </a:p>
          <a:p>
            <a:endParaRPr lang="en-IN" dirty="0"/>
          </a:p>
          <a:p>
            <a:r>
              <a:rPr lang="en-IN" dirty="0" err="1"/>
              <a:t>Dr.</a:t>
            </a:r>
            <a:r>
              <a:rPr lang="en-IN" dirty="0"/>
              <a:t> René VAN BERKEL</a:t>
            </a:r>
          </a:p>
          <a:p>
            <a:r>
              <a:rPr lang="en-IN" sz="1900" dirty="0"/>
              <a:t>UNIDO Representative</a:t>
            </a:r>
            <a:br>
              <a:rPr lang="en-IN" sz="1900" dirty="0"/>
            </a:br>
            <a:r>
              <a:rPr lang="en-IN" sz="1900" dirty="0"/>
              <a:t>Regional Office in India</a:t>
            </a:r>
          </a:p>
          <a:p>
            <a:r>
              <a:rPr lang="en-IN" sz="1900" dirty="0"/>
              <a:t>15 July 2020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5582B8-581B-41BA-82D1-FC424895E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3861048"/>
            <a:ext cx="3222625" cy="2263775"/>
          </a:xfrm>
          <a:prstGeom prst="rect">
            <a:avLst/>
          </a:prstGeom>
          <a:solidFill>
            <a:srgbClr val="EDEDED"/>
          </a:solidFill>
          <a:ln w="88900" cap="sq">
            <a:solidFill>
              <a:srgbClr val="FFFF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455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2136" y="4069540"/>
            <a:ext cx="26912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70C0"/>
                </a:solidFill>
              </a:rPr>
              <a:t>The total consumption of fuel by industries was 1,267 TWh in 2013-14 (annual Survey  of Industries)</a:t>
            </a:r>
            <a:endParaRPr lang="en-IN" sz="1600" b="1" dirty="0">
              <a:solidFill>
                <a:srgbClr val="0070C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78979" y="2088550"/>
            <a:ext cx="7276146" cy="4106307"/>
            <a:chOff x="1041259" y="2052087"/>
            <a:chExt cx="7276146" cy="4106307"/>
          </a:xfrm>
        </p:grpSpPr>
        <p:grpSp>
          <p:nvGrpSpPr>
            <p:cNvPr id="10" name="Group 2"/>
            <p:cNvGrpSpPr>
              <a:grpSpLocks/>
            </p:cNvGrpSpPr>
            <p:nvPr/>
          </p:nvGrpSpPr>
          <p:grpSpPr bwMode="auto">
            <a:xfrm>
              <a:off x="1041259" y="2095078"/>
              <a:ext cx="5577840" cy="3840480"/>
              <a:chOff x="1213" y="389"/>
              <a:chExt cx="9579" cy="6750"/>
            </a:xfrm>
          </p:grpSpPr>
          <p:grpSp>
            <p:nvGrpSpPr>
              <p:cNvPr id="11" name="Group 3"/>
              <p:cNvGrpSpPr>
                <a:grpSpLocks/>
              </p:cNvGrpSpPr>
              <p:nvPr/>
            </p:nvGrpSpPr>
            <p:grpSpPr bwMode="auto">
              <a:xfrm>
                <a:off x="4343" y="2220"/>
                <a:ext cx="243" cy="237"/>
                <a:chOff x="4343" y="2220"/>
                <a:chExt cx="243" cy="237"/>
              </a:xfrm>
            </p:grpSpPr>
            <p:sp>
              <p:nvSpPr>
                <p:cNvPr id="56" name="Freeform 4"/>
                <p:cNvSpPr>
                  <a:spLocks/>
                </p:cNvSpPr>
                <p:nvPr/>
              </p:nvSpPr>
              <p:spPr bwMode="auto">
                <a:xfrm>
                  <a:off x="4343" y="2220"/>
                  <a:ext cx="243" cy="237"/>
                </a:xfrm>
                <a:custGeom>
                  <a:avLst/>
                  <a:gdLst>
                    <a:gd name="T0" fmla="+- 0 4346 4343"/>
                    <a:gd name="T1" fmla="*/ T0 w 243"/>
                    <a:gd name="T2" fmla="+- 0 2220 2220"/>
                    <a:gd name="T3" fmla="*/ 2220 h 237"/>
                    <a:gd name="T4" fmla="+- 0 4343 4343"/>
                    <a:gd name="T5" fmla="*/ T4 w 243"/>
                    <a:gd name="T6" fmla="+- 0 2443 2220"/>
                    <a:gd name="T7" fmla="*/ 2443 h 237"/>
                    <a:gd name="T8" fmla="+- 0 4363 4343"/>
                    <a:gd name="T9" fmla="*/ T8 w 243"/>
                    <a:gd name="T10" fmla="+- 0 2443 2220"/>
                    <a:gd name="T11" fmla="*/ 2443 h 237"/>
                    <a:gd name="T12" fmla="+- 0 4383 4343"/>
                    <a:gd name="T13" fmla="*/ T12 w 243"/>
                    <a:gd name="T14" fmla="+- 0 2444 2220"/>
                    <a:gd name="T15" fmla="*/ 2444 h 237"/>
                    <a:gd name="T16" fmla="+- 0 4443 4343"/>
                    <a:gd name="T17" fmla="*/ T16 w 243"/>
                    <a:gd name="T18" fmla="+- 0 2446 2220"/>
                    <a:gd name="T19" fmla="*/ 2446 h 237"/>
                    <a:gd name="T20" fmla="+- 0 4503 4343"/>
                    <a:gd name="T21" fmla="*/ T20 w 243"/>
                    <a:gd name="T22" fmla="+- 0 2451 2220"/>
                    <a:gd name="T23" fmla="*/ 2451 h 237"/>
                    <a:gd name="T24" fmla="+- 0 4542 4343"/>
                    <a:gd name="T25" fmla="*/ T24 w 243"/>
                    <a:gd name="T26" fmla="+- 0 2456 2220"/>
                    <a:gd name="T27" fmla="*/ 2456 h 237"/>
                    <a:gd name="T28" fmla="+- 0 4585 4343"/>
                    <a:gd name="T29" fmla="*/ T28 w 243"/>
                    <a:gd name="T30" fmla="+- 0 2236 2220"/>
                    <a:gd name="T31" fmla="*/ 2236 h 237"/>
                    <a:gd name="T32" fmla="+- 0 4526 4343"/>
                    <a:gd name="T33" fmla="*/ T32 w 243"/>
                    <a:gd name="T34" fmla="+- 0 2229 2220"/>
                    <a:gd name="T35" fmla="*/ 2229 h 237"/>
                    <a:gd name="T36" fmla="+- 0 4466 4343"/>
                    <a:gd name="T37" fmla="*/ T36 w 243"/>
                    <a:gd name="T38" fmla="+- 0 2224 2220"/>
                    <a:gd name="T39" fmla="*/ 2224 h 237"/>
                    <a:gd name="T40" fmla="+- 0 4406 4343"/>
                    <a:gd name="T41" fmla="*/ T40 w 243"/>
                    <a:gd name="T42" fmla="+- 0 2221 2220"/>
                    <a:gd name="T43" fmla="*/ 2221 h 237"/>
                    <a:gd name="T44" fmla="+- 0 4366 4343"/>
                    <a:gd name="T45" fmla="*/ T44 w 243"/>
                    <a:gd name="T46" fmla="+- 0 2220 2220"/>
                    <a:gd name="T47" fmla="*/ 2220 h 237"/>
                    <a:gd name="T48" fmla="+- 0 4346 4343"/>
                    <a:gd name="T49" fmla="*/ T48 w 243"/>
                    <a:gd name="T50" fmla="+- 0 2220 2220"/>
                    <a:gd name="T51" fmla="*/ 2220 h 23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</a:cxnLst>
                  <a:rect l="0" t="0" r="r" b="b"/>
                  <a:pathLst>
                    <a:path w="243" h="237">
                      <a:moveTo>
                        <a:pt x="3" y="0"/>
                      </a:moveTo>
                      <a:lnTo>
                        <a:pt x="0" y="223"/>
                      </a:lnTo>
                      <a:lnTo>
                        <a:pt x="20" y="223"/>
                      </a:lnTo>
                      <a:lnTo>
                        <a:pt x="40" y="224"/>
                      </a:lnTo>
                      <a:lnTo>
                        <a:pt x="100" y="226"/>
                      </a:lnTo>
                      <a:lnTo>
                        <a:pt x="160" y="231"/>
                      </a:lnTo>
                      <a:lnTo>
                        <a:pt x="199" y="236"/>
                      </a:lnTo>
                      <a:lnTo>
                        <a:pt x="242" y="16"/>
                      </a:lnTo>
                      <a:lnTo>
                        <a:pt x="183" y="9"/>
                      </a:lnTo>
                      <a:lnTo>
                        <a:pt x="123" y="4"/>
                      </a:lnTo>
                      <a:lnTo>
                        <a:pt x="63" y="1"/>
                      </a:lnTo>
                      <a:lnTo>
                        <a:pt x="2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217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2" name="Group 5"/>
              <p:cNvGrpSpPr>
                <a:grpSpLocks/>
              </p:cNvGrpSpPr>
              <p:nvPr/>
            </p:nvGrpSpPr>
            <p:grpSpPr bwMode="auto">
              <a:xfrm>
                <a:off x="4343" y="1996"/>
                <a:ext cx="553" cy="293"/>
                <a:chOff x="4343" y="1996"/>
                <a:chExt cx="553" cy="293"/>
              </a:xfrm>
            </p:grpSpPr>
            <p:sp>
              <p:nvSpPr>
                <p:cNvPr id="55" name="Freeform 6"/>
                <p:cNvSpPr>
                  <a:spLocks/>
                </p:cNvSpPr>
                <p:nvPr/>
              </p:nvSpPr>
              <p:spPr bwMode="auto">
                <a:xfrm>
                  <a:off x="4343" y="1996"/>
                  <a:ext cx="553" cy="293"/>
                </a:xfrm>
                <a:custGeom>
                  <a:avLst/>
                  <a:gdLst>
                    <a:gd name="T0" fmla="+- 0 4343 4343"/>
                    <a:gd name="T1" fmla="*/ T0 w 553"/>
                    <a:gd name="T2" fmla="+- 0 1996 1996"/>
                    <a:gd name="T3" fmla="*/ 1996 h 293"/>
                    <a:gd name="T4" fmla="+- 0 4343 4343"/>
                    <a:gd name="T5" fmla="*/ T4 w 553"/>
                    <a:gd name="T6" fmla="+- 0 2220 1996"/>
                    <a:gd name="T7" fmla="*/ 2220 h 293"/>
                    <a:gd name="T8" fmla="+- 0 4368 4343"/>
                    <a:gd name="T9" fmla="*/ T8 w 553"/>
                    <a:gd name="T10" fmla="+- 0 2220 1996"/>
                    <a:gd name="T11" fmla="*/ 2220 h 293"/>
                    <a:gd name="T12" fmla="+- 0 4392 4343"/>
                    <a:gd name="T13" fmla="*/ T12 w 553"/>
                    <a:gd name="T14" fmla="+- 0 2220 1996"/>
                    <a:gd name="T15" fmla="*/ 2220 h 293"/>
                    <a:gd name="T16" fmla="+- 0 4467 4343"/>
                    <a:gd name="T17" fmla="*/ T16 w 553"/>
                    <a:gd name="T18" fmla="+- 0 2224 1996"/>
                    <a:gd name="T19" fmla="*/ 2224 h 293"/>
                    <a:gd name="T20" fmla="+- 0 4541 4343"/>
                    <a:gd name="T21" fmla="*/ T20 w 553"/>
                    <a:gd name="T22" fmla="+- 0 2231 1996"/>
                    <a:gd name="T23" fmla="*/ 2231 h 293"/>
                    <a:gd name="T24" fmla="+- 0 4615 4343"/>
                    <a:gd name="T25" fmla="*/ T24 w 553"/>
                    <a:gd name="T26" fmla="+- 0 2241 1996"/>
                    <a:gd name="T27" fmla="*/ 2241 h 293"/>
                    <a:gd name="T28" fmla="+- 0 4689 4343"/>
                    <a:gd name="T29" fmla="*/ T28 w 553"/>
                    <a:gd name="T30" fmla="+- 0 2253 1996"/>
                    <a:gd name="T31" fmla="*/ 2253 h 293"/>
                    <a:gd name="T32" fmla="+- 0 4761 4343"/>
                    <a:gd name="T33" fmla="*/ T32 w 553"/>
                    <a:gd name="T34" fmla="+- 0 2269 1996"/>
                    <a:gd name="T35" fmla="*/ 2269 h 293"/>
                    <a:gd name="T36" fmla="+- 0 4834 4343"/>
                    <a:gd name="T37" fmla="*/ T36 w 553"/>
                    <a:gd name="T38" fmla="+- 0 2288 1996"/>
                    <a:gd name="T39" fmla="*/ 2288 h 293"/>
                    <a:gd name="T40" fmla="+- 0 4895 4343"/>
                    <a:gd name="T41" fmla="*/ T40 w 553"/>
                    <a:gd name="T42" fmla="+- 0 2073 1996"/>
                    <a:gd name="T43" fmla="*/ 2073 h 293"/>
                    <a:gd name="T44" fmla="+- 0 4814 4343"/>
                    <a:gd name="T45" fmla="*/ T44 w 553"/>
                    <a:gd name="T46" fmla="+- 0 2052 1996"/>
                    <a:gd name="T47" fmla="*/ 2052 h 293"/>
                    <a:gd name="T48" fmla="+- 0 4732 4343"/>
                    <a:gd name="T49" fmla="*/ T48 w 553"/>
                    <a:gd name="T50" fmla="+- 0 2034 1996"/>
                    <a:gd name="T51" fmla="*/ 2034 h 293"/>
                    <a:gd name="T52" fmla="+- 0 4649 4343"/>
                    <a:gd name="T53" fmla="*/ T52 w 553"/>
                    <a:gd name="T54" fmla="+- 0 2020 1996"/>
                    <a:gd name="T55" fmla="*/ 2020 h 293"/>
                    <a:gd name="T56" fmla="+- 0 4566 4343"/>
                    <a:gd name="T57" fmla="*/ T56 w 553"/>
                    <a:gd name="T58" fmla="+- 0 2009 1996"/>
                    <a:gd name="T59" fmla="*/ 2009 h 293"/>
                    <a:gd name="T60" fmla="+- 0 4483 4343"/>
                    <a:gd name="T61" fmla="*/ T60 w 553"/>
                    <a:gd name="T62" fmla="+- 0 2001 1996"/>
                    <a:gd name="T63" fmla="*/ 2001 h 293"/>
                    <a:gd name="T64" fmla="+- 0 4399 4343"/>
                    <a:gd name="T65" fmla="*/ T64 w 553"/>
                    <a:gd name="T66" fmla="+- 0 1997 1996"/>
                    <a:gd name="T67" fmla="*/ 1997 h 293"/>
                    <a:gd name="T68" fmla="+- 0 4371 4343"/>
                    <a:gd name="T69" fmla="*/ T68 w 553"/>
                    <a:gd name="T70" fmla="+- 0 1996 1996"/>
                    <a:gd name="T71" fmla="*/ 1996 h 293"/>
                    <a:gd name="T72" fmla="+- 0 4343 4343"/>
                    <a:gd name="T73" fmla="*/ T72 w 553"/>
                    <a:gd name="T74" fmla="+- 0 1996 1996"/>
                    <a:gd name="T75" fmla="*/ 1996 h 29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</a:cxnLst>
                  <a:rect l="0" t="0" r="r" b="b"/>
                  <a:pathLst>
                    <a:path w="553" h="293">
                      <a:moveTo>
                        <a:pt x="0" y="0"/>
                      </a:moveTo>
                      <a:lnTo>
                        <a:pt x="0" y="224"/>
                      </a:lnTo>
                      <a:lnTo>
                        <a:pt x="25" y="224"/>
                      </a:lnTo>
                      <a:lnTo>
                        <a:pt x="49" y="224"/>
                      </a:lnTo>
                      <a:lnTo>
                        <a:pt x="124" y="228"/>
                      </a:lnTo>
                      <a:lnTo>
                        <a:pt x="198" y="235"/>
                      </a:lnTo>
                      <a:lnTo>
                        <a:pt x="272" y="245"/>
                      </a:lnTo>
                      <a:lnTo>
                        <a:pt x="346" y="257"/>
                      </a:lnTo>
                      <a:lnTo>
                        <a:pt x="418" y="273"/>
                      </a:lnTo>
                      <a:lnTo>
                        <a:pt x="491" y="292"/>
                      </a:lnTo>
                      <a:lnTo>
                        <a:pt x="552" y="77"/>
                      </a:lnTo>
                      <a:lnTo>
                        <a:pt x="471" y="56"/>
                      </a:lnTo>
                      <a:lnTo>
                        <a:pt x="389" y="38"/>
                      </a:lnTo>
                      <a:lnTo>
                        <a:pt x="306" y="24"/>
                      </a:lnTo>
                      <a:lnTo>
                        <a:pt x="223" y="13"/>
                      </a:lnTo>
                      <a:lnTo>
                        <a:pt x="140" y="5"/>
                      </a:lnTo>
                      <a:lnTo>
                        <a:pt x="56" y="1"/>
                      </a:lnTo>
                      <a:lnTo>
                        <a:pt x="2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20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3" name="Group 7"/>
              <p:cNvGrpSpPr>
                <a:grpSpLocks/>
              </p:cNvGrpSpPr>
              <p:nvPr/>
            </p:nvGrpSpPr>
            <p:grpSpPr bwMode="auto">
              <a:xfrm>
                <a:off x="4343" y="1773"/>
                <a:ext cx="985" cy="429"/>
                <a:chOff x="4343" y="1773"/>
                <a:chExt cx="985" cy="429"/>
              </a:xfrm>
            </p:grpSpPr>
            <p:sp>
              <p:nvSpPr>
                <p:cNvPr id="54" name="Freeform 8"/>
                <p:cNvSpPr>
                  <a:spLocks/>
                </p:cNvSpPr>
                <p:nvPr/>
              </p:nvSpPr>
              <p:spPr bwMode="auto">
                <a:xfrm>
                  <a:off x="4343" y="1773"/>
                  <a:ext cx="985" cy="429"/>
                </a:xfrm>
                <a:custGeom>
                  <a:avLst/>
                  <a:gdLst>
                    <a:gd name="T0" fmla="+- 0 4343 4343"/>
                    <a:gd name="T1" fmla="*/ T0 w 985"/>
                    <a:gd name="T2" fmla="+- 0 1773 1773"/>
                    <a:gd name="T3" fmla="*/ 1773 h 429"/>
                    <a:gd name="T4" fmla="+- 0 4343 4343"/>
                    <a:gd name="T5" fmla="*/ T4 w 985"/>
                    <a:gd name="T6" fmla="+- 0 1996 1773"/>
                    <a:gd name="T7" fmla="*/ 1996 h 429"/>
                    <a:gd name="T8" fmla="+- 0 4389 4343"/>
                    <a:gd name="T9" fmla="*/ T8 w 985"/>
                    <a:gd name="T10" fmla="+- 0 1997 1773"/>
                    <a:gd name="T11" fmla="*/ 1997 h 429"/>
                    <a:gd name="T12" fmla="+- 0 4435 4343"/>
                    <a:gd name="T13" fmla="*/ T12 w 985"/>
                    <a:gd name="T14" fmla="+- 0 1998 1773"/>
                    <a:gd name="T15" fmla="*/ 1998 h 429"/>
                    <a:gd name="T16" fmla="+- 0 4526 4343"/>
                    <a:gd name="T17" fmla="*/ T16 w 985"/>
                    <a:gd name="T18" fmla="+- 0 2004 1773"/>
                    <a:gd name="T19" fmla="*/ 2004 h 429"/>
                    <a:gd name="T20" fmla="+- 0 4617 4343"/>
                    <a:gd name="T21" fmla="*/ T20 w 985"/>
                    <a:gd name="T22" fmla="+- 0 2015 1773"/>
                    <a:gd name="T23" fmla="*/ 2015 h 429"/>
                    <a:gd name="T24" fmla="+- 0 4708 4343"/>
                    <a:gd name="T25" fmla="*/ T24 w 985"/>
                    <a:gd name="T26" fmla="+- 0 2029 1773"/>
                    <a:gd name="T27" fmla="*/ 2029 h 429"/>
                    <a:gd name="T28" fmla="+- 0 4797 4343"/>
                    <a:gd name="T29" fmla="*/ T28 w 985"/>
                    <a:gd name="T30" fmla="+- 0 2048 1773"/>
                    <a:gd name="T31" fmla="*/ 2048 h 429"/>
                    <a:gd name="T32" fmla="+- 0 4886 4343"/>
                    <a:gd name="T33" fmla="*/ T32 w 985"/>
                    <a:gd name="T34" fmla="+- 0 2071 1773"/>
                    <a:gd name="T35" fmla="*/ 2071 h 429"/>
                    <a:gd name="T36" fmla="+- 0 4974 4343"/>
                    <a:gd name="T37" fmla="*/ T36 w 985"/>
                    <a:gd name="T38" fmla="+- 0 2098 1773"/>
                    <a:gd name="T39" fmla="*/ 2098 h 429"/>
                    <a:gd name="T40" fmla="+- 0 5060 4343"/>
                    <a:gd name="T41" fmla="*/ T40 w 985"/>
                    <a:gd name="T42" fmla="+- 0 2128 1773"/>
                    <a:gd name="T43" fmla="*/ 2128 h 429"/>
                    <a:gd name="T44" fmla="+- 0 5145 4343"/>
                    <a:gd name="T45" fmla="*/ T44 w 985"/>
                    <a:gd name="T46" fmla="+- 0 2163 1773"/>
                    <a:gd name="T47" fmla="*/ 2163 h 429"/>
                    <a:gd name="T48" fmla="+- 0 5228 4343"/>
                    <a:gd name="T49" fmla="*/ T48 w 985"/>
                    <a:gd name="T50" fmla="+- 0 2202 1773"/>
                    <a:gd name="T51" fmla="*/ 2202 h 429"/>
                    <a:gd name="T52" fmla="+- 0 5327 4343"/>
                    <a:gd name="T53" fmla="*/ T52 w 985"/>
                    <a:gd name="T54" fmla="+- 0 2001 1773"/>
                    <a:gd name="T55" fmla="*/ 2001 h 429"/>
                    <a:gd name="T56" fmla="+- 0 5234 4343"/>
                    <a:gd name="T57" fmla="*/ T56 w 985"/>
                    <a:gd name="T58" fmla="+- 0 1958 1773"/>
                    <a:gd name="T59" fmla="*/ 1958 h 429"/>
                    <a:gd name="T60" fmla="+- 0 5140 4343"/>
                    <a:gd name="T61" fmla="*/ T60 w 985"/>
                    <a:gd name="T62" fmla="+- 0 1919 1773"/>
                    <a:gd name="T63" fmla="*/ 1919 h 429"/>
                    <a:gd name="T64" fmla="+- 0 5044 4343"/>
                    <a:gd name="T65" fmla="*/ T64 w 985"/>
                    <a:gd name="T66" fmla="+- 0 1885 1773"/>
                    <a:gd name="T67" fmla="*/ 1885 h 429"/>
                    <a:gd name="T68" fmla="+- 0 4946 4343"/>
                    <a:gd name="T69" fmla="*/ T68 w 985"/>
                    <a:gd name="T70" fmla="+- 0 1856 1773"/>
                    <a:gd name="T71" fmla="*/ 1856 h 429"/>
                    <a:gd name="T72" fmla="+- 0 4848 4343"/>
                    <a:gd name="T73" fmla="*/ T72 w 985"/>
                    <a:gd name="T74" fmla="+- 0 1830 1773"/>
                    <a:gd name="T75" fmla="*/ 1830 h 429"/>
                    <a:gd name="T76" fmla="+- 0 4748 4343"/>
                    <a:gd name="T77" fmla="*/ T76 w 985"/>
                    <a:gd name="T78" fmla="+- 0 1810 1773"/>
                    <a:gd name="T79" fmla="*/ 1810 h 429"/>
                    <a:gd name="T80" fmla="+- 0 4648 4343"/>
                    <a:gd name="T81" fmla="*/ T80 w 985"/>
                    <a:gd name="T82" fmla="+- 0 1793 1773"/>
                    <a:gd name="T83" fmla="*/ 1793 h 429"/>
                    <a:gd name="T84" fmla="+- 0 4547 4343"/>
                    <a:gd name="T85" fmla="*/ T84 w 985"/>
                    <a:gd name="T86" fmla="+- 0 1782 1773"/>
                    <a:gd name="T87" fmla="*/ 1782 h 429"/>
                    <a:gd name="T88" fmla="+- 0 4445 4343"/>
                    <a:gd name="T89" fmla="*/ T88 w 985"/>
                    <a:gd name="T90" fmla="+- 0 1775 1773"/>
                    <a:gd name="T91" fmla="*/ 1775 h 429"/>
                    <a:gd name="T92" fmla="+- 0 4394 4343"/>
                    <a:gd name="T93" fmla="*/ T92 w 985"/>
                    <a:gd name="T94" fmla="+- 0 1773 1773"/>
                    <a:gd name="T95" fmla="*/ 1773 h 429"/>
                    <a:gd name="T96" fmla="+- 0 4343 4343"/>
                    <a:gd name="T97" fmla="*/ T96 w 985"/>
                    <a:gd name="T98" fmla="+- 0 1773 1773"/>
                    <a:gd name="T99" fmla="*/ 1773 h 42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</a:cxnLst>
                  <a:rect l="0" t="0" r="r" b="b"/>
                  <a:pathLst>
                    <a:path w="985" h="429">
                      <a:moveTo>
                        <a:pt x="0" y="0"/>
                      </a:moveTo>
                      <a:lnTo>
                        <a:pt x="0" y="223"/>
                      </a:lnTo>
                      <a:lnTo>
                        <a:pt x="46" y="224"/>
                      </a:lnTo>
                      <a:lnTo>
                        <a:pt x="92" y="225"/>
                      </a:lnTo>
                      <a:lnTo>
                        <a:pt x="183" y="231"/>
                      </a:lnTo>
                      <a:lnTo>
                        <a:pt x="274" y="242"/>
                      </a:lnTo>
                      <a:lnTo>
                        <a:pt x="365" y="256"/>
                      </a:lnTo>
                      <a:lnTo>
                        <a:pt x="454" y="275"/>
                      </a:lnTo>
                      <a:lnTo>
                        <a:pt x="543" y="298"/>
                      </a:lnTo>
                      <a:lnTo>
                        <a:pt x="631" y="325"/>
                      </a:lnTo>
                      <a:lnTo>
                        <a:pt x="717" y="355"/>
                      </a:lnTo>
                      <a:lnTo>
                        <a:pt x="802" y="390"/>
                      </a:lnTo>
                      <a:lnTo>
                        <a:pt x="885" y="429"/>
                      </a:lnTo>
                      <a:lnTo>
                        <a:pt x="984" y="228"/>
                      </a:lnTo>
                      <a:lnTo>
                        <a:pt x="891" y="185"/>
                      </a:lnTo>
                      <a:lnTo>
                        <a:pt x="797" y="146"/>
                      </a:lnTo>
                      <a:lnTo>
                        <a:pt x="701" y="112"/>
                      </a:lnTo>
                      <a:lnTo>
                        <a:pt x="603" y="83"/>
                      </a:lnTo>
                      <a:lnTo>
                        <a:pt x="505" y="57"/>
                      </a:lnTo>
                      <a:lnTo>
                        <a:pt x="405" y="37"/>
                      </a:lnTo>
                      <a:lnTo>
                        <a:pt x="305" y="20"/>
                      </a:lnTo>
                      <a:lnTo>
                        <a:pt x="204" y="9"/>
                      </a:lnTo>
                      <a:lnTo>
                        <a:pt x="102" y="2"/>
                      </a:lnTo>
                      <a:lnTo>
                        <a:pt x="5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3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4" name="Group 13"/>
              <p:cNvGrpSpPr>
                <a:grpSpLocks/>
              </p:cNvGrpSpPr>
              <p:nvPr/>
            </p:nvGrpSpPr>
            <p:grpSpPr bwMode="auto">
              <a:xfrm>
                <a:off x="4343" y="1549"/>
                <a:ext cx="1257" cy="538"/>
                <a:chOff x="4343" y="1549"/>
                <a:chExt cx="1257" cy="538"/>
              </a:xfrm>
            </p:grpSpPr>
            <p:sp>
              <p:nvSpPr>
                <p:cNvPr id="53" name="Freeform 10"/>
                <p:cNvSpPr>
                  <a:spLocks/>
                </p:cNvSpPr>
                <p:nvPr/>
              </p:nvSpPr>
              <p:spPr bwMode="auto">
                <a:xfrm>
                  <a:off x="4343" y="1549"/>
                  <a:ext cx="1257" cy="538"/>
                </a:xfrm>
                <a:custGeom>
                  <a:avLst/>
                  <a:gdLst>
                    <a:gd name="T0" fmla="+- 0 4343 4343"/>
                    <a:gd name="T1" fmla="*/ T0 w 1257"/>
                    <a:gd name="T2" fmla="+- 0 1549 1549"/>
                    <a:gd name="T3" fmla="*/ 1549 h 538"/>
                    <a:gd name="T4" fmla="+- 0 4343 4343"/>
                    <a:gd name="T5" fmla="*/ T4 w 1257"/>
                    <a:gd name="T6" fmla="+- 0 1773 1549"/>
                    <a:gd name="T7" fmla="*/ 1773 h 538"/>
                    <a:gd name="T8" fmla="+- 0 4403 4343"/>
                    <a:gd name="T9" fmla="*/ T8 w 1257"/>
                    <a:gd name="T10" fmla="+- 0 1773 1549"/>
                    <a:gd name="T11" fmla="*/ 1773 h 538"/>
                    <a:gd name="T12" fmla="+- 0 4463 4343"/>
                    <a:gd name="T13" fmla="*/ T12 w 1257"/>
                    <a:gd name="T14" fmla="+- 0 1776 1549"/>
                    <a:gd name="T15" fmla="*/ 1776 h 538"/>
                    <a:gd name="T16" fmla="+- 0 4523 4343"/>
                    <a:gd name="T17" fmla="*/ T16 w 1257"/>
                    <a:gd name="T18" fmla="+- 0 1780 1549"/>
                    <a:gd name="T19" fmla="*/ 1780 h 538"/>
                    <a:gd name="T20" fmla="+- 0 4642 4343"/>
                    <a:gd name="T21" fmla="*/ T20 w 1257"/>
                    <a:gd name="T22" fmla="+- 0 1793 1549"/>
                    <a:gd name="T23" fmla="*/ 1793 h 538"/>
                    <a:gd name="T24" fmla="+- 0 4760 4343"/>
                    <a:gd name="T25" fmla="*/ T24 w 1257"/>
                    <a:gd name="T26" fmla="+- 0 1812 1549"/>
                    <a:gd name="T27" fmla="*/ 1812 h 538"/>
                    <a:gd name="T28" fmla="+- 0 4877 4343"/>
                    <a:gd name="T29" fmla="*/ T28 w 1257"/>
                    <a:gd name="T30" fmla="+- 0 1837 1549"/>
                    <a:gd name="T31" fmla="*/ 1837 h 538"/>
                    <a:gd name="T32" fmla="+- 0 4992 4343"/>
                    <a:gd name="T33" fmla="*/ T32 w 1257"/>
                    <a:gd name="T34" fmla="+- 0 1869 1549"/>
                    <a:gd name="T35" fmla="*/ 1869 h 538"/>
                    <a:gd name="T36" fmla="+- 0 5106 4343"/>
                    <a:gd name="T37" fmla="*/ T36 w 1257"/>
                    <a:gd name="T38" fmla="+- 0 1907 1549"/>
                    <a:gd name="T39" fmla="*/ 1907 h 538"/>
                    <a:gd name="T40" fmla="+- 0 5217 4343"/>
                    <a:gd name="T41" fmla="*/ T40 w 1257"/>
                    <a:gd name="T42" fmla="+- 0 1951 1549"/>
                    <a:gd name="T43" fmla="*/ 1951 h 538"/>
                    <a:gd name="T44" fmla="+- 0 5326 4343"/>
                    <a:gd name="T45" fmla="*/ T44 w 1257"/>
                    <a:gd name="T46" fmla="+- 0 2000 1549"/>
                    <a:gd name="T47" fmla="*/ 2000 h 538"/>
                    <a:gd name="T48" fmla="+- 0 5380 4343"/>
                    <a:gd name="T49" fmla="*/ T48 w 1257"/>
                    <a:gd name="T50" fmla="+- 0 2028 1549"/>
                    <a:gd name="T51" fmla="*/ 2028 h 538"/>
                    <a:gd name="T52" fmla="+- 0 5433 4343"/>
                    <a:gd name="T53" fmla="*/ T52 w 1257"/>
                    <a:gd name="T54" fmla="+- 0 2056 1549"/>
                    <a:gd name="T55" fmla="*/ 2056 h 538"/>
                    <a:gd name="T56" fmla="+- 0 5485 4343"/>
                    <a:gd name="T57" fmla="*/ T56 w 1257"/>
                    <a:gd name="T58" fmla="+- 0 2086 1549"/>
                    <a:gd name="T59" fmla="*/ 2086 h 538"/>
                    <a:gd name="T60" fmla="+- 0 5599 4343"/>
                    <a:gd name="T61" fmla="*/ T60 w 1257"/>
                    <a:gd name="T62" fmla="+- 0 1894 1549"/>
                    <a:gd name="T63" fmla="*/ 1894 h 538"/>
                    <a:gd name="T64" fmla="+- 0 5542 4343"/>
                    <a:gd name="T65" fmla="*/ T64 w 1257"/>
                    <a:gd name="T66" fmla="+- 0 1861 1549"/>
                    <a:gd name="T67" fmla="*/ 1861 h 538"/>
                    <a:gd name="T68" fmla="+- 0 5484 4343"/>
                    <a:gd name="T69" fmla="*/ T68 w 1257"/>
                    <a:gd name="T70" fmla="+- 0 1830 1549"/>
                    <a:gd name="T71" fmla="*/ 1830 h 538"/>
                    <a:gd name="T72" fmla="+- 0 5425 4343"/>
                    <a:gd name="T73" fmla="*/ T72 w 1257"/>
                    <a:gd name="T74" fmla="+- 0 1800 1549"/>
                    <a:gd name="T75" fmla="*/ 1800 h 538"/>
                    <a:gd name="T76" fmla="+- 0 5365 4343"/>
                    <a:gd name="T77" fmla="*/ T76 w 1257"/>
                    <a:gd name="T78" fmla="+- 0 1771 1549"/>
                    <a:gd name="T79" fmla="*/ 1771 h 538"/>
                    <a:gd name="T80" fmla="+- 0 5305 4343"/>
                    <a:gd name="T81" fmla="*/ T80 w 1257"/>
                    <a:gd name="T82" fmla="+- 0 1745 1549"/>
                    <a:gd name="T83" fmla="*/ 1745 h 538"/>
                    <a:gd name="T84" fmla="+- 0 5244 4343"/>
                    <a:gd name="T85" fmla="*/ T84 w 1257"/>
                    <a:gd name="T86" fmla="+- 0 1720 1549"/>
                    <a:gd name="T87" fmla="*/ 1720 h 538"/>
                    <a:gd name="T88" fmla="+- 0 5182 4343"/>
                    <a:gd name="T89" fmla="*/ T88 w 1257"/>
                    <a:gd name="T90" fmla="+- 0 1697 1549"/>
                    <a:gd name="T91" fmla="*/ 1697 h 538"/>
                    <a:gd name="T92" fmla="+- 0 5120 4343"/>
                    <a:gd name="T93" fmla="*/ T92 w 1257"/>
                    <a:gd name="T94" fmla="+- 0 1675 1549"/>
                    <a:gd name="T95" fmla="*/ 1675 h 538"/>
                    <a:gd name="T96" fmla="+- 0 5057 4343"/>
                    <a:gd name="T97" fmla="*/ T96 w 1257"/>
                    <a:gd name="T98" fmla="+- 0 1655 1549"/>
                    <a:gd name="T99" fmla="*/ 1655 h 538"/>
                    <a:gd name="T100" fmla="+- 0 4994 4343"/>
                    <a:gd name="T101" fmla="*/ T100 w 1257"/>
                    <a:gd name="T102" fmla="+- 0 1637 1549"/>
                    <a:gd name="T103" fmla="*/ 1637 h 538"/>
                    <a:gd name="T104" fmla="+- 0 4931 4343"/>
                    <a:gd name="T105" fmla="*/ T104 w 1257"/>
                    <a:gd name="T106" fmla="+- 0 1620 1549"/>
                    <a:gd name="T107" fmla="*/ 1620 h 538"/>
                    <a:gd name="T108" fmla="+- 0 4867 4343"/>
                    <a:gd name="T109" fmla="*/ T108 w 1257"/>
                    <a:gd name="T110" fmla="+- 0 1605 1549"/>
                    <a:gd name="T111" fmla="*/ 1605 h 538"/>
                    <a:gd name="T112" fmla="+- 0 4802 4343"/>
                    <a:gd name="T113" fmla="*/ T112 w 1257"/>
                    <a:gd name="T114" fmla="+- 0 1592 1549"/>
                    <a:gd name="T115" fmla="*/ 1592 h 538"/>
                    <a:gd name="T116" fmla="+- 0 4737 4343"/>
                    <a:gd name="T117" fmla="*/ T116 w 1257"/>
                    <a:gd name="T118" fmla="+- 0 1581 1549"/>
                    <a:gd name="T119" fmla="*/ 1581 h 538"/>
                    <a:gd name="T120" fmla="+- 0 4672 4343"/>
                    <a:gd name="T121" fmla="*/ T120 w 1257"/>
                    <a:gd name="T122" fmla="+- 0 1571 1549"/>
                    <a:gd name="T123" fmla="*/ 1571 h 538"/>
                    <a:gd name="T124" fmla="+- 0 4607 4343"/>
                    <a:gd name="T125" fmla="*/ T124 w 1257"/>
                    <a:gd name="T126" fmla="+- 0 1563 1549"/>
                    <a:gd name="T127" fmla="*/ 1563 h 538"/>
                    <a:gd name="T128" fmla="+- 0 4541 4343"/>
                    <a:gd name="T129" fmla="*/ T128 w 1257"/>
                    <a:gd name="T130" fmla="+- 0 1557 1549"/>
                    <a:gd name="T131" fmla="*/ 1557 h 538"/>
                    <a:gd name="T132" fmla="+- 0 4475 4343"/>
                    <a:gd name="T133" fmla="*/ T132 w 1257"/>
                    <a:gd name="T134" fmla="+- 0 1552 1549"/>
                    <a:gd name="T135" fmla="*/ 1552 h 538"/>
                    <a:gd name="T136" fmla="+- 0 4409 4343"/>
                    <a:gd name="T137" fmla="*/ T136 w 1257"/>
                    <a:gd name="T138" fmla="+- 0 1550 1549"/>
                    <a:gd name="T139" fmla="*/ 1550 h 538"/>
                    <a:gd name="T140" fmla="+- 0 4343 4343"/>
                    <a:gd name="T141" fmla="*/ T140 w 1257"/>
                    <a:gd name="T142" fmla="+- 0 1549 1549"/>
                    <a:gd name="T143" fmla="*/ 1549 h 53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  <a:cxn ang="0">
                      <a:pos x="T101" y="T103"/>
                    </a:cxn>
                    <a:cxn ang="0">
                      <a:pos x="T105" y="T107"/>
                    </a:cxn>
                    <a:cxn ang="0">
                      <a:pos x="T109" y="T111"/>
                    </a:cxn>
                    <a:cxn ang="0">
                      <a:pos x="T113" y="T115"/>
                    </a:cxn>
                    <a:cxn ang="0">
                      <a:pos x="T117" y="T119"/>
                    </a:cxn>
                    <a:cxn ang="0">
                      <a:pos x="T121" y="T123"/>
                    </a:cxn>
                    <a:cxn ang="0">
                      <a:pos x="T125" y="T127"/>
                    </a:cxn>
                    <a:cxn ang="0">
                      <a:pos x="T129" y="T131"/>
                    </a:cxn>
                    <a:cxn ang="0">
                      <a:pos x="T133" y="T135"/>
                    </a:cxn>
                    <a:cxn ang="0">
                      <a:pos x="T137" y="T139"/>
                    </a:cxn>
                    <a:cxn ang="0">
                      <a:pos x="T141" y="T143"/>
                    </a:cxn>
                  </a:cxnLst>
                  <a:rect l="0" t="0" r="r" b="b"/>
                  <a:pathLst>
                    <a:path w="1257" h="538">
                      <a:moveTo>
                        <a:pt x="0" y="0"/>
                      </a:moveTo>
                      <a:lnTo>
                        <a:pt x="0" y="224"/>
                      </a:lnTo>
                      <a:lnTo>
                        <a:pt x="60" y="224"/>
                      </a:lnTo>
                      <a:lnTo>
                        <a:pt x="120" y="227"/>
                      </a:lnTo>
                      <a:lnTo>
                        <a:pt x="180" y="231"/>
                      </a:lnTo>
                      <a:lnTo>
                        <a:pt x="299" y="244"/>
                      </a:lnTo>
                      <a:lnTo>
                        <a:pt x="417" y="263"/>
                      </a:lnTo>
                      <a:lnTo>
                        <a:pt x="534" y="288"/>
                      </a:lnTo>
                      <a:lnTo>
                        <a:pt x="649" y="320"/>
                      </a:lnTo>
                      <a:lnTo>
                        <a:pt x="763" y="358"/>
                      </a:lnTo>
                      <a:lnTo>
                        <a:pt x="874" y="402"/>
                      </a:lnTo>
                      <a:lnTo>
                        <a:pt x="983" y="451"/>
                      </a:lnTo>
                      <a:lnTo>
                        <a:pt x="1037" y="479"/>
                      </a:lnTo>
                      <a:lnTo>
                        <a:pt x="1090" y="507"/>
                      </a:lnTo>
                      <a:lnTo>
                        <a:pt x="1142" y="537"/>
                      </a:lnTo>
                      <a:lnTo>
                        <a:pt x="1256" y="345"/>
                      </a:lnTo>
                      <a:lnTo>
                        <a:pt x="1199" y="312"/>
                      </a:lnTo>
                      <a:lnTo>
                        <a:pt x="1141" y="281"/>
                      </a:lnTo>
                      <a:lnTo>
                        <a:pt x="1082" y="251"/>
                      </a:lnTo>
                      <a:lnTo>
                        <a:pt x="1022" y="222"/>
                      </a:lnTo>
                      <a:lnTo>
                        <a:pt x="962" y="196"/>
                      </a:lnTo>
                      <a:lnTo>
                        <a:pt x="901" y="171"/>
                      </a:lnTo>
                      <a:lnTo>
                        <a:pt x="839" y="148"/>
                      </a:lnTo>
                      <a:lnTo>
                        <a:pt x="777" y="126"/>
                      </a:lnTo>
                      <a:lnTo>
                        <a:pt x="714" y="106"/>
                      </a:lnTo>
                      <a:lnTo>
                        <a:pt x="651" y="88"/>
                      </a:lnTo>
                      <a:lnTo>
                        <a:pt x="588" y="71"/>
                      </a:lnTo>
                      <a:lnTo>
                        <a:pt x="524" y="56"/>
                      </a:lnTo>
                      <a:lnTo>
                        <a:pt x="459" y="43"/>
                      </a:lnTo>
                      <a:lnTo>
                        <a:pt x="394" y="32"/>
                      </a:lnTo>
                      <a:lnTo>
                        <a:pt x="329" y="22"/>
                      </a:lnTo>
                      <a:lnTo>
                        <a:pt x="264" y="14"/>
                      </a:lnTo>
                      <a:lnTo>
                        <a:pt x="198" y="8"/>
                      </a:lnTo>
                      <a:lnTo>
                        <a:pt x="132" y="3"/>
                      </a:lnTo>
                      <a:lnTo>
                        <a:pt x="6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217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5" name="Group 11"/>
              <p:cNvGrpSpPr>
                <a:grpSpLocks/>
              </p:cNvGrpSpPr>
              <p:nvPr/>
            </p:nvGrpSpPr>
            <p:grpSpPr bwMode="auto">
              <a:xfrm>
                <a:off x="4343" y="1325"/>
                <a:ext cx="2613" cy="2122"/>
                <a:chOff x="4343" y="1325"/>
                <a:chExt cx="2613" cy="2122"/>
              </a:xfrm>
            </p:grpSpPr>
            <p:sp>
              <p:nvSpPr>
                <p:cNvPr id="52" name="Freeform 12"/>
                <p:cNvSpPr>
                  <a:spLocks/>
                </p:cNvSpPr>
                <p:nvPr/>
              </p:nvSpPr>
              <p:spPr bwMode="auto">
                <a:xfrm>
                  <a:off x="4343" y="1325"/>
                  <a:ext cx="2613" cy="2122"/>
                </a:xfrm>
                <a:custGeom>
                  <a:avLst/>
                  <a:gdLst>
                    <a:gd name="T0" fmla="+- 0 4343 4343"/>
                    <a:gd name="T1" fmla="*/ T0 w 2613"/>
                    <a:gd name="T2" fmla="+- 0 1325 1325"/>
                    <a:gd name="T3" fmla="*/ 1325 h 2122"/>
                    <a:gd name="T4" fmla="+- 0 4343 4343"/>
                    <a:gd name="T5" fmla="*/ T4 w 2613"/>
                    <a:gd name="T6" fmla="+- 0 1549 1325"/>
                    <a:gd name="T7" fmla="*/ 1549 h 2122"/>
                    <a:gd name="T8" fmla="+- 0 4513 4343"/>
                    <a:gd name="T9" fmla="*/ T8 w 2613"/>
                    <a:gd name="T10" fmla="+- 0 1555 1325"/>
                    <a:gd name="T11" fmla="*/ 1555 h 2122"/>
                    <a:gd name="T12" fmla="+- 0 4680 4343"/>
                    <a:gd name="T13" fmla="*/ T12 w 2613"/>
                    <a:gd name="T14" fmla="+- 0 1572 1325"/>
                    <a:gd name="T15" fmla="*/ 1572 h 2122"/>
                    <a:gd name="T16" fmla="+- 0 4845 4343"/>
                    <a:gd name="T17" fmla="*/ T16 w 2613"/>
                    <a:gd name="T18" fmla="+- 0 1600 1325"/>
                    <a:gd name="T19" fmla="*/ 1600 h 2122"/>
                    <a:gd name="T20" fmla="+- 0 5005 4343"/>
                    <a:gd name="T21" fmla="*/ T20 w 2613"/>
                    <a:gd name="T22" fmla="+- 0 1640 1325"/>
                    <a:gd name="T23" fmla="*/ 1640 h 2122"/>
                    <a:gd name="T24" fmla="+- 0 5162 4343"/>
                    <a:gd name="T25" fmla="*/ T24 w 2613"/>
                    <a:gd name="T26" fmla="+- 0 1689 1325"/>
                    <a:gd name="T27" fmla="*/ 1689 h 2122"/>
                    <a:gd name="T28" fmla="+- 0 5314 4343"/>
                    <a:gd name="T29" fmla="*/ T28 w 2613"/>
                    <a:gd name="T30" fmla="+- 0 1749 1325"/>
                    <a:gd name="T31" fmla="*/ 1749 h 2122"/>
                    <a:gd name="T32" fmla="+- 0 5462 4343"/>
                    <a:gd name="T33" fmla="*/ T32 w 2613"/>
                    <a:gd name="T34" fmla="+- 0 1818 1325"/>
                    <a:gd name="T35" fmla="*/ 1818 h 2122"/>
                    <a:gd name="T36" fmla="+- 0 5604 4343"/>
                    <a:gd name="T37" fmla="*/ T36 w 2613"/>
                    <a:gd name="T38" fmla="+- 0 1897 1325"/>
                    <a:gd name="T39" fmla="*/ 1897 h 2122"/>
                    <a:gd name="T40" fmla="+- 0 5740 4343"/>
                    <a:gd name="T41" fmla="*/ T40 w 2613"/>
                    <a:gd name="T42" fmla="+- 0 1985 1325"/>
                    <a:gd name="T43" fmla="*/ 1985 h 2122"/>
                    <a:gd name="T44" fmla="+- 0 5870 4343"/>
                    <a:gd name="T45" fmla="*/ T44 w 2613"/>
                    <a:gd name="T46" fmla="+- 0 2081 1325"/>
                    <a:gd name="T47" fmla="*/ 2081 h 2122"/>
                    <a:gd name="T48" fmla="+- 0 5994 4343"/>
                    <a:gd name="T49" fmla="*/ T48 w 2613"/>
                    <a:gd name="T50" fmla="+- 0 2186 1325"/>
                    <a:gd name="T51" fmla="*/ 2186 h 2122"/>
                    <a:gd name="T52" fmla="+- 0 6111 4343"/>
                    <a:gd name="T53" fmla="*/ T52 w 2613"/>
                    <a:gd name="T54" fmla="+- 0 2299 1325"/>
                    <a:gd name="T55" fmla="*/ 2299 h 2122"/>
                    <a:gd name="T56" fmla="+- 0 6220 4343"/>
                    <a:gd name="T57" fmla="*/ T56 w 2613"/>
                    <a:gd name="T58" fmla="+- 0 2419 1325"/>
                    <a:gd name="T59" fmla="*/ 2419 h 2122"/>
                    <a:gd name="T60" fmla="+- 0 6321 4343"/>
                    <a:gd name="T61" fmla="*/ T60 w 2613"/>
                    <a:gd name="T62" fmla="+- 0 2547 1325"/>
                    <a:gd name="T63" fmla="*/ 2547 h 2122"/>
                    <a:gd name="T64" fmla="+- 0 6414 4343"/>
                    <a:gd name="T65" fmla="*/ T64 w 2613"/>
                    <a:gd name="T66" fmla="+- 0 2681 1325"/>
                    <a:gd name="T67" fmla="*/ 2681 h 2122"/>
                    <a:gd name="T68" fmla="+- 0 6498 4343"/>
                    <a:gd name="T69" fmla="*/ T68 w 2613"/>
                    <a:gd name="T70" fmla="+- 0 2823 1325"/>
                    <a:gd name="T71" fmla="*/ 2823 h 2122"/>
                    <a:gd name="T72" fmla="+- 0 6572 4343"/>
                    <a:gd name="T73" fmla="*/ T72 w 2613"/>
                    <a:gd name="T74" fmla="+- 0 2970 1325"/>
                    <a:gd name="T75" fmla="*/ 2970 h 2122"/>
                    <a:gd name="T76" fmla="+- 0 6638 4343"/>
                    <a:gd name="T77" fmla="*/ T76 w 2613"/>
                    <a:gd name="T78" fmla="+- 0 3124 1325"/>
                    <a:gd name="T79" fmla="*/ 3124 h 2122"/>
                    <a:gd name="T80" fmla="+- 0 6693 4343"/>
                    <a:gd name="T81" fmla="*/ T80 w 2613"/>
                    <a:gd name="T82" fmla="+- 0 3283 1325"/>
                    <a:gd name="T83" fmla="*/ 3283 h 2122"/>
                    <a:gd name="T84" fmla="+- 0 6737 4343"/>
                    <a:gd name="T85" fmla="*/ T84 w 2613"/>
                    <a:gd name="T86" fmla="+- 0 3447 1325"/>
                    <a:gd name="T87" fmla="*/ 3447 h 2122"/>
                    <a:gd name="T88" fmla="+- 0 6955 4343"/>
                    <a:gd name="T89" fmla="*/ T88 w 2613"/>
                    <a:gd name="T90" fmla="+- 0 3396 1325"/>
                    <a:gd name="T91" fmla="*/ 3396 h 2122"/>
                    <a:gd name="T92" fmla="+- 0 6906 4343"/>
                    <a:gd name="T93" fmla="*/ T92 w 2613"/>
                    <a:gd name="T94" fmla="+- 0 3217 1325"/>
                    <a:gd name="T95" fmla="*/ 3217 h 2122"/>
                    <a:gd name="T96" fmla="+- 0 6846 4343"/>
                    <a:gd name="T97" fmla="*/ T96 w 2613"/>
                    <a:gd name="T98" fmla="+- 0 3043 1325"/>
                    <a:gd name="T99" fmla="*/ 3043 h 2122"/>
                    <a:gd name="T100" fmla="+- 0 6775 4343"/>
                    <a:gd name="T101" fmla="*/ T100 w 2613"/>
                    <a:gd name="T102" fmla="+- 0 2876 1325"/>
                    <a:gd name="T103" fmla="*/ 2876 h 2122"/>
                    <a:gd name="T104" fmla="+- 0 6694 4343"/>
                    <a:gd name="T105" fmla="*/ T104 w 2613"/>
                    <a:gd name="T106" fmla="+- 0 2715 1325"/>
                    <a:gd name="T107" fmla="*/ 2715 h 2122"/>
                    <a:gd name="T108" fmla="+- 0 6602 4343"/>
                    <a:gd name="T109" fmla="*/ T108 w 2613"/>
                    <a:gd name="T110" fmla="+- 0 2561 1325"/>
                    <a:gd name="T111" fmla="*/ 2561 h 2122"/>
                    <a:gd name="T112" fmla="+- 0 6501 4343"/>
                    <a:gd name="T113" fmla="*/ T112 w 2613"/>
                    <a:gd name="T114" fmla="+- 0 2414 1325"/>
                    <a:gd name="T115" fmla="*/ 2414 h 2122"/>
                    <a:gd name="T116" fmla="+- 0 6390 4343"/>
                    <a:gd name="T117" fmla="*/ T116 w 2613"/>
                    <a:gd name="T118" fmla="+- 0 2274 1325"/>
                    <a:gd name="T119" fmla="*/ 2274 h 2122"/>
                    <a:gd name="T120" fmla="+- 0 6271 4343"/>
                    <a:gd name="T121" fmla="*/ T120 w 2613"/>
                    <a:gd name="T122" fmla="+- 0 2143 1325"/>
                    <a:gd name="T123" fmla="*/ 2143 h 2122"/>
                    <a:gd name="T124" fmla="+- 0 6144 4343"/>
                    <a:gd name="T125" fmla="*/ T124 w 2613"/>
                    <a:gd name="T126" fmla="+- 0 2020 1325"/>
                    <a:gd name="T127" fmla="*/ 2020 h 2122"/>
                    <a:gd name="T128" fmla="+- 0 6009 4343"/>
                    <a:gd name="T129" fmla="*/ T128 w 2613"/>
                    <a:gd name="T130" fmla="+- 0 1906 1325"/>
                    <a:gd name="T131" fmla="*/ 1906 h 2122"/>
                    <a:gd name="T132" fmla="+- 0 5867 4343"/>
                    <a:gd name="T133" fmla="*/ T132 w 2613"/>
                    <a:gd name="T134" fmla="+- 0 1801 1325"/>
                    <a:gd name="T135" fmla="*/ 1801 h 2122"/>
                    <a:gd name="T136" fmla="+- 0 5718 4343"/>
                    <a:gd name="T137" fmla="*/ T136 w 2613"/>
                    <a:gd name="T138" fmla="+- 0 1705 1325"/>
                    <a:gd name="T139" fmla="*/ 1705 h 2122"/>
                    <a:gd name="T140" fmla="+- 0 5563 4343"/>
                    <a:gd name="T141" fmla="*/ T140 w 2613"/>
                    <a:gd name="T142" fmla="+- 0 1619 1325"/>
                    <a:gd name="T143" fmla="*/ 1619 h 2122"/>
                    <a:gd name="T144" fmla="+- 0 5403 4343"/>
                    <a:gd name="T145" fmla="*/ T144 w 2613"/>
                    <a:gd name="T146" fmla="+- 0 1543 1325"/>
                    <a:gd name="T147" fmla="*/ 1543 h 2122"/>
                    <a:gd name="T148" fmla="+- 0 5236 4343"/>
                    <a:gd name="T149" fmla="*/ T148 w 2613"/>
                    <a:gd name="T150" fmla="+- 0 1478 1325"/>
                    <a:gd name="T151" fmla="*/ 1478 h 2122"/>
                    <a:gd name="T152" fmla="+- 0 5065 4343"/>
                    <a:gd name="T153" fmla="*/ T152 w 2613"/>
                    <a:gd name="T154" fmla="+- 0 1424 1325"/>
                    <a:gd name="T155" fmla="*/ 1424 h 2122"/>
                    <a:gd name="T156" fmla="+- 0 4890 4343"/>
                    <a:gd name="T157" fmla="*/ T156 w 2613"/>
                    <a:gd name="T158" fmla="+- 0 1382 1325"/>
                    <a:gd name="T159" fmla="*/ 1382 h 2122"/>
                    <a:gd name="T160" fmla="+- 0 4711 4343"/>
                    <a:gd name="T161" fmla="*/ T160 w 2613"/>
                    <a:gd name="T162" fmla="+- 0 1351 1325"/>
                    <a:gd name="T163" fmla="*/ 1351 h 2122"/>
                    <a:gd name="T164" fmla="+- 0 4528 4343"/>
                    <a:gd name="T165" fmla="*/ T164 w 2613"/>
                    <a:gd name="T166" fmla="+- 0 1332 1325"/>
                    <a:gd name="T167" fmla="*/ 1332 h 2122"/>
                    <a:gd name="T168" fmla="+- 0 4343 4343"/>
                    <a:gd name="T169" fmla="*/ T168 w 2613"/>
                    <a:gd name="T170" fmla="+- 0 1325 1325"/>
                    <a:gd name="T171" fmla="*/ 1325 h 212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  <a:cxn ang="0">
                      <a:pos x="T101" y="T103"/>
                    </a:cxn>
                    <a:cxn ang="0">
                      <a:pos x="T105" y="T107"/>
                    </a:cxn>
                    <a:cxn ang="0">
                      <a:pos x="T109" y="T111"/>
                    </a:cxn>
                    <a:cxn ang="0">
                      <a:pos x="T113" y="T115"/>
                    </a:cxn>
                    <a:cxn ang="0">
                      <a:pos x="T117" y="T119"/>
                    </a:cxn>
                    <a:cxn ang="0">
                      <a:pos x="T121" y="T123"/>
                    </a:cxn>
                    <a:cxn ang="0">
                      <a:pos x="T125" y="T127"/>
                    </a:cxn>
                    <a:cxn ang="0">
                      <a:pos x="T129" y="T131"/>
                    </a:cxn>
                    <a:cxn ang="0">
                      <a:pos x="T133" y="T135"/>
                    </a:cxn>
                    <a:cxn ang="0">
                      <a:pos x="T137" y="T139"/>
                    </a:cxn>
                    <a:cxn ang="0">
                      <a:pos x="T141" y="T143"/>
                    </a:cxn>
                    <a:cxn ang="0">
                      <a:pos x="T145" y="T147"/>
                    </a:cxn>
                    <a:cxn ang="0">
                      <a:pos x="T149" y="T151"/>
                    </a:cxn>
                    <a:cxn ang="0">
                      <a:pos x="T153" y="T155"/>
                    </a:cxn>
                    <a:cxn ang="0">
                      <a:pos x="T157" y="T159"/>
                    </a:cxn>
                    <a:cxn ang="0">
                      <a:pos x="T161" y="T163"/>
                    </a:cxn>
                    <a:cxn ang="0">
                      <a:pos x="T165" y="T167"/>
                    </a:cxn>
                    <a:cxn ang="0">
                      <a:pos x="T169" y="T171"/>
                    </a:cxn>
                  </a:cxnLst>
                  <a:rect l="0" t="0" r="r" b="b"/>
                  <a:pathLst>
                    <a:path w="2613" h="2122">
                      <a:moveTo>
                        <a:pt x="0" y="0"/>
                      </a:moveTo>
                      <a:lnTo>
                        <a:pt x="0" y="224"/>
                      </a:lnTo>
                      <a:lnTo>
                        <a:pt x="170" y="230"/>
                      </a:lnTo>
                      <a:lnTo>
                        <a:pt x="337" y="247"/>
                      </a:lnTo>
                      <a:lnTo>
                        <a:pt x="502" y="275"/>
                      </a:lnTo>
                      <a:lnTo>
                        <a:pt x="662" y="315"/>
                      </a:lnTo>
                      <a:lnTo>
                        <a:pt x="819" y="364"/>
                      </a:lnTo>
                      <a:lnTo>
                        <a:pt x="971" y="424"/>
                      </a:lnTo>
                      <a:lnTo>
                        <a:pt x="1119" y="493"/>
                      </a:lnTo>
                      <a:lnTo>
                        <a:pt x="1261" y="572"/>
                      </a:lnTo>
                      <a:lnTo>
                        <a:pt x="1397" y="660"/>
                      </a:lnTo>
                      <a:lnTo>
                        <a:pt x="1527" y="756"/>
                      </a:lnTo>
                      <a:lnTo>
                        <a:pt x="1651" y="861"/>
                      </a:lnTo>
                      <a:lnTo>
                        <a:pt x="1768" y="974"/>
                      </a:lnTo>
                      <a:lnTo>
                        <a:pt x="1877" y="1094"/>
                      </a:lnTo>
                      <a:lnTo>
                        <a:pt x="1978" y="1222"/>
                      </a:lnTo>
                      <a:lnTo>
                        <a:pt x="2071" y="1356"/>
                      </a:lnTo>
                      <a:lnTo>
                        <a:pt x="2155" y="1498"/>
                      </a:lnTo>
                      <a:lnTo>
                        <a:pt x="2229" y="1645"/>
                      </a:lnTo>
                      <a:lnTo>
                        <a:pt x="2295" y="1799"/>
                      </a:lnTo>
                      <a:lnTo>
                        <a:pt x="2350" y="1958"/>
                      </a:lnTo>
                      <a:lnTo>
                        <a:pt x="2394" y="2122"/>
                      </a:lnTo>
                      <a:lnTo>
                        <a:pt x="2612" y="2071"/>
                      </a:lnTo>
                      <a:lnTo>
                        <a:pt x="2563" y="1892"/>
                      </a:lnTo>
                      <a:lnTo>
                        <a:pt x="2503" y="1718"/>
                      </a:lnTo>
                      <a:lnTo>
                        <a:pt x="2432" y="1551"/>
                      </a:lnTo>
                      <a:lnTo>
                        <a:pt x="2351" y="1390"/>
                      </a:lnTo>
                      <a:lnTo>
                        <a:pt x="2259" y="1236"/>
                      </a:lnTo>
                      <a:lnTo>
                        <a:pt x="2158" y="1089"/>
                      </a:lnTo>
                      <a:lnTo>
                        <a:pt x="2047" y="949"/>
                      </a:lnTo>
                      <a:lnTo>
                        <a:pt x="1928" y="818"/>
                      </a:lnTo>
                      <a:lnTo>
                        <a:pt x="1801" y="695"/>
                      </a:lnTo>
                      <a:lnTo>
                        <a:pt x="1666" y="581"/>
                      </a:lnTo>
                      <a:lnTo>
                        <a:pt x="1524" y="476"/>
                      </a:lnTo>
                      <a:lnTo>
                        <a:pt x="1375" y="380"/>
                      </a:lnTo>
                      <a:lnTo>
                        <a:pt x="1220" y="294"/>
                      </a:lnTo>
                      <a:lnTo>
                        <a:pt x="1060" y="218"/>
                      </a:lnTo>
                      <a:lnTo>
                        <a:pt x="893" y="153"/>
                      </a:lnTo>
                      <a:lnTo>
                        <a:pt x="722" y="99"/>
                      </a:lnTo>
                      <a:lnTo>
                        <a:pt x="547" y="57"/>
                      </a:lnTo>
                      <a:lnTo>
                        <a:pt x="368" y="26"/>
                      </a:lnTo>
                      <a:lnTo>
                        <a:pt x="185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40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6" name="Group 13"/>
              <p:cNvGrpSpPr>
                <a:grpSpLocks/>
              </p:cNvGrpSpPr>
              <p:nvPr/>
            </p:nvGrpSpPr>
            <p:grpSpPr bwMode="auto">
              <a:xfrm>
                <a:off x="1437" y="1102"/>
                <a:ext cx="5813" cy="5813"/>
                <a:chOff x="1437" y="1102"/>
                <a:chExt cx="5813" cy="5813"/>
              </a:xfrm>
            </p:grpSpPr>
            <p:sp>
              <p:nvSpPr>
                <p:cNvPr id="50" name="Freeform 14"/>
                <p:cNvSpPr>
                  <a:spLocks/>
                </p:cNvSpPr>
                <p:nvPr/>
              </p:nvSpPr>
              <p:spPr bwMode="auto">
                <a:xfrm>
                  <a:off x="1437" y="1102"/>
                  <a:ext cx="5813" cy="5813"/>
                </a:xfrm>
                <a:custGeom>
                  <a:avLst/>
                  <a:gdLst>
                    <a:gd name="T0" fmla="+- 0 2312 1437"/>
                    <a:gd name="T1" fmla="*/ T0 w 5813"/>
                    <a:gd name="T2" fmla="+- 0 1928 1102"/>
                    <a:gd name="T3" fmla="*/ 1928 h 5813"/>
                    <a:gd name="T4" fmla="+- 0 2006 1437"/>
                    <a:gd name="T5" fmla="*/ T4 w 5813"/>
                    <a:gd name="T6" fmla="+- 0 2279 1102"/>
                    <a:gd name="T7" fmla="*/ 2279 h 5813"/>
                    <a:gd name="T8" fmla="+- 0 1764 1437"/>
                    <a:gd name="T9" fmla="*/ T8 w 5813"/>
                    <a:gd name="T10" fmla="+- 0 2666 1102"/>
                    <a:gd name="T11" fmla="*/ 2666 h 5813"/>
                    <a:gd name="T12" fmla="+- 0 1588 1437"/>
                    <a:gd name="T13" fmla="*/ T12 w 5813"/>
                    <a:gd name="T14" fmla="+- 0 3080 1102"/>
                    <a:gd name="T15" fmla="*/ 3080 h 5813"/>
                    <a:gd name="T16" fmla="+- 0 1479 1437"/>
                    <a:gd name="T17" fmla="*/ T16 w 5813"/>
                    <a:gd name="T18" fmla="+- 0 3514 1102"/>
                    <a:gd name="T19" fmla="*/ 3514 h 5813"/>
                    <a:gd name="T20" fmla="+- 0 1437 1437"/>
                    <a:gd name="T21" fmla="*/ T20 w 5813"/>
                    <a:gd name="T22" fmla="+- 0 3958 1102"/>
                    <a:gd name="T23" fmla="*/ 3958 h 5813"/>
                    <a:gd name="T24" fmla="+- 0 1463 1437"/>
                    <a:gd name="T25" fmla="*/ T24 w 5813"/>
                    <a:gd name="T26" fmla="+- 0 4404 1102"/>
                    <a:gd name="T27" fmla="*/ 4404 h 5813"/>
                    <a:gd name="T28" fmla="+- 0 1558 1437"/>
                    <a:gd name="T29" fmla="*/ T28 w 5813"/>
                    <a:gd name="T30" fmla="+- 0 4844 1102"/>
                    <a:gd name="T31" fmla="*/ 4844 h 5813"/>
                    <a:gd name="T32" fmla="+- 0 1723 1437"/>
                    <a:gd name="T33" fmla="*/ T32 w 5813"/>
                    <a:gd name="T34" fmla="+- 0 5269 1102"/>
                    <a:gd name="T35" fmla="*/ 5269 h 5813"/>
                    <a:gd name="T36" fmla="+- 0 1959 1437"/>
                    <a:gd name="T37" fmla="*/ T36 w 5813"/>
                    <a:gd name="T38" fmla="+- 0 5671 1102"/>
                    <a:gd name="T39" fmla="*/ 5671 h 5813"/>
                    <a:gd name="T40" fmla="+- 0 2263 1437"/>
                    <a:gd name="T41" fmla="*/ T40 w 5813"/>
                    <a:gd name="T42" fmla="+- 0 6038 1102"/>
                    <a:gd name="T43" fmla="*/ 6038 h 5813"/>
                    <a:gd name="T44" fmla="+- 0 2614 1437"/>
                    <a:gd name="T45" fmla="*/ T44 w 5813"/>
                    <a:gd name="T46" fmla="+- 0 6345 1102"/>
                    <a:gd name="T47" fmla="*/ 6345 h 5813"/>
                    <a:gd name="T48" fmla="+- 0 3000 1437"/>
                    <a:gd name="T49" fmla="*/ T48 w 5813"/>
                    <a:gd name="T50" fmla="+- 0 6587 1102"/>
                    <a:gd name="T51" fmla="*/ 6587 h 5813"/>
                    <a:gd name="T52" fmla="+- 0 3415 1437"/>
                    <a:gd name="T53" fmla="*/ T52 w 5813"/>
                    <a:gd name="T54" fmla="+- 0 6763 1102"/>
                    <a:gd name="T55" fmla="*/ 6763 h 5813"/>
                    <a:gd name="T56" fmla="+- 0 3848 1437"/>
                    <a:gd name="T57" fmla="*/ T56 w 5813"/>
                    <a:gd name="T58" fmla="+- 0 6872 1102"/>
                    <a:gd name="T59" fmla="*/ 6872 h 5813"/>
                    <a:gd name="T60" fmla="+- 0 4292 1437"/>
                    <a:gd name="T61" fmla="*/ T60 w 5813"/>
                    <a:gd name="T62" fmla="+- 0 6914 1102"/>
                    <a:gd name="T63" fmla="*/ 6914 h 5813"/>
                    <a:gd name="T64" fmla="+- 0 4738 1437"/>
                    <a:gd name="T65" fmla="*/ T64 w 5813"/>
                    <a:gd name="T66" fmla="+- 0 6888 1102"/>
                    <a:gd name="T67" fmla="*/ 6888 h 5813"/>
                    <a:gd name="T68" fmla="+- 0 5178 1437"/>
                    <a:gd name="T69" fmla="*/ T68 w 5813"/>
                    <a:gd name="T70" fmla="+- 0 6793 1102"/>
                    <a:gd name="T71" fmla="*/ 6793 h 5813"/>
                    <a:gd name="T72" fmla="+- 0 5457 1437"/>
                    <a:gd name="T73" fmla="*/ T72 w 5813"/>
                    <a:gd name="T74" fmla="+- 0 6691 1102"/>
                    <a:gd name="T75" fmla="*/ 6691 h 5813"/>
                    <a:gd name="T76" fmla="+- 0 4123 1437"/>
                    <a:gd name="T77" fmla="*/ T76 w 5813"/>
                    <a:gd name="T78" fmla="+- 0 6682 1102"/>
                    <a:gd name="T79" fmla="*/ 6682 h 5813"/>
                    <a:gd name="T80" fmla="+- 0 3698 1437"/>
                    <a:gd name="T81" fmla="*/ T80 w 5813"/>
                    <a:gd name="T82" fmla="+- 0 6613 1102"/>
                    <a:gd name="T83" fmla="*/ 6613 h 5813"/>
                    <a:gd name="T84" fmla="+- 0 3298 1437"/>
                    <a:gd name="T85" fmla="*/ T84 w 5813"/>
                    <a:gd name="T86" fmla="+- 0 6480 1102"/>
                    <a:gd name="T87" fmla="*/ 6480 h 5813"/>
                    <a:gd name="T88" fmla="+- 0 2929 1437"/>
                    <a:gd name="T89" fmla="*/ T88 w 5813"/>
                    <a:gd name="T90" fmla="+- 0 6289 1102"/>
                    <a:gd name="T91" fmla="*/ 6289 h 5813"/>
                    <a:gd name="T92" fmla="+- 0 2597 1437"/>
                    <a:gd name="T93" fmla="*/ T92 w 5813"/>
                    <a:gd name="T94" fmla="+- 0 6045 1102"/>
                    <a:gd name="T95" fmla="*/ 6045 h 5813"/>
                    <a:gd name="T96" fmla="+- 0 2306 1437"/>
                    <a:gd name="T97" fmla="*/ T96 w 5813"/>
                    <a:gd name="T98" fmla="+- 0 5754 1102"/>
                    <a:gd name="T99" fmla="*/ 5754 h 5813"/>
                    <a:gd name="T100" fmla="+- 0 2062 1437"/>
                    <a:gd name="T101" fmla="*/ T100 w 5813"/>
                    <a:gd name="T102" fmla="+- 0 5422 1102"/>
                    <a:gd name="T103" fmla="*/ 5422 h 5813"/>
                    <a:gd name="T104" fmla="+- 0 1871 1437"/>
                    <a:gd name="T105" fmla="*/ T104 w 5813"/>
                    <a:gd name="T106" fmla="+- 0 5053 1102"/>
                    <a:gd name="T107" fmla="*/ 5053 h 5813"/>
                    <a:gd name="T108" fmla="+- 0 1738 1437"/>
                    <a:gd name="T109" fmla="*/ T108 w 5813"/>
                    <a:gd name="T110" fmla="+- 0 4653 1102"/>
                    <a:gd name="T111" fmla="*/ 4653 h 5813"/>
                    <a:gd name="T112" fmla="+- 0 1669 1437"/>
                    <a:gd name="T113" fmla="*/ T112 w 5813"/>
                    <a:gd name="T114" fmla="+- 0 4228 1102"/>
                    <a:gd name="T115" fmla="*/ 4228 h 5813"/>
                    <a:gd name="T116" fmla="+- 0 1662 1437"/>
                    <a:gd name="T117" fmla="*/ T116 w 5813"/>
                    <a:gd name="T118" fmla="+- 0 3889 1102"/>
                    <a:gd name="T119" fmla="*/ 3889 h 5813"/>
                    <a:gd name="T120" fmla="+- 0 1684 1437"/>
                    <a:gd name="T121" fmla="*/ T120 w 5813"/>
                    <a:gd name="T122" fmla="+- 0 3652 1102"/>
                    <a:gd name="T123" fmla="*/ 3652 h 5813"/>
                    <a:gd name="T124" fmla="+- 0 1725 1437"/>
                    <a:gd name="T125" fmla="*/ T124 w 5813"/>
                    <a:gd name="T126" fmla="+- 0 3420 1102"/>
                    <a:gd name="T127" fmla="*/ 3420 h 5813"/>
                    <a:gd name="T128" fmla="+- 0 1787 1437"/>
                    <a:gd name="T129" fmla="*/ T128 w 5813"/>
                    <a:gd name="T130" fmla="+- 0 3193 1102"/>
                    <a:gd name="T131" fmla="*/ 3193 h 5813"/>
                    <a:gd name="T132" fmla="+- 0 1868 1437"/>
                    <a:gd name="T133" fmla="*/ T132 w 5813"/>
                    <a:gd name="T134" fmla="+- 0 2973 1102"/>
                    <a:gd name="T135" fmla="*/ 2973 h 5813"/>
                    <a:gd name="T136" fmla="+- 0 1967 1437"/>
                    <a:gd name="T137" fmla="*/ T136 w 5813"/>
                    <a:gd name="T138" fmla="+- 0 2761 1102"/>
                    <a:gd name="T139" fmla="*/ 2761 h 5813"/>
                    <a:gd name="T140" fmla="+- 0 2085 1437"/>
                    <a:gd name="T141" fmla="*/ T140 w 5813"/>
                    <a:gd name="T142" fmla="+- 0 2559 1102"/>
                    <a:gd name="T143" fmla="*/ 2559 h 5813"/>
                    <a:gd name="T144" fmla="+- 0 2221 1437"/>
                    <a:gd name="T145" fmla="*/ T144 w 5813"/>
                    <a:gd name="T146" fmla="+- 0 2367 1102"/>
                    <a:gd name="T147" fmla="*/ 2367 h 5813"/>
                    <a:gd name="T148" fmla="+- 0 2373 1437"/>
                    <a:gd name="T149" fmla="*/ T148 w 5813"/>
                    <a:gd name="T150" fmla="+- 0 2186 1102"/>
                    <a:gd name="T151" fmla="*/ 2186 h 5813"/>
                    <a:gd name="T152" fmla="+- 0 2542 1437"/>
                    <a:gd name="T153" fmla="*/ T152 w 5813"/>
                    <a:gd name="T154" fmla="+- 0 2019 1102"/>
                    <a:gd name="T155" fmla="*/ 2019 h 5813"/>
                    <a:gd name="T156" fmla="+- 0 2490 1437"/>
                    <a:gd name="T157" fmla="*/ T156 w 5813"/>
                    <a:gd name="T158" fmla="+- 0 1769 1102"/>
                    <a:gd name="T159" fmla="*/ 1769 h 581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  <a:cxn ang="0">
                      <a:pos x="T101" y="T103"/>
                    </a:cxn>
                    <a:cxn ang="0">
                      <a:pos x="T105" y="T107"/>
                    </a:cxn>
                    <a:cxn ang="0">
                      <a:pos x="T109" y="T111"/>
                    </a:cxn>
                    <a:cxn ang="0">
                      <a:pos x="T113" y="T115"/>
                    </a:cxn>
                    <a:cxn ang="0">
                      <a:pos x="T117" y="T119"/>
                    </a:cxn>
                    <a:cxn ang="0">
                      <a:pos x="T121" y="T123"/>
                    </a:cxn>
                    <a:cxn ang="0">
                      <a:pos x="T125" y="T127"/>
                    </a:cxn>
                    <a:cxn ang="0">
                      <a:pos x="T129" y="T131"/>
                    </a:cxn>
                    <a:cxn ang="0">
                      <a:pos x="T133" y="T135"/>
                    </a:cxn>
                    <a:cxn ang="0">
                      <a:pos x="T137" y="T139"/>
                    </a:cxn>
                    <a:cxn ang="0">
                      <a:pos x="T141" y="T143"/>
                    </a:cxn>
                    <a:cxn ang="0">
                      <a:pos x="T145" y="T147"/>
                    </a:cxn>
                    <a:cxn ang="0">
                      <a:pos x="T149" y="T151"/>
                    </a:cxn>
                    <a:cxn ang="0">
                      <a:pos x="T153" y="T155"/>
                    </a:cxn>
                    <a:cxn ang="0">
                      <a:pos x="T157" y="T159"/>
                    </a:cxn>
                  </a:cxnLst>
                  <a:rect l="0" t="0" r="r" b="b"/>
                  <a:pathLst>
                    <a:path w="5813" h="5813">
                      <a:moveTo>
                        <a:pt x="1053" y="667"/>
                      </a:moveTo>
                      <a:lnTo>
                        <a:pt x="875" y="826"/>
                      </a:lnTo>
                      <a:lnTo>
                        <a:pt x="714" y="997"/>
                      </a:lnTo>
                      <a:lnTo>
                        <a:pt x="569" y="1177"/>
                      </a:lnTo>
                      <a:lnTo>
                        <a:pt x="440" y="1367"/>
                      </a:lnTo>
                      <a:lnTo>
                        <a:pt x="327" y="1564"/>
                      </a:lnTo>
                      <a:lnTo>
                        <a:pt x="231" y="1768"/>
                      </a:lnTo>
                      <a:lnTo>
                        <a:pt x="151" y="1978"/>
                      </a:lnTo>
                      <a:lnTo>
                        <a:pt x="88" y="2193"/>
                      </a:lnTo>
                      <a:lnTo>
                        <a:pt x="42" y="2412"/>
                      </a:lnTo>
                      <a:lnTo>
                        <a:pt x="12" y="2633"/>
                      </a:lnTo>
                      <a:lnTo>
                        <a:pt x="0" y="2856"/>
                      </a:lnTo>
                      <a:lnTo>
                        <a:pt x="4" y="3079"/>
                      </a:lnTo>
                      <a:lnTo>
                        <a:pt x="26" y="3302"/>
                      </a:lnTo>
                      <a:lnTo>
                        <a:pt x="65" y="3523"/>
                      </a:lnTo>
                      <a:lnTo>
                        <a:pt x="121" y="3742"/>
                      </a:lnTo>
                      <a:lnTo>
                        <a:pt x="195" y="3957"/>
                      </a:lnTo>
                      <a:lnTo>
                        <a:pt x="286" y="4167"/>
                      </a:lnTo>
                      <a:lnTo>
                        <a:pt x="395" y="4371"/>
                      </a:lnTo>
                      <a:lnTo>
                        <a:pt x="522" y="4569"/>
                      </a:lnTo>
                      <a:lnTo>
                        <a:pt x="666" y="4759"/>
                      </a:lnTo>
                      <a:lnTo>
                        <a:pt x="826" y="4936"/>
                      </a:lnTo>
                      <a:lnTo>
                        <a:pt x="996" y="5098"/>
                      </a:lnTo>
                      <a:lnTo>
                        <a:pt x="1177" y="5243"/>
                      </a:lnTo>
                      <a:lnTo>
                        <a:pt x="1366" y="5372"/>
                      </a:lnTo>
                      <a:lnTo>
                        <a:pt x="1563" y="5485"/>
                      </a:lnTo>
                      <a:lnTo>
                        <a:pt x="1768" y="5581"/>
                      </a:lnTo>
                      <a:lnTo>
                        <a:pt x="1978" y="5661"/>
                      </a:lnTo>
                      <a:lnTo>
                        <a:pt x="2192" y="5724"/>
                      </a:lnTo>
                      <a:lnTo>
                        <a:pt x="2411" y="5770"/>
                      </a:lnTo>
                      <a:lnTo>
                        <a:pt x="2632" y="5800"/>
                      </a:lnTo>
                      <a:lnTo>
                        <a:pt x="2855" y="5812"/>
                      </a:lnTo>
                      <a:lnTo>
                        <a:pt x="3078" y="5808"/>
                      </a:lnTo>
                      <a:lnTo>
                        <a:pt x="3301" y="5786"/>
                      </a:lnTo>
                      <a:lnTo>
                        <a:pt x="3522" y="5747"/>
                      </a:lnTo>
                      <a:lnTo>
                        <a:pt x="3741" y="5691"/>
                      </a:lnTo>
                      <a:lnTo>
                        <a:pt x="3956" y="5617"/>
                      </a:lnTo>
                      <a:lnTo>
                        <a:pt x="4020" y="5589"/>
                      </a:lnTo>
                      <a:lnTo>
                        <a:pt x="2906" y="5589"/>
                      </a:lnTo>
                      <a:lnTo>
                        <a:pt x="2686" y="5580"/>
                      </a:lnTo>
                      <a:lnTo>
                        <a:pt x="2470" y="5554"/>
                      </a:lnTo>
                      <a:lnTo>
                        <a:pt x="2261" y="5511"/>
                      </a:lnTo>
                      <a:lnTo>
                        <a:pt x="2058" y="5452"/>
                      </a:lnTo>
                      <a:lnTo>
                        <a:pt x="1861" y="5378"/>
                      </a:lnTo>
                      <a:lnTo>
                        <a:pt x="1673" y="5290"/>
                      </a:lnTo>
                      <a:lnTo>
                        <a:pt x="1492" y="5187"/>
                      </a:lnTo>
                      <a:lnTo>
                        <a:pt x="1321" y="5072"/>
                      </a:lnTo>
                      <a:lnTo>
                        <a:pt x="1160" y="4943"/>
                      </a:lnTo>
                      <a:lnTo>
                        <a:pt x="1009" y="4803"/>
                      </a:lnTo>
                      <a:lnTo>
                        <a:pt x="869" y="4652"/>
                      </a:lnTo>
                      <a:lnTo>
                        <a:pt x="740" y="4491"/>
                      </a:lnTo>
                      <a:lnTo>
                        <a:pt x="625" y="4320"/>
                      </a:lnTo>
                      <a:lnTo>
                        <a:pt x="522" y="4139"/>
                      </a:lnTo>
                      <a:lnTo>
                        <a:pt x="434" y="3951"/>
                      </a:lnTo>
                      <a:lnTo>
                        <a:pt x="360" y="3754"/>
                      </a:lnTo>
                      <a:lnTo>
                        <a:pt x="301" y="3551"/>
                      </a:lnTo>
                      <a:lnTo>
                        <a:pt x="258" y="3341"/>
                      </a:lnTo>
                      <a:lnTo>
                        <a:pt x="232" y="3126"/>
                      </a:lnTo>
                      <a:lnTo>
                        <a:pt x="223" y="2906"/>
                      </a:lnTo>
                      <a:lnTo>
                        <a:pt x="225" y="2787"/>
                      </a:lnTo>
                      <a:lnTo>
                        <a:pt x="233" y="2668"/>
                      </a:lnTo>
                      <a:lnTo>
                        <a:pt x="247" y="2550"/>
                      </a:lnTo>
                      <a:lnTo>
                        <a:pt x="265" y="2433"/>
                      </a:lnTo>
                      <a:lnTo>
                        <a:pt x="288" y="2318"/>
                      </a:lnTo>
                      <a:lnTo>
                        <a:pt x="316" y="2203"/>
                      </a:lnTo>
                      <a:lnTo>
                        <a:pt x="350" y="2091"/>
                      </a:lnTo>
                      <a:lnTo>
                        <a:pt x="388" y="1980"/>
                      </a:lnTo>
                      <a:lnTo>
                        <a:pt x="431" y="1871"/>
                      </a:lnTo>
                      <a:lnTo>
                        <a:pt x="478" y="1764"/>
                      </a:lnTo>
                      <a:lnTo>
                        <a:pt x="530" y="1659"/>
                      </a:lnTo>
                      <a:lnTo>
                        <a:pt x="587" y="1557"/>
                      </a:lnTo>
                      <a:lnTo>
                        <a:pt x="648" y="1457"/>
                      </a:lnTo>
                      <a:lnTo>
                        <a:pt x="714" y="1359"/>
                      </a:lnTo>
                      <a:lnTo>
                        <a:pt x="784" y="1265"/>
                      </a:lnTo>
                      <a:lnTo>
                        <a:pt x="858" y="1173"/>
                      </a:lnTo>
                      <a:lnTo>
                        <a:pt x="936" y="1084"/>
                      </a:lnTo>
                      <a:lnTo>
                        <a:pt x="1019" y="999"/>
                      </a:lnTo>
                      <a:lnTo>
                        <a:pt x="1105" y="917"/>
                      </a:lnTo>
                      <a:lnTo>
                        <a:pt x="1196" y="839"/>
                      </a:lnTo>
                      <a:lnTo>
                        <a:pt x="1053" y="667"/>
                      </a:lnTo>
                      <a:close/>
                    </a:path>
                  </a:pathLst>
                </a:custGeom>
                <a:solidFill>
                  <a:srgbClr val="679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  <p:sp>
              <p:nvSpPr>
                <p:cNvPr id="51" name="Freeform 15"/>
                <p:cNvSpPr>
                  <a:spLocks/>
                </p:cNvSpPr>
                <p:nvPr/>
              </p:nvSpPr>
              <p:spPr bwMode="auto">
                <a:xfrm>
                  <a:off x="1437" y="1102"/>
                  <a:ext cx="5813" cy="5813"/>
                </a:xfrm>
                <a:custGeom>
                  <a:avLst/>
                  <a:gdLst>
                    <a:gd name="T0" fmla="+- 0 4343 1437"/>
                    <a:gd name="T1" fmla="*/ T0 w 5813"/>
                    <a:gd name="T2" fmla="+- 0 1325 1102"/>
                    <a:gd name="T3" fmla="*/ 1325 h 5813"/>
                    <a:gd name="T4" fmla="+- 0 4778 1437"/>
                    <a:gd name="T5" fmla="*/ T4 w 5813"/>
                    <a:gd name="T6" fmla="+- 0 1360 1102"/>
                    <a:gd name="T7" fmla="*/ 1360 h 5813"/>
                    <a:gd name="T8" fmla="+- 0 5191 1437"/>
                    <a:gd name="T9" fmla="*/ T8 w 5813"/>
                    <a:gd name="T10" fmla="+- 0 1462 1102"/>
                    <a:gd name="T11" fmla="*/ 1462 h 5813"/>
                    <a:gd name="T12" fmla="+- 0 5576 1437"/>
                    <a:gd name="T13" fmla="*/ T12 w 5813"/>
                    <a:gd name="T14" fmla="+- 0 1625 1102"/>
                    <a:gd name="T15" fmla="*/ 1625 h 5813"/>
                    <a:gd name="T16" fmla="+- 0 5927 1437"/>
                    <a:gd name="T17" fmla="*/ T16 w 5813"/>
                    <a:gd name="T18" fmla="+- 0 1843 1102"/>
                    <a:gd name="T19" fmla="*/ 1843 h 5813"/>
                    <a:gd name="T20" fmla="+- 0 6240 1437"/>
                    <a:gd name="T21" fmla="*/ T20 w 5813"/>
                    <a:gd name="T22" fmla="+- 0 2111 1102"/>
                    <a:gd name="T23" fmla="*/ 2111 h 5813"/>
                    <a:gd name="T24" fmla="+- 0 6508 1437"/>
                    <a:gd name="T25" fmla="*/ T24 w 5813"/>
                    <a:gd name="T26" fmla="+- 0 2424 1102"/>
                    <a:gd name="T27" fmla="*/ 2424 h 5813"/>
                    <a:gd name="T28" fmla="+- 0 6726 1437"/>
                    <a:gd name="T29" fmla="*/ T28 w 5813"/>
                    <a:gd name="T30" fmla="+- 0 2775 1102"/>
                    <a:gd name="T31" fmla="*/ 2775 h 5813"/>
                    <a:gd name="T32" fmla="+- 0 6889 1437"/>
                    <a:gd name="T33" fmla="*/ T32 w 5813"/>
                    <a:gd name="T34" fmla="+- 0 3160 1102"/>
                    <a:gd name="T35" fmla="*/ 3160 h 5813"/>
                    <a:gd name="T36" fmla="+- 0 6990 1437"/>
                    <a:gd name="T37" fmla="*/ T36 w 5813"/>
                    <a:gd name="T38" fmla="+- 0 3573 1102"/>
                    <a:gd name="T39" fmla="*/ 3573 h 5813"/>
                    <a:gd name="T40" fmla="+- 0 7026 1437"/>
                    <a:gd name="T41" fmla="*/ T40 w 5813"/>
                    <a:gd name="T42" fmla="+- 0 4008 1102"/>
                    <a:gd name="T43" fmla="*/ 4008 h 5813"/>
                    <a:gd name="T44" fmla="+- 0 6990 1437"/>
                    <a:gd name="T45" fmla="*/ T44 w 5813"/>
                    <a:gd name="T46" fmla="+- 0 4443 1102"/>
                    <a:gd name="T47" fmla="*/ 4443 h 5813"/>
                    <a:gd name="T48" fmla="+- 0 6889 1437"/>
                    <a:gd name="T49" fmla="*/ T48 w 5813"/>
                    <a:gd name="T50" fmla="+- 0 4856 1102"/>
                    <a:gd name="T51" fmla="*/ 4856 h 5813"/>
                    <a:gd name="T52" fmla="+- 0 6726 1437"/>
                    <a:gd name="T53" fmla="*/ T52 w 5813"/>
                    <a:gd name="T54" fmla="+- 0 5241 1102"/>
                    <a:gd name="T55" fmla="*/ 5241 h 5813"/>
                    <a:gd name="T56" fmla="+- 0 6508 1437"/>
                    <a:gd name="T57" fmla="*/ T56 w 5813"/>
                    <a:gd name="T58" fmla="+- 0 5593 1102"/>
                    <a:gd name="T59" fmla="*/ 5593 h 5813"/>
                    <a:gd name="T60" fmla="+- 0 6240 1437"/>
                    <a:gd name="T61" fmla="*/ T60 w 5813"/>
                    <a:gd name="T62" fmla="+- 0 5905 1102"/>
                    <a:gd name="T63" fmla="*/ 5905 h 5813"/>
                    <a:gd name="T64" fmla="+- 0 5927 1437"/>
                    <a:gd name="T65" fmla="*/ T64 w 5813"/>
                    <a:gd name="T66" fmla="+- 0 6174 1102"/>
                    <a:gd name="T67" fmla="*/ 6174 h 5813"/>
                    <a:gd name="T68" fmla="+- 0 5576 1437"/>
                    <a:gd name="T69" fmla="*/ T68 w 5813"/>
                    <a:gd name="T70" fmla="+- 0 6392 1102"/>
                    <a:gd name="T71" fmla="*/ 6392 h 5813"/>
                    <a:gd name="T72" fmla="+- 0 5191 1437"/>
                    <a:gd name="T73" fmla="*/ T72 w 5813"/>
                    <a:gd name="T74" fmla="+- 0 6554 1102"/>
                    <a:gd name="T75" fmla="*/ 6554 h 5813"/>
                    <a:gd name="T76" fmla="+- 0 4778 1437"/>
                    <a:gd name="T77" fmla="*/ T76 w 5813"/>
                    <a:gd name="T78" fmla="+- 0 6656 1102"/>
                    <a:gd name="T79" fmla="*/ 6656 h 5813"/>
                    <a:gd name="T80" fmla="+- 0 4343 1437"/>
                    <a:gd name="T81" fmla="*/ T80 w 5813"/>
                    <a:gd name="T82" fmla="+- 0 6691 1102"/>
                    <a:gd name="T83" fmla="*/ 6691 h 5813"/>
                    <a:gd name="T84" fmla="+- 0 5603 1437"/>
                    <a:gd name="T85" fmla="*/ T84 w 5813"/>
                    <a:gd name="T86" fmla="+- 0 6628 1102"/>
                    <a:gd name="T87" fmla="*/ 6628 h 5813"/>
                    <a:gd name="T88" fmla="+- 0 6006 1437"/>
                    <a:gd name="T89" fmla="*/ T88 w 5813"/>
                    <a:gd name="T90" fmla="+- 0 6392 1102"/>
                    <a:gd name="T91" fmla="*/ 6392 h 5813"/>
                    <a:gd name="T92" fmla="+- 0 6373 1437"/>
                    <a:gd name="T93" fmla="*/ T92 w 5813"/>
                    <a:gd name="T94" fmla="+- 0 6088 1102"/>
                    <a:gd name="T95" fmla="*/ 6088 h 5813"/>
                    <a:gd name="T96" fmla="+- 0 6680 1437"/>
                    <a:gd name="T97" fmla="*/ T96 w 5813"/>
                    <a:gd name="T98" fmla="+- 0 5737 1102"/>
                    <a:gd name="T99" fmla="*/ 5737 h 5813"/>
                    <a:gd name="T100" fmla="+- 0 6921 1437"/>
                    <a:gd name="T101" fmla="*/ T100 w 5813"/>
                    <a:gd name="T102" fmla="+- 0 5351 1102"/>
                    <a:gd name="T103" fmla="*/ 5351 h 5813"/>
                    <a:gd name="T104" fmla="+- 0 7097 1437"/>
                    <a:gd name="T105" fmla="*/ T104 w 5813"/>
                    <a:gd name="T106" fmla="+- 0 4936 1102"/>
                    <a:gd name="T107" fmla="*/ 4936 h 5813"/>
                    <a:gd name="T108" fmla="+- 0 7207 1437"/>
                    <a:gd name="T109" fmla="*/ T108 w 5813"/>
                    <a:gd name="T110" fmla="+- 0 4503 1102"/>
                    <a:gd name="T111" fmla="*/ 4503 h 5813"/>
                    <a:gd name="T112" fmla="+- 0 7249 1437"/>
                    <a:gd name="T113" fmla="*/ T112 w 5813"/>
                    <a:gd name="T114" fmla="+- 0 4059 1102"/>
                    <a:gd name="T115" fmla="*/ 4059 h 5813"/>
                    <a:gd name="T116" fmla="+- 0 7223 1437"/>
                    <a:gd name="T117" fmla="*/ T116 w 5813"/>
                    <a:gd name="T118" fmla="+- 0 3613 1102"/>
                    <a:gd name="T119" fmla="*/ 3613 h 5813"/>
                    <a:gd name="T120" fmla="+- 0 7127 1437"/>
                    <a:gd name="T121" fmla="*/ T120 w 5813"/>
                    <a:gd name="T122" fmla="+- 0 3173 1102"/>
                    <a:gd name="T123" fmla="*/ 3173 h 5813"/>
                    <a:gd name="T124" fmla="+- 0 6962 1437"/>
                    <a:gd name="T125" fmla="*/ T124 w 5813"/>
                    <a:gd name="T126" fmla="+- 0 2748 1102"/>
                    <a:gd name="T127" fmla="*/ 2748 h 5813"/>
                    <a:gd name="T128" fmla="+- 0 6727 1437"/>
                    <a:gd name="T129" fmla="*/ T128 w 5813"/>
                    <a:gd name="T130" fmla="+- 0 2345 1102"/>
                    <a:gd name="T131" fmla="*/ 2345 h 5813"/>
                    <a:gd name="T132" fmla="+- 0 6497 1437"/>
                    <a:gd name="T133" fmla="*/ T132 w 5813"/>
                    <a:gd name="T134" fmla="+- 0 2058 1102"/>
                    <a:gd name="T135" fmla="*/ 2058 h 5813"/>
                    <a:gd name="T136" fmla="+- 0 6316 1437"/>
                    <a:gd name="T137" fmla="*/ T136 w 5813"/>
                    <a:gd name="T138" fmla="+- 0 1875 1102"/>
                    <a:gd name="T139" fmla="*/ 1875 h 5813"/>
                    <a:gd name="T140" fmla="+- 0 6121 1437"/>
                    <a:gd name="T141" fmla="*/ T140 w 5813"/>
                    <a:gd name="T142" fmla="+- 0 1709 1102"/>
                    <a:gd name="T143" fmla="*/ 1709 h 5813"/>
                    <a:gd name="T144" fmla="+- 0 5913 1437"/>
                    <a:gd name="T145" fmla="*/ T144 w 5813"/>
                    <a:gd name="T146" fmla="+- 0 1563 1102"/>
                    <a:gd name="T147" fmla="*/ 1563 h 5813"/>
                    <a:gd name="T148" fmla="+- 0 5694 1437"/>
                    <a:gd name="T149" fmla="*/ T148 w 5813"/>
                    <a:gd name="T150" fmla="+- 0 1435 1102"/>
                    <a:gd name="T151" fmla="*/ 1435 h 5813"/>
                    <a:gd name="T152" fmla="+- 0 5464 1437"/>
                    <a:gd name="T153" fmla="*/ T152 w 5813"/>
                    <a:gd name="T154" fmla="+- 0 1327 1102"/>
                    <a:gd name="T155" fmla="*/ 1327 h 5813"/>
                    <a:gd name="T156" fmla="+- 0 5226 1437"/>
                    <a:gd name="T157" fmla="*/ T156 w 5813"/>
                    <a:gd name="T158" fmla="+- 0 1239 1102"/>
                    <a:gd name="T159" fmla="*/ 1239 h 5813"/>
                    <a:gd name="T160" fmla="+- 0 4980 1437"/>
                    <a:gd name="T161" fmla="*/ T160 w 5813"/>
                    <a:gd name="T162" fmla="+- 0 1173 1102"/>
                    <a:gd name="T163" fmla="*/ 1173 h 5813"/>
                    <a:gd name="T164" fmla="+- 0 4729 1437"/>
                    <a:gd name="T165" fmla="*/ T164 w 5813"/>
                    <a:gd name="T166" fmla="+- 0 1128 1102"/>
                    <a:gd name="T167" fmla="*/ 1128 h 5813"/>
                    <a:gd name="T168" fmla="+- 0 4472 1437"/>
                    <a:gd name="T169" fmla="*/ T168 w 5813"/>
                    <a:gd name="T170" fmla="+- 0 1105 1102"/>
                    <a:gd name="T171" fmla="*/ 1105 h 581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  <a:cxn ang="0">
                      <a:pos x="T101" y="T103"/>
                    </a:cxn>
                    <a:cxn ang="0">
                      <a:pos x="T105" y="T107"/>
                    </a:cxn>
                    <a:cxn ang="0">
                      <a:pos x="T109" y="T111"/>
                    </a:cxn>
                    <a:cxn ang="0">
                      <a:pos x="T113" y="T115"/>
                    </a:cxn>
                    <a:cxn ang="0">
                      <a:pos x="T117" y="T119"/>
                    </a:cxn>
                    <a:cxn ang="0">
                      <a:pos x="T121" y="T123"/>
                    </a:cxn>
                    <a:cxn ang="0">
                      <a:pos x="T125" y="T127"/>
                    </a:cxn>
                    <a:cxn ang="0">
                      <a:pos x="T129" y="T131"/>
                    </a:cxn>
                    <a:cxn ang="0">
                      <a:pos x="T133" y="T135"/>
                    </a:cxn>
                    <a:cxn ang="0">
                      <a:pos x="T137" y="T139"/>
                    </a:cxn>
                    <a:cxn ang="0">
                      <a:pos x="T141" y="T143"/>
                    </a:cxn>
                    <a:cxn ang="0">
                      <a:pos x="T145" y="T147"/>
                    </a:cxn>
                    <a:cxn ang="0">
                      <a:pos x="T149" y="T151"/>
                    </a:cxn>
                    <a:cxn ang="0">
                      <a:pos x="T153" y="T155"/>
                    </a:cxn>
                    <a:cxn ang="0">
                      <a:pos x="T157" y="T159"/>
                    </a:cxn>
                    <a:cxn ang="0">
                      <a:pos x="T161" y="T163"/>
                    </a:cxn>
                    <a:cxn ang="0">
                      <a:pos x="T165" y="T167"/>
                    </a:cxn>
                    <a:cxn ang="0">
                      <a:pos x="T169" y="T171"/>
                    </a:cxn>
                  </a:cxnLst>
                  <a:rect l="0" t="0" r="r" b="b"/>
                  <a:pathLst>
                    <a:path w="5813" h="5813">
                      <a:moveTo>
                        <a:pt x="2906" y="0"/>
                      </a:moveTo>
                      <a:lnTo>
                        <a:pt x="2906" y="223"/>
                      </a:lnTo>
                      <a:lnTo>
                        <a:pt x="3126" y="232"/>
                      </a:lnTo>
                      <a:lnTo>
                        <a:pt x="3341" y="258"/>
                      </a:lnTo>
                      <a:lnTo>
                        <a:pt x="3550" y="301"/>
                      </a:lnTo>
                      <a:lnTo>
                        <a:pt x="3754" y="360"/>
                      </a:lnTo>
                      <a:lnTo>
                        <a:pt x="3950" y="434"/>
                      </a:lnTo>
                      <a:lnTo>
                        <a:pt x="4139" y="523"/>
                      </a:lnTo>
                      <a:lnTo>
                        <a:pt x="4319" y="625"/>
                      </a:lnTo>
                      <a:lnTo>
                        <a:pt x="4490" y="741"/>
                      </a:lnTo>
                      <a:lnTo>
                        <a:pt x="4652" y="869"/>
                      </a:lnTo>
                      <a:lnTo>
                        <a:pt x="4803" y="1009"/>
                      </a:lnTo>
                      <a:lnTo>
                        <a:pt x="4943" y="1160"/>
                      </a:lnTo>
                      <a:lnTo>
                        <a:pt x="5071" y="1322"/>
                      </a:lnTo>
                      <a:lnTo>
                        <a:pt x="5187" y="1493"/>
                      </a:lnTo>
                      <a:lnTo>
                        <a:pt x="5289" y="1673"/>
                      </a:lnTo>
                      <a:lnTo>
                        <a:pt x="5378" y="1862"/>
                      </a:lnTo>
                      <a:lnTo>
                        <a:pt x="5452" y="2058"/>
                      </a:lnTo>
                      <a:lnTo>
                        <a:pt x="5511" y="2262"/>
                      </a:lnTo>
                      <a:lnTo>
                        <a:pt x="5553" y="2471"/>
                      </a:lnTo>
                      <a:lnTo>
                        <a:pt x="5580" y="2686"/>
                      </a:lnTo>
                      <a:lnTo>
                        <a:pt x="5589" y="2906"/>
                      </a:lnTo>
                      <a:lnTo>
                        <a:pt x="5580" y="3126"/>
                      </a:lnTo>
                      <a:lnTo>
                        <a:pt x="5553" y="3341"/>
                      </a:lnTo>
                      <a:lnTo>
                        <a:pt x="5511" y="3551"/>
                      </a:lnTo>
                      <a:lnTo>
                        <a:pt x="5452" y="3754"/>
                      </a:lnTo>
                      <a:lnTo>
                        <a:pt x="5378" y="3951"/>
                      </a:lnTo>
                      <a:lnTo>
                        <a:pt x="5289" y="4139"/>
                      </a:lnTo>
                      <a:lnTo>
                        <a:pt x="5187" y="4320"/>
                      </a:lnTo>
                      <a:lnTo>
                        <a:pt x="5071" y="4491"/>
                      </a:lnTo>
                      <a:lnTo>
                        <a:pt x="4943" y="4652"/>
                      </a:lnTo>
                      <a:lnTo>
                        <a:pt x="4803" y="4803"/>
                      </a:lnTo>
                      <a:lnTo>
                        <a:pt x="4652" y="4943"/>
                      </a:lnTo>
                      <a:lnTo>
                        <a:pt x="4490" y="5072"/>
                      </a:lnTo>
                      <a:lnTo>
                        <a:pt x="4319" y="5187"/>
                      </a:lnTo>
                      <a:lnTo>
                        <a:pt x="4139" y="5290"/>
                      </a:lnTo>
                      <a:lnTo>
                        <a:pt x="3950" y="5378"/>
                      </a:lnTo>
                      <a:lnTo>
                        <a:pt x="3754" y="5452"/>
                      </a:lnTo>
                      <a:lnTo>
                        <a:pt x="3550" y="5511"/>
                      </a:lnTo>
                      <a:lnTo>
                        <a:pt x="3341" y="5554"/>
                      </a:lnTo>
                      <a:lnTo>
                        <a:pt x="3126" y="5580"/>
                      </a:lnTo>
                      <a:lnTo>
                        <a:pt x="2906" y="5589"/>
                      </a:lnTo>
                      <a:lnTo>
                        <a:pt x="4020" y="5589"/>
                      </a:lnTo>
                      <a:lnTo>
                        <a:pt x="4166" y="5526"/>
                      </a:lnTo>
                      <a:lnTo>
                        <a:pt x="4371" y="5417"/>
                      </a:lnTo>
                      <a:lnTo>
                        <a:pt x="4569" y="5290"/>
                      </a:lnTo>
                      <a:lnTo>
                        <a:pt x="4758" y="5146"/>
                      </a:lnTo>
                      <a:lnTo>
                        <a:pt x="4936" y="4986"/>
                      </a:lnTo>
                      <a:lnTo>
                        <a:pt x="5097" y="4816"/>
                      </a:lnTo>
                      <a:lnTo>
                        <a:pt x="5243" y="4635"/>
                      </a:lnTo>
                      <a:lnTo>
                        <a:pt x="5372" y="4446"/>
                      </a:lnTo>
                      <a:lnTo>
                        <a:pt x="5484" y="4249"/>
                      </a:lnTo>
                      <a:lnTo>
                        <a:pt x="5581" y="4044"/>
                      </a:lnTo>
                      <a:lnTo>
                        <a:pt x="5660" y="3834"/>
                      </a:lnTo>
                      <a:lnTo>
                        <a:pt x="5724" y="3620"/>
                      </a:lnTo>
                      <a:lnTo>
                        <a:pt x="5770" y="3401"/>
                      </a:lnTo>
                      <a:lnTo>
                        <a:pt x="5799" y="3180"/>
                      </a:lnTo>
                      <a:lnTo>
                        <a:pt x="5812" y="2957"/>
                      </a:lnTo>
                      <a:lnTo>
                        <a:pt x="5807" y="2734"/>
                      </a:lnTo>
                      <a:lnTo>
                        <a:pt x="5786" y="2511"/>
                      </a:lnTo>
                      <a:lnTo>
                        <a:pt x="5747" y="2290"/>
                      </a:lnTo>
                      <a:lnTo>
                        <a:pt x="5690" y="2071"/>
                      </a:lnTo>
                      <a:lnTo>
                        <a:pt x="5617" y="1856"/>
                      </a:lnTo>
                      <a:lnTo>
                        <a:pt x="5525" y="1646"/>
                      </a:lnTo>
                      <a:lnTo>
                        <a:pt x="5416" y="1441"/>
                      </a:lnTo>
                      <a:lnTo>
                        <a:pt x="5290" y="1243"/>
                      </a:lnTo>
                      <a:lnTo>
                        <a:pt x="5145" y="1054"/>
                      </a:lnTo>
                      <a:lnTo>
                        <a:pt x="5060" y="956"/>
                      </a:lnTo>
                      <a:lnTo>
                        <a:pt x="4972" y="862"/>
                      </a:lnTo>
                      <a:lnTo>
                        <a:pt x="4879" y="773"/>
                      </a:lnTo>
                      <a:lnTo>
                        <a:pt x="4783" y="688"/>
                      </a:lnTo>
                      <a:lnTo>
                        <a:pt x="4684" y="607"/>
                      </a:lnTo>
                      <a:lnTo>
                        <a:pt x="4582" y="532"/>
                      </a:lnTo>
                      <a:lnTo>
                        <a:pt x="4476" y="461"/>
                      </a:lnTo>
                      <a:lnTo>
                        <a:pt x="4368" y="394"/>
                      </a:lnTo>
                      <a:lnTo>
                        <a:pt x="4257" y="333"/>
                      </a:lnTo>
                      <a:lnTo>
                        <a:pt x="4143" y="276"/>
                      </a:lnTo>
                      <a:lnTo>
                        <a:pt x="4027" y="225"/>
                      </a:lnTo>
                      <a:lnTo>
                        <a:pt x="3909" y="179"/>
                      </a:lnTo>
                      <a:lnTo>
                        <a:pt x="3789" y="137"/>
                      </a:lnTo>
                      <a:lnTo>
                        <a:pt x="3667" y="101"/>
                      </a:lnTo>
                      <a:lnTo>
                        <a:pt x="3543" y="71"/>
                      </a:lnTo>
                      <a:lnTo>
                        <a:pt x="3418" y="45"/>
                      </a:lnTo>
                      <a:lnTo>
                        <a:pt x="3292" y="26"/>
                      </a:lnTo>
                      <a:lnTo>
                        <a:pt x="3164" y="11"/>
                      </a:lnTo>
                      <a:lnTo>
                        <a:pt x="3035" y="3"/>
                      </a:lnTo>
                      <a:lnTo>
                        <a:pt x="2906" y="0"/>
                      </a:lnTo>
                      <a:close/>
                    </a:path>
                  </a:pathLst>
                </a:custGeom>
                <a:solidFill>
                  <a:srgbClr val="679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7" name="Group 16"/>
              <p:cNvGrpSpPr>
                <a:grpSpLocks/>
              </p:cNvGrpSpPr>
              <p:nvPr/>
            </p:nvGrpSpPr>
            <p:grpSpPr bwMode="auto">
              <a:xfrm>
                <a:off x="1213" y="878"/>
                <a:ext cx="6261" cy="6261"/>
                <a:chOff x="1213" y="878"/>
                <a:chExt cx="6261" cy="6261"/>
              </a:xfrm>
            </p:grpSpPr>
            <p:sp>
              <p:nvSpPr>
                <p:cNvPr id="48" name="Freeform 17"/>
                <p:cNvSpPr>
                  <a:spLocks/>
                </p:cNvSpPr>
                <p:nvPr/>
              </p:nvSpPr>
              <p:spPr bwMode="auto">
                <a:xfrm>
                  <a:off x="1213" y="878"/>
                  <a:ext cx="6261" cy="6261"/>
                </a:xfrm>
                <a:custGeom>
                  <a:avLst/>
                  <a:gdLst>
                    <a:gd name="T0" fmla="+- 0 4086 1213"/>
                    <a:gd name="T1" fmla="*/ T0 w 6261"/>
                    <a:gd name="T2" fmla="+- 0 889 878"/>
                    <a:gd name="T3" fmla="*/ 889 h 6261"/>
                    <a:gd name="T4" fmla="+- 0 3590 1213"/>
                    <a:gd name="T5" fmla="*/ T4 w 6261"/>
                    <a:gd name="T6" fmla="+- 0 969 878"/>
                    <a:gd name="T7" fmla="*/ 969 h 6261"/>
                    <a:gd name="T8" fmla="+- 0 3124 1213"/>
                    <a:gd name="T9" fmla="*/ T8 w 6261"/>
                    <a:gd name="T10" fmla="+- 0 1124 878"/>
                    <a:gd name="T11" fmla="*/ 1124 h 6261"/>
                    <a:gd name="T12" fmla="+- 0 2694 1213"/>
                    <a:gd name="T13" fmla="*/ T12 w 6261"/>
                    <a:gd name="T14" fmla="+- 0 1347 878"/>
                    <a:gd name="T15" fmla="*/ 1347 h 6261"/>
                    <a:gd name="T16" fmla="+- 0 2306 1213"/>
                    <a:gd name="T17" fmla="*/ T16 w 6261"/>
                    <a:gd name="T18" fmla="+- 0 1632 878"/>
                    <a:gd name="T19" fmla="*/ 1632 h 6261"/>
                    <a:gd name="T20" fmla="+- 0 1966 1213"/>
                    <a:gd name="T21" fmla="*/ T20 w 6261"/>
                    <a:gd name="T22" fmla="+- 0 1971 878"/>
                    <a:gd name="T23" fmla="*/ 1971 h 6261"/>
                    <a:gd name="T24" fmla="+- 0 1682 1213"/>
                    <a:gd name="T25" fmla="*/ T24 w 6261"/>
                    <a:gd name="T26" fmla="+- 0 2359 878"/>
                    <a:gd name="T27" fmla="*/ 2359 h 6261"/>
                    <a:gd name="T28" fmla="+- 0 1459 1213"/>
                    <a:gd name="T29" fmla="*/ T28 w 6261"/>
                    <a:gd name="T30" fmla="+- 0 2790 878"/>
                    <a:gd name="T31" fmla="*/ 2790 h 6261"/>
                    <a:gd name="T32" fmla="+- 0 1304 1213"/>
                    <a:gd name="T33" fmla="*/ T32 w 6261"/>
                    <a:gd name="T34" fmla="+- 0 3256 878"/>
                    <a:gd name="T35" fmla="*/ 3256 h 6261"/>
                    <a:gd name="T36" fmla="+- 0 1223 1213"/>
                    <a:gd name="T37" fmla="*/ T36 w 6261"/>
                    <a:gd name="T38" fmla="+- 0 3752 878"/>
                    <a:gd name="T39" fmla="*/ 3752 h 6261"/>
                    <a:gd name="T40" fmla="+- 0 1223 1213"/>
                    <a:gd name="T41" fmla="*/ T40 w 6261"/>
                    <a:gd name="T42" fmla="+- 0 4265 878"/>
                    <a:gd name="T43" fmla="*/ 4265 h 6261"/>
                    <a:gd name="T44" fmla="+- 0 1304 1213"/>
                    <a:gd name="T45" fmla="*/ T44 w 6261"/>
                    <a:gd name="T46" fmla="+- 0 4760 878"/>
                    <a:gd name="T47" fmla="*/ 4760 h 6261"/>
                    <a:gd name="T48" fmla="+- 0 1459 1213"/>
                    <a:gd name="T49" fmla="*/ T48 w 6261"/>
                    <a:gd name="T50" fmla="+- 0 5227 878"/>
                    <a:gd name="T51" fmla="*/ 5227 h 6261"/>
                    <a:gd name="T52" fmla="+- 0 1682 1213"/>
                    <a:gd name="T53" fmla="*/ T52 w 6261"/>
                    <a:gd name="T54" fmla="+- 0 5657 878"/>
                    <a:gd name="T55" fmla="*/ 5657 h 6261"/>
                    <a:gd name="T56" fmla="+- 0 1966 1213"/>
                    <a:gd name="T57" fmla="*/ T56 w 6261"/>
                    <a:gd name="T58" fmla="+- 0 6045 878"/>
                    <a:gd name="T59" fmla="*/ 6045 h 6261"/>
                    <a:gd name="T60" fmla="+- 0 2306 1213"/>
                    <a:gd name="T61" fmla="*/ T60 w 6261"/>
                    <a:gd name="T62" fmla="+- 0 6385 878"/>
                    <a:gd name="T63" fmla="*/ 6385 h 6261"/>
                    <a:gd name="T64" fmla="+- 0 2694 1213"/>
                    <a:gd name="T65" fmla="*/ T64 w 6261"/>
                    <a:gd name="T66" fmla="+- 0 6669 878"/>
                    <a:gd name="T67" fmla="*/ 6669 h 6261"/>
                    <a:gd name="T68" fmla="+- 0 3124 1213"/>
                    <a:gd name="T69" fmla="*/ T68 w 6261"/>
                    <a:gd name="T70" fmla="+- 0 6892 878"/>
                    <a:gd name="T71" fmla="*/ 6892 h 6261"/>
                    <a:gd name="T72" fmla="+- 0 3590 1213"/>
                    <a:gd name="T73" fmla="*/ T72 w 6261"/>
                    <a:gd name="T74" fmla="+- 0 7047 878"/>
                    <a:gd name="T75" fmla="*/ 7047 h 6261"/>
                    <a:gd name="T76" fmla="+- 0 4086 1213"/>
                    <a:gd name="T77" fmla="*/ T76 w 6261"/>
                    <a:gd name="T78" fmla="+- 0 7128 878"/>
                    <a:gd name="T79" fmla="*/ 7128 h 6261"/>
                    <a:gd name="T80" fmla="+- 0 4599 1213"/>
                    <a:gd name="T81" fmla="*/ T80 w 6261"/>
                    <a:gd name="T82" fmla="+- 0 7128 878"/>
                    <a:gd name="T83" fmla="*/ 7128 h 6261"/>
                    <a:gd name="T84" fmla="+- 0 5095 1213"/>
                    <a:gd name="T85" fmla="*/ T84 w 6261"/>
                    <a:gd name="T86" fmla="+- 0 7047 878"/>
                    <a:gd name="T87" fmla="*/ 7047 h 6261"/>
                    <a:gd name="T88" fmla="+- 0 5502 1213"/>
                    <a:gd name="T89" fmla="*/ T88 w 6261"/>
                    <a:gd name="T90" fmla="+- 0 6915 878"/>
                    <a:gd name="T91" fmla="*/ 6915 h 6261"/>
                    <a:gd name="T92" fmla="+- 0 4104 1213"/>
                    <a:gd name="T93" fmla="*/ T92 w 6261"/>
                    <a:gd name="T94" fmla="+- 0 6905 878"/>
                    <a:gd name="T95" fmla="*/ 6905 h 6261"/>
                    <a:gd name="T96" fmla="+- 0 3644 1213"/>
                    <a:gd name="T97" fmla="*/ T96 w 6261"/>
                    <a:gd name="T98" fmla="+- 0 6830 878"/>
                    <a:gd name="T99" fmla="*/ 6830 h 6261"/>
                    <a:gd name="T100" fmla="+- 0 3211 1213"/>
                    <a:gd name="T101" fmla="*/ T100 w 6261"/>
                    <a:gd name="T102" fmla="+- 0 6686 878"/>
                    <a:gd name="T103" fmla="*/ 6686 h 6261"/>
                    <a:gd name="T104" fmla="+- 0 2812 1213"/>
                    <a:gd name="T105" fmla="*/ T104 w 6261"/>
                    <a:gd name="T106" fmla="+- 0 6479 878"/>
                    <a:gd name="T107" fmla="*/ 6479 h 6261"/>
                    <a:gd name="T108" fmla="+- 0 2451 1213"/>
                    <a:gd name="T109" fmla="*/ T108 w 6261"/>
                    <a:gd name="T110" fmla="+- 0 6215 878"/>
                    <a:gd name="T111" fmla="*/ 6215 h 6261"/>
                    <a:gd name="T112" fmla="+- 0 2136 1213"/>
                    <a:gd name="T113" fmla="*/ T112 w 6261"/>
                    <a:gd name="T114" fmla="+- 0 5900 878"/>
                    <a:gd name="T115" fmla="*/ 5900 h 6261"/>
                    <a:gd name="T116" fmla="+- 0 1872 1213"/>
                    <a:gd name="T117" fmla="*/ T116 w 6261"/>
                    <a:gd name="T118" fmla="+- 0 5539 878"/>
                    <a:gd name="T119" fmla="*/ 5539 h 6261"/>
                    <a:gd name="T120" fmla="+- 0 1665 1213"/>
                    <a:gd name="T121" fmla="*/ T120 w 6261"/>
                    <a:gd name="T122" fmla="+- 0 5140 878"/>
                    <a:gd name="T123" fmla="*/ 5140 h 6261"/>
                    <a:gd name="T124" fmla="+- 0 1521 1213"/>
                    <a:gd name="T125" fmla="*/ T124 w 6261"/>
                    <a:gd name="T126" fmla="+- 0 4707 878"/>
                    <a:gd name="T127" fmla="*/ 4707 h 6261"/>
                    <a:gd name="T128" fmla="+- 0 1446 1213"/>
                    <a:gd name="T129" fmla="*/ T128 w 6261"/>
                    <a:gd name="T130" fmla="+- 0 4247 878"/>
                    <a:gd name="T131" fmla="*/ 4247 h 6261"/>
                    <a:gd name="T132" fmla="+- 0 1446 1213"/>
                    <a:gd name="T133" fmla="*/ T132 w 6261"/>
                    <a:gd name="T134" fmla="+- 0 3770 878"/>
                    <a:gd name="T135" fmla="*/ 3770 h 6261"/>
                    <a:gd name="T136" fmla="+- 0 1521 1213"/>
                    <a:gd name="T137" fmla="*/ T136 w 6261"/>
                    <a:gd name="T138" fmla="+- 0 3310 878"/>
                    <a:gd name="T139" fmla="*/ 3310 h 6261"/>
                    <a:gd name="T140" fmla="+- 0 1665 1213"/>
                    <a:gd name="T141" fmla="*/ T140 w 6261"/>
                    <a:gd name="T142" fmla="+- 0 2877 878"/>
                    <a:gd name="T143" fmla="*/ 2877 h 6261"/>
                    <a:gd name="T144" fmla="+- 0 1872 1213"/>
                    <a:gd name="T145" fmla="*/ T144 w 6261"/>
                    <a:gd name="T146" fmla="+- 0 2477 878"/>
                    <a:gd name="T147" fmla="*/ 2477 h 6261"/>
                    <a:gd name="T148" fmla="+- 0 2136 1213"/>
                    <a:gd name="T149" fmla="*/ T148 w 6261"/>
                    <a:gd name="T150" fmla="+- 0 2117 878"/>
                    <a:gd name="T151" fmla="*/ 2117 h 6261"/>
                    <a:gd name="T152" fmla="+- 0 2451 1213"/>
                    <a:gd name="T153" fmla="*/ T152 w 6261"/>
                    <a:gd name="T154" fmla="+- 0 1801 878"/>
                    <a:gd name="T155" fmla="*/ 1801 h 6261"/>
                    <a:gd name="T156" fmla="+- 0 2812 1213"/>
                    <a:gd name="T157" fmla="*/ T156 w 6261"/>
                    <a:gd name="T158" fmla="+- 0 1537 878"/>
                    <a:gd name="T159" fmla="*/ 1537 h 6261"/>
                    <a:gd name="T160" fmla="+- 0 3211 1213"/>
                    <a:gd name="T161" fmla="*/ T160 w 6261"/>
                    <a:gd name="T162" fmla="+- 0 1330 878"/>
                    <a:gd name="T163" fmla="*/ 1330 h 6261"/>
                    <a:gd name="T164" fmla="+- 0 3644 1213"/>
                    <a:gd name="T165" fmla="*/ T164 w 6261"/>
                    <a:gd name="T166" fmla="+- 0 1186 878"/>
                    <a:gd name="T167" fmla="*/ 1186 h 6261"/>
                    <a:gd name="T168" fmla="+- 0 4104 1213"/>
                    <a:gd name="T169" fmla="*/ T168 w 6261"/>
                    <a:gd name="T170" fmla="+- 0 1111 878"/>
                    <a:gd name="T171" fmla="*/ 1111 h 6261"/>
                    <a:gd name="T172" fmla="+- 0 5502 1213"/>
                    <a:gd name="T173" fmla="*/ T172 w 6261"/>
                    <a:gd name="T174" fmla="+- 0 1102 878"/>
                    <a:gd name="T175" fmla="*/ 1102 h 6261"/>
                    <a:gd name="T176" fmla="+- 0 5095 1213"/>
                    <a:gd name="T177" fmla="*/ T176 w 6261"/>
                    <a:gd name="T178" fmla="+- 0 969 878"/>
                    <a:gd name="T179" fmla="*/ 969 h 6261"/>
                    <a:gd name="T180" fmla="+- 0 4599 1213"/>
                    <a:gd name="T181" fmla="*/ T180 w 6261"/>
                    <a:gd name="T182" fmla="+- 0 889 878"/>
                    <a:gd name="T183" fmla="*/ 889 h 62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  <a:cxn ang="0">
                      <a:pos x="T101" y="T103"/>
                    </a:cxn>
                    <a:cxn ang="0">
                      <a:pos x="T105" y="T107"/>
                    </a:cxn>
                    <a:cxn ang="0">
                      <a:pos x="T109" y="T111"/>
                    </a:cxn>
                    <a:cxn ang="0">
                      <a:pos x="T113" y="T115"/>
                    </a:cxn>
                    <a:cxn ang="0">
                      <a:pos x="T117" y="T119"/>
                    </a:cxn>
                    <a:cxn ang="0">
                      <a:pos x="T121" y="T123"/>
                    </a:cxn>
                    <a:cxn ang="0">
                      <a:pos x="T125" y="T127"/>
                    </a:cxn>
                    <a:cxn ang="0">
                      <a:pos x="T129" y="T131"/>
                    </a:cxn>
                    <a:cxn ang="0">
                      <a:pos x="T133" y="T135"/>
                    </a:cxn>
                    <a:cxn ang="0">
                      <a:pos x="T137" y="T139"/>
                    </a:cxn>
                    <a:cxn ang="0">
                      <a:pos x="T141" y="T143"/>
                    </a:cxn>
                    <a:cxn ang="0">
                      <a:pos x="T145" y="T147"/>
                    </a:cxn>
                    <a:cxn ang="0">
                      <a:pos x="T149" y="T151"/>
                    </a:cxn>
                    <a:cxn ang="0">
                      <a:pos x="T153" y="T155"/>
                    </a:cxn>
                    <a:cxn ang="0">
                      <a:pos x="T157" y="T159"/>
                    </a:cxn>
                    <a:cxn ang="0">
                      <a:pos x="T161" y="T163"/>
                    </a:cxn>
                    <a:cxn ang="0">
                      <a:pos x="T165" y="T167"/>
                    </a:cxn>
                    <a:cxn ang="0">
                      <a:pos x="T169" y="T171"/>
                    </a:cxn>
                    <a:cxn ang="0">
                      <a:pos x="T173" y="T175"/>
                    </a:cxn>
                    <a:cxn ang="0">
                      <a:pos x="T177" y="T179"/>
                    </a:cxn>
                    <a:cxn ang="0">
                      <a:pos x="T181" y="T183"/>
                    </a:cxn>
                  </a:cxnLst>
                  <a:rect l="0" t="0" r="r" b="b"/>
                  <a:pathLst>
                    <a:path w="6261" h="6261">
                      <a:moveTo>
                        <a:pt x="3130" y="0"/>
                      </a:moveTo>
                      <a:lnTo>
                        <a:pt x="2873" y="11"/>
                      </a:lnTo>
                      <a:lnTo>
                        <a:pt x="2622" y="41"/>
                      </a:lnTo>
                      <a:lnTo>
                        <a:pt x="2377" y="91"/>
                      </a:lnTo>
                      <a:lnTo>
                        <a:pt x="2140" y="160"/>
                      </a:lnTo>
                      <a:lnTo>
                        <a:pt x="1911" y="246"/>
                      </a:lnTo>
                      <a:lnTo>
                        <a:pt x="1691" y="350"/>
                      </a:lnTo>
                      <a:lnTo>
                        <a:pt x="1481" y="469"/>
                      </a:lnTo>
                      <a:lnTo>
                        <a:pt x="1281" y="604"/>
                      </a:lnTo>
                      <a:lnTo>
                        <a:pt x="1093" y="754"/>
                      </a:lnTo>
                      <a:lnTo>
                        <a:pt x="916" y="917"/>
                      </a:lnTo>
                      <a:lnTo>
                        <a:pt x="753" y="1093"/>
                      </a:lnTo>
                      <a:lnTo>
                        <a:pt x="604" y="1282"/>
                      </a:lnTo>
                      <a:lnTo>
                        <a:pt x="469" y="1481"/>
                      </a:lnTo>
                      <a:lnTo>
                        <a:pt x="349" y="1692"/>
                      </a:lnTo>
                      <a:lnTo>
                        <a:pt x="246" y="1912"/>
                      </a:lnTo>
                      <a:lnTo>
                        <a:pt x="159" y="2141"/>
                      </a:lnTo>
                      <a:lnTo>
                        <a:pt x="91" y="2378"/>
                      </a:lnTo>
                      <a:lnTo>
                        <a:pt x="41" y="2623"/>
                      </a:lnTo>
                      <a:lnTo>
                        <a:pt x="10" y="2874"/>
                      </a:lnTo>
                      <a:lnTo>
                        <a:pt x="0" y="3130"/>
                      </a:lnTo>
                      <a:lnTo>
                        <a:pt x="10" y="3387"/>
                      </a:lnTo>
                      <a:lnTo>
                        <a:pt x="41" y="3638"/>
                      </a:lnTo>
                      <a:lnTo>
                        <a:pt x="91" y="3882"/>
                      </a:lnTo>
                      <a:lnTo>
                        <a:pt x="159" y="4120"/>
                      </a:lnTo>
                      <a:lnTo>
                        <a:pt x="246" y="4349"/>
                      </a:lnTo>
                      <a:lnTo>
                        <a:pt x="349" y="4569"/>
                      </a:lnTo>
                      <a:lnTo>
                        <a:pt x="469" y="4779"/>
                      </a:lnTo>
                      <a:lnTo>
                        <a:pt x="604" y="4979"/>
                      </a:lnTo>
                      <a:lnTo>
                        <a:pt x="753" y="5167"/>
                      </a:lnTo>
                      <a:lnTo>
                        <a:pt x="916" y="5344"/>
                      </a:lnTo>
                      <a:lnTo>
                        <a:pt x="1093" y="5507"/>
                      </a:lnTo>
                      <a:lnTo>
                        <a:pt x="1281" y="5656"/>
                      </a:lnTo>
                      <a:lnTo>
                        <a:pt x="1481" y="5791"/>
                      </a:lnTo>
                      <a:lnTo>
                        <a:pt x="1691" y="5911"/>
                      </a:lnTo>
                      <a:lnTo>
                        <a:pt x="1911" y="6014"/>
                      </a:lnTo>
                      <a:lnTo>
                        <a:pt x="2140" y="6101"/>
                      </a:lnTo>
                      <a:lnTo>
                        <a:pt x="2377" y="6169"/>
                      </a:lnTo>
                      <a:lnTo>
                        <a:pt x="2622" y="6219"/>
                      </a:lnTo>
                      <a:lnTo>
                        <a:pt x="2873" y="6250"/>
                      </a:lnTo>
                      <a:lnTo>
                        <a:pt x="3130" y="6260"/>
                      </a:lnTo>
                      <a:lnTo>
                        <a:pt x="3386" y="6250"/>
                      </a:lnTo>
                      <a:lnTo>
                        <a:pt x="3637" y="6219"/>
                      </a:lnTo>
                      <a:lnTo>
                        <a:pt x="3882" y="6169"/>
                      </a:lnTo>
                      <a:lnTo>
                        <a:pt x="4119" y="6101"/>
                      </a:lnTo>
                      <a:lnTo>
                        <a:pt x="4289" y="6037"/>
                      </a:lnTo>
                      <a:lnTo>
                        <a:pt x="3130" y="6037"/>
                      </a:lnTo>
                      <a:lnTo>
                        <a:pt x="2891" y="6027"/>
                      </a:lnTo>
                      <a:lnTo>
                        <a:pt x="2658" y="5999"/>
                      </a:lnTo>
                      <a:lnTo>
                        <a:pt x="2431" y="5952"/>
                      </a:lnTo>
                      <a:lnTo>
                        <a:pt x="2211" y="5889"/>
                      </a:lnTo>
                      <a:lnTo>
                        <a:pt x="1998" y="5808"/>
                      </a:lnTo>
                      <a:lnTo>
                        <a:pt x="1794" y="5712"/>
                      </a:lnTo>
                      <a:lnTo>
                        <a:pt x="1599" y="5601"/>
                      </a:lnTo>
                      <a:lnTo>
                        <a:pt x="1413" y="5476"/>
                      </a:lnTo>
                      <a:lnTo>
                        <a:pt x="1238" y="5337"/>
                      </a:lnTo>
                      <a:lnTo>
                        <a:pt x="1074" y="5185"/>
                      </a:lnTo>
                      <a:lnTo>
                        <a:pt x="923" y="5022"/>
                      </a:lnTo>
                      <a:lnTo>
                        <a:pt x="784" y="4847"/>
                      </a:lnTo>
                      <a:lnTo>
                        <a:pt x="659" y="4661"/>
                      </a:lnTo>
                      <a:lnTo>
                        <a:pt x="548" y="4466"/>
                      </a:lnTo>
                      <a:lnTo>
                        <a:pt x="452" y="4262"/>
                      </a:lnTo>
                      <a:lnTo>
                        <a:pt x="371" y="4049"/>
                      </a:lnTo>
                      <a:lnTo>
                        <a:pt x="308" y="3829"/>
                      </a:lnTo>
                      <a:lnTo>
                        <a:pt x="261" y="3602"/>
                      </a:lnTo>
                      <a:lnTo>
                        <a:pt x="233" y="3369"/>
                      </a:lnTo>
                      <a:lnTo>
                        <a:pt x="223" y="3130"/>
                      </a:lnTo>
                      <a:lnTo>
                        <a:pt x="233" y="2892"/>
                      </a:lnTo>
                      <a:lnTo>
                        <a:pt x="261" y="2659"/>
                      </a:lnTo>
                      <a:lnTo>
                        <a:pt x="308" y="2432"/>
                      </a:lnTo>
                      <a:lnTo>
                        <a:pt x="371" y="2212"/>
                      </a:lnTo>
                      <a:lnTo>
                        <a:pt x="452" y="1999"/>
                      </a:lnTo>
                      <a:lnTo>
                        <a:pt x="548" y="1795"/>
                      </a:lnTo>
                      <a:lnTo>
                        <a:pt x="659" y="1599"/>
                      </a:lnTo>
                      <a:lnTo>
                        <a:pt x="784" y="1414"/>
                      </a:lnTo>
                      <a:lnTo>
                        <a:pt x="923" y="1239"/>
                      </a:lnTo>
                      <a:lnTo>
                        <a:pt x="1074" y="1075"/>
                      </a:lnTo>
                      <a:lnTo>
                        <a:pt x="1238" y="923"/>
                      </a:lnTo>
                      <a:lnTo>
                        <a:pt x="1413" y="785"/>
                      </a:lnTo>
                      <a:lnTo>
                        <a:pt x="1599" y="659"/>
                      </a:lnTo>
                      <a:lnTo>
                        <a:pt x="1794" y="548"/>
                      </a:lnTo>
                      <a:lnTo>
                        <a:pt x="1998" y="452"/>
                      </a:lnTo>
                      <a:lnTo>
                        <a:pt x="2211" y="372"/>
                      </a:lnTo>
                      <a:lnTo>
                        <a:pt x="2431" y="308"/>
                      </a:lnTo>
                      <a:lnTo>
                        <a:pt x="2658" y="262"/>
                      </a:lnTo>
                      <a:lnTo>
                        <a:pt x="2891" y="233"/>
                      </a:lnTo>
                      <a:lnTo>
                        <a:pt x="3130" y="224"/>
                      </a:lnTo>
                      <a:lnTo>
                        <a:pt x="4289" y="224"/>
                      </a:lnTo>
                      <a:lnTo>
                        <a:pt x="4119" y="160"/>
                      </a:lnTo>
                      <a:lnTo>
                        <a:pt x="3882" y="91"/>
                      </a:lnTo>
                      <a:lnTo>
                        <a:pt x="3637" y="41"/>
                      </a:lnTo>
                      <a:lnTo>
                        <a:pt x="3386" y="11"/>
                      </a:lnTo>
                      <a:lnTo>
                        <a:pt x="3130" y="0"/>
                      </a:lnTo>
                      <a:close/>
                    </a:path>
                  </a:pathLst>
                </a:custGeom>
                <a:solidFill>
                  <a:srgbClr val="0078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/>
              </p:nvSpPr>
              <p:spPr bwMode="auto">
                <a:xfrm>
                  <a:off x="1213" y="878"/>
                  <a:ext cx="6261" cy="6261"/>
                </a:xfrm>
                <a:custGeom>
                  <a:avLst/>
                  <a:gdLst>
                    <a:gd name="T0" fmla="+- 0 4343 1213"/>
                    <a:gd name="T1" fmla="*/ T0 w 6261"/>
                    <a:gd name="T2" fmla="+- 0 1102 878"/>
                    <a:gd name="T3" fmla="*/ 1102 h 6261"/>
                    <a:gd name="T4" fmla="+- 0 4814 1213"/>
                    <a:gd name="T5" fmla="*/ T4 w 6261"/>
                    <a:gd name="T6" fmla="+- 0 1140 878"/>
                    <a:gd name="T7" fmla="*/ 1140 h 6261"/>
                    <a:gd name="T8" fmla="+- 0 5261 1213"/>
                    <a:gd name="T9" fmla="*/ T8 w 6261"/>
                    <a:gd name="T10" fmla="+- 0 1250 878"/>
                    <a:gd name="T11" fmla="*/ 1250 h 6261"/>
                    <a:gd name="T12" fmla="+- 0 5678 1213"/>
                    <a:gd name="T13" fmla="*/ T12 w 6261"/>
                    <a:gd name="T14" fmla="+- 0 1426 878"/>
                    <a:gd name="T15" fmla="*/ 1426 h 6261"/>
                    <a:gd name="T16" fmla="+- 0 6059 1213"/>
                    <a:gd name="T17" fmla="*/ T16 w 6261"/>
                    <a:gd name="T18" fmla="+- 0 1663 878"/>
                    <a:gd name="T19" fmla="*/ 1663 h 6261"/>
                    <a:gd name="T20" fmla="+- 0 6398 1213"/>
                    <a:gd name="T21" fmla="*/ T20 w 6261"/>
                    <a:gd name="T22" fmla="+- 0 1953 878"/>
                    <a:gd name="T23" fmla="*/ 1953 h 6261"/>
                    <a:gd name="T24" fmla="+- 0 6688 1213"/>
                    <a:gd name="T25" fmla="*/ T24 w 6261"/>
                    <a:gd name="T26" fmla="+- 0 2292 878"/>
                    <a:gd name="T27" fmla="*/ 2292 h 6261"/>
                    <a:gd name="T28" fmla="+- 0 6925 1213"/>
                    <a:gd name="T29" fmla="*/ T28 w 6261"/>
                    <a:gd name="T30" fmla="+- 0 2673 878"/>
                    <a:gd name="T31" fmla="*/ 2673 h 6261"/>
                    <a:gd name="T32" fmla="+- 0 7101 1213"/>
                    <a:gd name="T33" fmla="*/ T32 w 6261"/>
                    <a:gd name="T34" fmla="+- 0 3090 878"/>
                    <a:gd name="T35" fmla="*/ 3090 h 6261"/>
                    <a:gd name="T36" fmla="+- 0 7211 1213"/>
                    <a:gd name="T37" fmla="*/ T36 w 6261"/>
                    <a:gd name="T38" fmla="+- 0 3537 878"/>
                    <a:gd name="T39" fmla="*/ 3537 h 6261"/>
                    <a:gd name="T40" fmla="+- 0 7249 1213"/>
                    <a:gd name="T41" fmla="*/ T40 w 6261"/>
                    <a:gd name="T42" fmla="+- 0 4008 878"/>
                    <a:gd name="T43" fmla="*/ 4008 h 6261"/>
                    <a:gd name="T44" fmla="+- 0 7211 1213"/>
                    <a:gd name="T45" fmla="*/ T44 w 6261"/>
                    <a:gd name="T46" fmla="+- 0 4480 878"/>
                    <a:gd name="T47" fmla="*/ 4480 h 6261"/>
                    <a:gd name="T48" fmla="+- 0 7101 1213"/>
                    <a:gd name="T49" fmla="*/ T48 w 6261"/>
                    <a:gd name="T50" fmla="+- 0 4927 878"/>
                    <a:gd name="T51" fmla="*/ 4927 h 6261"/>
                    <a:gd name="T52" fmla="+- 0 6925 1213"/>
                    <a:gd name="T53" fmla="*/ T52 w 6261"/>
                    <a:gd name="T54" fmla="+- 0 5344 878"/>
                    <a:gd name="T55" fmla="*/ 5344 h 6261"/>
                    <a:gd name="T56" fmla="+- 0 6688 1213"/>
                    <a:gd name="T57" fmla="*/ T56 w 6261"/>
                    <a:gd name="T58" fmla="+- 0 5725 878"/>
                    <a:gd name="T59" fmla="*/ 5725 h 6261"/>
                    <a:gd name="T60" fmla="+- 0 6398 1213"/>
                    <a:gd name="T61" fmla="*/ T60 w 6261"/>
                    <a:gd name="T62" fmla="+- 0 6063 878"/>
                    <a:gd name="T63" fmla="*/ 6063 h 6261"/>
                    <a:gd name="T64" fmla="+- 0 6059 1213"/>
                    <a:gd name="T65" fmla="*/ T64 w 6261"/>
                    <a:gd name="T66" fmla="+- 0 6354 878"/>
                    <a:gd name="T67" fmla="*/ 6354 h 6261"/>
                    <a:gd name="T68" fmla="+- 0 5678 1213"/>
                    <a:gd name="T69" fmla="*/ T68 w 6261"/>
                    <a:gd name="T70" fmla="+- 0 6590 878"/>
                    <a:gd name="T71" fmla="*/ 6590 h 6261"/>
                    <a:gd name="T72" fmla="+- 0 5261 1213"/>
                    <a:gd name="T73" fmla="*/ T72 w 6261"/>
                    <a:gd name="T74" fmla="+- 0 6767 878"/>
                    <a:gd name="T75" fmla="*/ 6767 h 6261"/>
                    <a:gd name="T76" fmla="+- 0 4814 1213"/>
                    <a:gd name="T77" fmla="*/ T76 w 6261"/>
                    <a:gd name="T78" fmla="+- 0 6877 878"/>
                    <a:gd name="T79" fmla="*/ 6877 h 6261"/>
                    <a:gd name="T80" fmla="+- 0 4343 1213"/>
                    <a:gd name="T81" fmla="*/ T80 w 6261"/>
                    <a:gd name="T82" fmla="+- 0 6915 878"/>
                    <a:gd name="T83" fmla="*/ 6915 h 6261"/>
                    <a:gd name="T84" fmla="+- 0 5561 1213"/>
                    <a:gd name="T85" fmla="*/ T84 w 6261"/>
                    <a:gd name="T86" fmla="+- 0 6892 878"/>
                    <a:gd name="T87" fmla="*/ 6892 h 6261"/>
                    <a:gd name="T88" fmla="+- 0 5991 1213"/>
                    <a:gd name="T89" fmla="*/ T88 w 6261"/>
                    <a:gd name="T90" fmla="+- 0 6669 878"/>
                    <a:gd name="T91" fmla="*/ 6669 h 6261"/>
                    <a:gd name="T92" fmla="+- 0 6380 1213"/>
                    <a:gd name="T93" fmla="*/ T92 w 6261"/>
                    <a:gd name="T94" fmla="+- 0 6385 878"/>
                    <a:gd name="T95" fmla="*/ 6385 h 6261"/>
                    <a:gd name="T96" fmla="+- 0 6719 1213"/>
                    <a:gd name="T97" fmla="*/ T96 w 6261"/>
                    <a:gd name="T98" fmla="+- 0 6045 878"/>
                    <a:gd name="T99" fmla="*/ 6045 h 6261"/>
                    <a:gd name="T100" fmla="+- 0 7004 1213"/>
                    <a:gd name="T101" fmla="*/ T100 w 6261"/>
                    <a:gd name="T102" fmla="+- 0 5657 878"/>
                    <a:gd name="T103" fmla="*/ 5657 h 6261"/>
                    <a:gd name="T104" fmla="+- 0 7227 1213"/>
                    <a:gd name="T105" fmla="*/ T104 w 6261"/>
                    <a:gd name="T106" fmla="+- 0 5227 878"/>
                    <a:gd name="T107" fmla="*/ 5227 h 6261"/>
                    <a:gd name="T108" fmla="+- 0 7382 1213"/>
                    <a:gd name="T109" fmla="*/ T108 w 6261"/>
                    <a:gd name="T110" fmla="+- 0 4760 878"/>
                    <a:gd name="T111" fmla="*/ 4760 h 6261"/>
                    <a:gd name="T112" fmla="+- 0 7462 1213"/>
                    <a:gd name="T113" fmla="*/ T112 w 6261"/>
                    <a:gd name="T114" fmla="+- 0 4265 878"/>
                    <a:gd name="T115" fmla="*/ 4265 h 6261"/>
                    <a:gd name="T116" fmla="+- 0 7462 1213"/>
                    <a:gd name="T117" fmla="*/ T116 w 6261"/>
                    <a:gd name="T118" fmla="+- 0 3752 878"/>
                    <a:gd name="T119" fmla="*/ 3752 h 6261"/>
                    <a:gd name="T120" fmla="+- 0 7382 1213"/>
                    <a:gd name="T121" fmla="*/ T120 w 6261"/>
                    <a:gd name="T122" fmla="+- 0 3256 878"/>
                    <a:gd name="T123" fmla="*/ 3256 h 6261"/>
                    <a:gd name="T124" fmla="+- 0 7227 1213"/>
                    <a:gd name="T125" fmla="*/ T124 w 6261"/>
                    <a:gd name="T126" fmla="+- 0 2790 878"/>
                    <a:gd name="T127" fmla="*/ 2790 h 6261"/>
                    <a:gd name="T128" fmla="+- 0 7004 1213"/>
                    <a:gd name="T129" fmla="*/ T128 w 6261"/>
                    <a:gd name="T130" fmla="+- 0 2359 878"/>
                    <a:gd name="T131" fmla="*/ 2359 h 6261"/>
                    <a:gd name="T132" fmla="+- 0 6719 1213"/>
                    <a:gd name="T133" fmla="*/ T132 w 6261"/>
                    <a:gd name="T134" fmla="+- 0 1971 878"/>
                    <a:gd name="T135" fmla="*/ 1971 h 6261"/>
                    <a:gd name="T136" fmla="+- 0 6380 1213"/>
                    <a:gd name="T137" fmla="*/ T136 w 6261"/>
                    <a:gd name="T138" fmla="+- 0 1632 878"/>
                    <a:gd name="T139" fmla="*/ 1632 h 6261"/>
                    <a:gd name="T140" fmla="+- 0 5991 1213"/>
                    <a:gd name="T141" fmla="*/ T140 w 6261"/>
                    <a:gd name="T142" fmla="+- 0 1347 878"/>
                    <a:gd name="T143" fmla="*/ 1347 h 6261"/>
                    <a:gd name="T144" fmla="+- 0 5561 1213"/>
                    <a:gd name="T145" fmla="*/ T144 w 6261"/>
                    <a:gd name="T146" fmla="+- 0 1124 878"/>
                    <a:gd name="T147" fmla="*/ 1124 h 62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  <a:cxn ang="0">
                      <a:pos x="T85" y="T87"/>
                    </a:cxn>
                    <a:cxn ang="0">
                      <a:pos x="T89" y="T91"/>
                    </a:cxn>
                    <a:cxn ang="0">
                      <a:pos x="T93" y="T95"/>
                    </a:cxn>
                    <a:cxn ang="0">
                      <a:pos x="T97" y="T99"/>
                    </a:cxn>
                    <a:cxn ang="0">
                      <a:pos x="T101" y="T103"/>
                    </a:cxn>
                    <a:cxn ang="0">
                      <a:pos x="T105" y="T107"/>
                    </a:cxn>
                    <a:cxn ang="0">
                      <a:pos x="T109" y="T111"/>
                    </a:cxn>
                    <a:cxn ang="0">
                      <a:pos x="T113" y="T115"/>
                    </a:cxn>
                    <a:cxn ang="0">
                      <a:pos x="T117" y="T119"/>
                    </a:cxn>
                    <a:cxn ang="0">
                      <a:pos x="T121" y="T123"/>
                    </a:cxn>
                    <a:cxn ang="0">
                      <a:pos x="T125" y="T127"/>
                    </a:cxn>
                    <a:cxn ang="0">
                      <a:pos x="T129" y="T131"/>
                    </a:cxn>
                    <a:cxn ang="0">
                      <a:pos x="T133" y="T135"/>
                    </a:cxn>
                    <a:cxn ang="0">
                      <a:pos x="T137" y="T139"/>
                    </a:cxn>
                    <a:cxn ang="0">
                      <a:pos x="T141" y="T143"/>
                    </a:cxn>
                    <a:cxn ang="0">
                      <a:pos x="T145" y="T147"/>
                    </a:cxn>
                  </a:cxnLst>
                  <a:rect l="0" t="0" r="r" b="b"/>
                  <a:pathLst>
                    <a:path w="6261" h="6261">
                      <a:moveTo>
                        <a:pt x="4289" y="224"/>
                      </a:moveTo>
                      <a:lnTo>
                        <a:pt x="3130" y="224"/>
                      </a:lnTo>
                      <a:lnTo>
                        <a:pt x="3368" y="233"/>
                      </a:lnTo>
                      <a:lnTo>
                        <a:pt x="3601" y="262"/>
                      </a:lnTo>
                      <a:lnTo>
                        <a:pt x="3828" y="308"/>
                      </a:lnTo>
                      <a:lnTo>
                        <a:pt x="4048" y="372"/>
                      </a:lnTo>
                      <a:lnTo>
                        <a:pt x="4261" y="452"/>
                      </a:lnTo>
                      <a:lnTo>
                        <a:pt x="4465" y="548"/>
                      </a:lnTo>
                      <a:lnTo>
                        <a:pt x="4661" y="659"/>
                      </a:lnTo>
                      <a:lnTo>
                        <a:pt x="4846" y="785"/>
                      </a:lnTo>
                      <a:lnTo>
                        <a:pt x="5021" y="923"/>
                      </a:lnTo>
                      <a:lnTo>
                        <a:pt x="5185" y="1075"/>
                      </a:lnTo>
                      <a:lnTo>
                        <a:pt x="5337" y="1239"/>
                      </a:lnTo>
                      <a:lnTo>
                        <a:pt x="5475" y="1414"/>
                      </a:lnTo>
                      <a:lnTo>
                        <a:pt x="5601" y="1599"/>
                      </a:lnTo>
                      <a:lnTo>
                        <a:pt x="5712" y="1795"/>
                      </a:lnTo>
                      <a:lnTo>
                        <a:pt x="5808" y="1999"/>
                      </a:lnTo>
                      <a:lnTo>
                        <a:pt x="5888" y="2212"/>
                      </a:lnTo>
                      <a:lnTo>
                        <a:pt x="5952" y="2432"/>
                      </a:lnTo>
                      <a:lnTo>
                        <a:pt x="5998" y="2659"/>
                      </a:lnTo>
                      <a:lnTo>
                        <a:pt x="6027" y="2892"/>
                      </a:lnTo>
                      <a:lnTo>
                        <a:pt x="6036" y="3130"/>
                      </a:lnTo>
                      <a:lnTo>
                        <a:pt x="6027" y="3369"/>
                      </a:lnTo>
                      <a:lnTo>
                        <a:pt x="5998" y="3602"/>
                      </a:lnTo>
                      <a:lnTo>
                        <a:pt x="5952" y="3829"/>
                      </a:lnTo>
                      <a:lnTo>
                        <a:pt x="5888" y="4049"/>
                      </a:lnTo>
                      <a:lnTo>
                        <a:pt x="5808" y="4262"/>
                      </a:lnTo>
                      <a:lnTo>
                        <a:pt x="5712" y="4466"/>
                      </a:lnTo>
                      <a:lnTo>
                        <a:pt x="5601" y="4661"/>
                      </a:lnTo>
                      <a:lnTo>
                        <a:pt x="5475" y="4847"/>
                      </a:lnTo>
                      <a:lnTo>
                        <a:pt x="5337" y="5022"/>
                      </a:lnTo>
                      <a:lnTo>
                        <a:pt x="5185" y="5185"/>
                      </a:lnTo>
                      <a:lnTo>
                        <a:pt x="5021" y="5337"/>
                      </a:lnTo>
                      <a:lnTo>
                        <a:pt x="4846" y="5476"/>
                      </a:lnTo>
                      <a:lnTo>
                        <a:pt x="4661" y="5601"/>
                      </a:lnTo>
                      <a:lnTo>
                        <a:pt x="4465" y="5712"/>
                      </a:lnTo>
                      <a:lnTo>
                        <a:pt x="4261" y="5808"/>
                      </a:lnTo>
                      <a:lnTo>
                        <a:pt x="4048" y="5889"/>
                      </a:lnTo>
                      <a:lnTo>
                        <a:pt x="3828" y="5952"/>
                      </a:lnTo>
                      <a:lnTo>
                        <a:pt x="3601" y="5999"/>
                      </a:lnTo>
                      <a:lnTo>
                        <a:pt x="3368" y="6027"/>
                      </a:lnTo>
                      <a:lnTo>
                        <a:pt x="3130" y="6037"/>
                      </a:lnTo>
                      <a:lnTo>
                        <a:pt x="4289" y="6037"/>
                      </a:lnTo>
                      <a:lnTo>
                        <a:pt x="4348" y="6014"/>
                      </a:lnTo>
                      <a:lnTo>
                        <a:pt x="4568" y="5911"/>
                      </a:lnTo>
                      <a:lnTo>
                        <a:pt x="4778" y="5791"/>
                      </a:lnTo>
                      <a:lnTo>
                        <a:pt x="4978" y="5656"/>
                      </a:lnTo>
                      <a:lnTo>
                        <a:pt x="5167" y="5507"/>
                      </a:lnTo>
                      <a:lnTo>
                        <a:pt x="5343" y="5344"/>
                      </a:lnTo>
                      <a:lnTo>
                        <a:pt x="5506" y="5167"/>
                      </a:lnTo>
                      <a:lnTo>
                        <a:pt x="5656" y="4979"/>
                      </a:lnTo>
                      <a:lnTo>
                        <a:pt x="5791" y="4779"/>
                      </a:lnTo>
                      <a:lnTo>
                        <a:pt x="5910" y="4569"/>
                      </a:lnTo>
                      <a:lnTo>
                        <a:pt x="6014" y="4349"/>
                      </a:lnTo>
                      <a:lnTo>
                        <a:pt x="6100" y="4120"/>
                      </a:lnTo>
                      <a:lnTo>
                        <a:pt x="6169" y="3882"/>
                      </a:lnTo>
                      <a:lnTo>
                        <a:pt x="6219" y="3638"/>
                      </a:lnTo>
                      <a:lnTo>
                        <a:pt x="6249" y="3387"/>
                      </a:lnTo>
                      <a:lnTo>
                        <a:pt x="6260" y="3130"/>
                      </a:lnTo>
                      <a:lnTo>
                        <a:pt x="6249" y="2874"/>
                      </a:lnTo>
                      <a:lnTo>
                        <a:pt x="6219" y="2623"/>
                      </a:lnTo>
                      <a:lnTo>
                        <a:pt x="6169" y="2378"/>
                      </a:lnTo>
                      <a:lnTo>
                        <a:pt x="6100" y="2141"/>
                      </a:lnTo>
                      <a:lnTo>
                        <a:pt x="6014" y="1912"/>
                      </a:lnTo>
                      <a:lnTo>
                        <a:pt x="5910" y="1692"/>
                      </a:lnTo>
                      <a:lnTo>
                        <a:pt x="5791" y="1481"/>
                      </a:lnTo>
                      <a:lnTo>
                        <a:pt x="5656" y="1282"/>
                      </a:lnTo>
                      <a:lnTo>
                        <a:pt x="5506" y="1093"/>
                      </a:lnTo>
                      <a:lnTo>
                        <a:pt x="5343" y="917"/>
                      </a:lnTo>
                      <a:lnTo>
                        <a:pt x="5167" y="754"/>
                      </a:lnTo>
                      <a:lnTo>
                        <a:pt x="4978" y="604"/>
                      </a:lnTo>
                      <a:lnTo>
                        <a:pt x="4778" y="469"/>
                      </a:lnTo>
                      <a:lnTo>
                        <a:pt x="4568" y="350"/>
                      </a:lnTo>
                      <a:lnTo>
                        <a:pt x="4348" y="246"/>
                      </a:lnTo>
                      <a:lnTo>
                        <a:pt x="4289" y="224"/>
                      </a:lnTo>
                      <a:close/>
                    </a:path>
                  </a:pathLst>
                </a:custGeom>
                <a:solidFill>
                  <a:srgbClr val="0078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8" name="Group 19"/>
              <p:cNvGrpSpPr>
                <a:grpSpLocks/>
              </p:cNvGrpSpPr>
              <p:nvPr/>
            </p:nvGrpSpPr>
            <p:grpSpPr bwMode="auto">
              <a:xfrm>
                <a:off x="4343" y="878"/>
                <a:ext cx="2" cy="224"/>
                <a:chOff x="4343" y="878"/>
                <a:chExt cx="2" cy="224"/>
              </a:xfrm>
            </p:grpSpPr>
            <p:sp>
              <p:nvSpPr>
                <p:cNvPr id="47" name="Freeform 20"/>
                <p:cNvSpPr>
                  <a:spLocks/>
                </p:cNvSpPr>
                <p:nvPr/>
              </p:nvSpPr>
              <p:spPr bwMode="auto">
                <a:xfrm>
                  <a:off x="4343" y="878"/>
                  <a:ext cx="2" cy="224"/>
                </a:xfrm>
                <a:custGeom>
                  <a:avLst/>
                  <a:gdLst>
                    <a:gd name="T0" fmla="+- 0 878 878"/>
                    <a:gd name="T1" fmla="*/ 878 h 224"/>
                    <a:gd name="T2" fmla="+- 0 1102 878"/>
                    <a:gd name="T3" fmla="*/ 1102 h 224"/>
                  </a:gdLst>
                  <a:ahLst/>
                  <a:cxnLst>
                    <a:cxn ang="0">
                      <a:pos x="0" y="T1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24">
                      <a:moveTo>
                        <a:pt x="0" y="0"/>
                      </a:moveTo>
                      <a:lnTo>
                        <a:pt x="0" y="224"/>
                      </a:lnTo>
                    </a:path>
                  </a:pathLst>
                </a:custGeom>
                <a:noFill/>
                <a:ln w="1270">
                  <a:solidFill>
                    <a:srgbClr val="FDB614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>
                <a:off x="6540" y="5785"/>
                <a:ext cx="4241" cy="303"/>
                <a:chOff x="6540" y="5785"/>
                <a:chExt cx="4241" cy="303"/>
              </a:xfrm>
            </p:grpSpPr>
            <p:sp>
              <p:nvSpPr>
                <p:cNvPr id="46" name="Freeform 22"/>
                <p:cNvSpPr>
                  <a:spLocks/>
                </p:cNvSpPr>
                <p:nvPr/>
              </p:nvSpPr>
              <p:spPr bwMode="auto">
                <a:xfrm>
                  <a:off x="6540" y="5785"/>
                  <a:ext cx="4241" cy="303"/>
                </a:xfrm>
                <a:custGeom>
                  <a:avLst/>
                  <a:gdLst>
                    <a:gd name="T0" fmla="+- 0 6540 6540"/>
                    <a:gd name="T1" fmla="*/ T0 w 4241"/>
                    <a:gd name="T2" fmla="+- 0 5785 5785"/>
                    <a:gd name="T3" fmla="*/ 5785 h 303"/>
                    <a:gd name="T4" fmla="+- 0 7387 6540"/>
                    <a:gd name="T5" fmla="*/ T4 w 4241"/>
                    <a:gd name="T6" fmla="+- 0 6087 5785"/>
                    <a:gd name="T7" fmla="*/ 6087 h 303"/>
                    <a:gd name="T8" fmla="+- 0 10781 6540"/>
                    <a:gd name="T9" fmla="*/ T8 w 4241"/>
                    <a:gd name="T10" fmla="+- 0 6087 5785"/>
                    <a:gd name="T11" fmla="*/ 6087 h 3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4241" h="303">
                      <a:moveTo>
                        <a:pt x="0" y="0"/>
                      </a:moveTo>
                      <a:lnTo>
                        <a:pt x="847" y="302"/>
                      </a:lnTo>
                      <a:lnTo>
                        <a:pt x="4241" y="302"/>
                      </a:lnTo>
                    </a:path>
                  </a:pathLst>
                </a:custGeom>
                <a:noFill/>
                <a:ln w="12700">
                  <a:solidFill>
                    <a:srgbClr val="FDB614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0" name="Group 23"/>
              <p:cNvGrpSpPr>
                <a:grpSpLocks/>
              </p:cNvGrpSpPr>
              <p:nvPr/>
            </p:nvGrpSpPr>
            <p:grpSpPr bwMode="auto">
              <a:xfrm>
                <a:off x="6503" y="5749"/>
                <a:ext cx="78" cy="75"/>
                <a:chOff x="6503" y="5749"/>
                <a:chExt cx="78" cy="75"/>
              </a:xfrm>
            </p:grpSpPr>
            <p:sp>
              <p:nvSpPr>
                <p:cNvPr id="45" name="Freeform 24"/>
                <p:cNvSpPr>
                  <a:spLocks/>
                </p:cNvSpPr>
                <p:nvPr/>
              </p:nvSpPr>
              <p:spPr bwMode="auto">
                <a:xfrm>
                  <a:off x="6503" y="5749"/>
                  <a:ext cx="78" cy="75"/>
                </a:xfrm>
                <a:custGeom>
                  <a:avLst/>
                  <a:gdLst>
                    <a:gd name="T0" fmla="+- 0 6557 6503"/>
                    <a:gd name="T1" fmla="*/ T0 w 78"/>
                    <a:gd name="T2" fmla="+- 0 5749 5749"/>
                    <a:gd name="T3" fmla="*/ 5749 h 75"/>
                    <a:gd name="T4" fmla="+- 0 6530 6503"/>
                    <a:gd name="T5" fmla="*/ T4 w 78"/>
                    <a:gd name="T6" fmla="+- 0 5751 5749"/>
                    <a:gd name="T7" fmla="*/ 5751 h 75"/>
                    <a:gd name="T8" fmla="+- 0 6511 6503"/>
                    <a:gd name="T9" fmla="*/ T8 w 78"/>
                    <a:gd name="T10" fmla="+- 0 5760 5749"/>
                    <a:gd name="T11" fmla="*/ 5760 h 75"/>
                    <a:gd name="T12" fmla="+- 0 6503 6503"/>
                    <a:gd name="T13" fmla="*/ T12 w 78"/>
                    <a:gd name="T14" fmla="+- 0 5775 5749"/>
                    <a:gd name="T15" fmla="*/ 5775 h 75"/>
                    <a:gd name="T16" fmla="+- 0 6507 6503"/>
                    <a:gd name="T17" fmla="*/ T16 w 78"/>
                    <a:gd name="T18" fmla="+- 0 5800 5749"/>
                    <a:gd name="T19" fmla="*/ 5800 h 75"/>
                    <a:gd name="T20" fmla="+- 0 6519 6503"/>
                    <a:gd name="T21" fmla="*/ T20 w 78"/>
                    <a:gd name="T22" fmla="+- 0 5817 5749"/>
                    <a:gd name="T23" fmla="*/ 5817 h 75"/>
                    <a:gd name="T24" fmla="+- 0 6537 6503"/>
                    <a:gd name="T25" fmla="*/ T24 w 78"/>
                    <a:gd name="T26" fmla="+- 0 5824 5749"/>
                    <a:gd name="T27" fmla="*/ 5824 h 75"/>
                    <a:gd name="T28" fmla="+- 0 6560 6503"/>
                    <a:gd name="T29" fmla="*/ T28 w 78"/>
                    <a:gd name="T30" fmla="+- 0 5818 5749"/>
                    <a:gd name="T31" fmla="*/ 5818 h 75"/>
                    <a:gd name="T32" fmla="+- 0 6575 6503"/>
                    <a:gd name="T33" fmla="*/ T32 w 78"/>
                    <a:gd name="T34" fmla="+- 0 5803 5749"/>
                    <a:gd name="T35" fmla="*/ 5803 h 75"/>
                    <a:gd name="T36" fmla="+- 0 6580 6503"/>
                    <a:gd name="T37" fmla="*/ T36 w 78"/>
                    <a:gd name="T38" fmla="+- 0 5785 5749"/>
                    <a:gd name="T39" fmla="*/ 5785 h 75"/>
                    <a:gd name="T40" fmla="+- 0 6573 6503"/>
                    <a:gd name="T41" fmla="*/ T40 w 78"/>
                    <a:gd name="T42" fmla="+- 0 5763 5749"/>
                    <a:gd name="T43" fmla="*/ 5763 h 75"/>
                    <a:gd name="T44" fmla="+- 0 6557 6503"/>
                    <a:gd name="T45" fmla="*/ T44 w 78"/>
                    <a:gd name="T46" fmla="+- 0 5749 5749"/>
                    <a:gd name="T47" fmla="*/ 5749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54" y="0"/>
                      </a:moveTo>
                      <a:lnTo>
                        <a:pt x="27" y="2"/>
                      </a:lnTo>
                      <a:lnTo>
                        <a:pt x="8" y="11"/>
                      </a:lnTo>
                      <a:lnTo>
                        <a:pt x="0" y="26"/>
                      </a:lnTo>
                      <a:lnTo>
                        <a:pt x="4" y="51"/>
                      </a:lnTo>
                      <a:lnTo>
                        <a:pt x="16" y="68"/>
                      </a:lnTo>
                      <a:lnTo>
                        <a:pt x="34" y="75"/>
                      </a:lnTo>
                      <a:lnTo>
                        <a:pt x="57" y="69"/>
                      </a:lnTo>
                      <a:lnTo>
                        <a:pt x="72" y="54"/>
                      </a:lnTo>
                      <a:lnTo>
                        <a:pt x="77" y="36"/>
                      </a:lnTo>
                      <a:lnTo>
                        <a:pt x="70" y="14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D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1" name="Group 25"/>
              <p:cNvGrpSpPr>
                <a:grpSpLocks/>
              </p:cNvGrpSpPr>
              <p:nvPr/>
            </p:nvGrpSpPr>
            <p:grpSpPr bwMode="auto">
              <a:xfrm>
                <a:off x="5406" y="1982"/>
                <a:ext cx="4633" cy="389"/>
                <a:chOff x="5406" y="1982"/>
                <a:chExt cx="4633" cy="389"/>
              </a:xfrm>
            </p:grpSpPr>
            <p:sp>
              <p:nvSpPr>
                <p:cNvPr id="44" name="Freeform 26"/>
                <p:cNvSpPr>
                  <a:spLocks/>
                </p:cNvSpPr>
                <p:nvPr/>
              </p:nvSpPr>
              <p:spPr bwMode="auto">
                <a:xfrm>
                  <a:off x="5406" y="1982"/>
                  <a:ext cx="4633" cy="389"/>
                </a:xfrm>
                <a:custGeom>
                  <a:avLst/>
                  <a:gdLst>
                    <a:gd name="T0" fmla="+- 0 5406 5406"/>
                    <a:gd name="T1" fmla="*/ T0 w 4633"/>
                    <a:gd name="T2" fmla="+- 0 1982 1982"/>
                    <a:gd name="T3" fmla="*/ 1982 h 389"/>
                    <a:gd name="T4" fmla="+- 0 6474 5406"/>
                    <a:gd name="T5" fmla="*/ T4 w 4633"/>
                    <a:gd name="T6" fmla="+- 0 2371 1982"/>
                    <a:gd name="T7" fmla="*/ 2371 h 389"/>
                    <a:gd name="T8" fmla="+- 0 10039 5406"/>
                    <a:gd name="T9" fmla="*/ T8 w 4633"/>
                    <a:gd name="T10" fmla="+- 0 2371 1982"/>
                    <a:gd name="T11" fmla="*/ 2371 h 38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4633" h="389">
                      <a:moveTo>
                        <a:pt x="0" y="0"/>
                      </a:moveTo>
                      <a:lnTo>
                        <a:pt x="1068" y="389"/>
                      </a:lnTo>
                      <a:lnTo>
                        <a:pt x="4633" y="389"/>
                      </a:lnTo>
                    </a:path>
                  </a:pathLst>
                </a:custGeom>
                <a:noFill/>
                <a:ln w="12700">
                  <a:solidFill>
                    <a:srgbClr val="61242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2" name="Group 27"/>
              <p:cNvGrpSpPr>
                <a:grpSpLocks/>
              </p:cNvGrpSpPr>
              <p:nvPr/>
            </p:nvGrpSpPr>
            <p:grpSpPr bwMode="auto">
              <a:xfrm>
                <a:off x="5368" y="1943"/>
                <a:ext cx="78" cy="75"/>
                <a:chOff x="5368" y="1943"/>
                <a:chExt cx="78" cy="75"/>
              </a:xfrm>
            </p:grpSpPr>
            <p:sp>
              <p:nvSpPr>
                <p:cNvPr id="43" name="Freeform 28"/>
                <p:cNvSpPr>
                  <a:spLocks/>
                </p:cNvSpPr>
                <p:nvPr/>
              </p:nvSpPr>
              <p:spPr bwMode="auto">
                <a:xfrm>
                  <a:off x="5368" y="1943"/>
                  <a:ext cx="78" cy="75"/>
                </a:xfrm>
                <a:custGeom>
                  <a:avLst/>
                  <a:gdLst>
                    <a:gd name="T0" fmla="+- 0 5403 5368"/>
                    <a:gd name="T1" fmla="*/ T0 w 78"/>
                    <a:gd name="T2" fmla="+- 0 1943 1943"/>
                    <a:gd name="T3" fmla="*/ 1943 h 75"/>
                    <a:gd name="T4" fmla="+- 0 5385 5368"/>
                    <a:gd name="T5" fmla="*/ T4 w 78"/>
                    <a:gd name="T6" fmla="+- 0 1950 1943"/>
                    <a:gd name="T7" fmla="*/ 1950 h 75"/>
                    <a:gd name="T8" fmla="+- 0 5372 5368"/>
                    <a:gd name="T9" fmla="*/ T8 w 78"/>
                    <a:gd name="T10" fmla="+- 0 1966 1943"/>
                    <a:gd name="T11" fmla="*/ 1966 h 75"/>
                    <a:gd name="T12" fmla="+- 0 5368 5368"/>
                    <a:gd name="T13" fmla="*/ T12 w 78"/>
                    <a:gd name="T14" fmla="+- 0 1992 1943"/>
                    <a:gd name="T15" fmla="*/ 1992 h 75"/>
                    <a:gd name="T16" fmla="+- 0 5377 5368"/>
                    <a:gd name="T17" fmla="*/ T16 w 78"/>
                    <a:gd name="T18" fmla="+- 0 2007 1943"/>
                    <a:gd name="T19" fmla="*/ 2007 h 75"/>
                    <a:gd name="T20" fmla="+- 0 5395 5368"/>
                    <a:gd name="T21" fmla="*/ T20 w 78"/>
                    <a:gd name="T22" fmla="+- 0 2016 1943"/>
                    <a:gd name="T23" fmla="*/ 2016 h 75"/>
                    <a:gd name="T24" fmla="+- 0 5423 5368"/>
                    <a:gd name="T25" fmla="*/ T24 w 78"/>
                    <a:gd name="T26" fmla="+- 0 2018 1943"/>
                    <a:gd name="T27" fmla="*/ 2018 h 75"/>
                    <a:gd name="T28" fmla="+- 0 5439 5368"/>
                    <a:gd name="T29" fmla="*/ T28 w 78"/>
                    <a:gd name="T30" fmla="+- 0 2004 1943"/>
                    <a:gd name="T31" fmla="*/ 2004 h 75"/>
                    <a:gd name="T32" fmla="+- 0 5445 5368"/>
                    <a:gd name="T33" fmla="*/ T32 w 78"/>
                    <a:gd name="T34" fmla="+- 0 1982 1943"/>
                    <a:gd name="T35" fmla="*/ 1982 h 75"/>
                    <a:gd name="T36" fmla="+- 0 5441 5368"/>
                    <a:gd name="T37" fmla="*/ T36 w 78"/>
                    <a:gd name="T38" fmla="+- 0 1964 1943"/>
                    <a:gd name="T39" fmla="*/ 1964 h 75"/>
                    <a:gd name="T40" fmla="+- 0 5426 5368"/>
                    <a:gd name="T41" fmla="*/ T40 w 78"/>
                    <a:gd name="T42" fmla="+- 0 1949 1943"/>
                    <a:gd name="T43" fmla="*/ 1949 h 75"/>
                    <a:gd name="T44" fmla="+- 0 5403 5368"/>
                    <a:gd name="T45" fmla="*/ T44 w 78"/>
                    <a:gd name="T46" fmla="+- 0 1943 1943"/>
                    <a:gd name="T47" fmla="*/ 1943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35" y="0"/>
                      </a:moveTo>
                      <a:lnTo>
                        <a:pt x="17" y="7"/>
                      </a:lnTo>
                      <a:lnTo>
                        <a:pt x="4" y="23"/>
                      </a:lnTo>
                      <a:lnTo>
                        <a:pt x="0" y="49"/>
                      </a:lnTo>
                      <a:lnTo>
                        <a:pt x="9" y="64"/>
                      </a:lnTo>
                      <a:lnTo>
                        <a:pt x="27" y="73"/>
                      </a:lnTo>
                      <a:lnTo>
                        <a:pt x="55" y="75"/>
                      </a:lnTo>
                      <a:lnTo>
                        <a:pt x="71" y="61"/>
                      </a:lnTo>
                      <a:lnTo>
                        <a:pt x="77" y="39"/>
                      </a:lnTo>
                      <a:lnTo>
                        <a:pt x="73" y="21"/>
                      </a:lnTo>
                      <a:lnTo>
                        <a:pt x="58" y="6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6124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3" name="Group 29"/>
              <p:cNvGrpSpPr>
                <a:grpSpLocks/>
              </p:cNvGrpSpPr>
              <p:nvPr/>
            </p:nvGrpSpPr>
            <p:grpSpPr bwMode="auto">
              <a:xfrm>
                <a:off x="6769" y="3286"/>
                <a:ext cx="3798" cy="289"/>
                <a:chOff x="6769" y="3286"/>
                <a:chExt cx="3798" cy="289"/>
              </a:xfrm>
            </p:grpSpPr>
            <p:sp>
              <p:nvSpPr>
                <p:cNvPr id="42" name="Freeform 30"/>
                <p:cNvSpPr>
                  <a:spLocks/>
                </p:cNvSpPr>
                <p:nvPr/>
              </p:nvSpPr>
              <p:spPr bwMode="auto">
                <a:xfrm>
                  <a:off x="6769" y="3286"/>
                  <a:ext cx="3798" cy="289"/>
                </a:xfrm>
                <a:custGeom>
                  <a:avLst/>
                  <a:gdLst>
                    <a:gd name="T0" fmla="+- 0 6769 6769"/>
                    <a:gd name="T1" fmla="*/ T0 w 3798"/>
                    <a:gd name="T2" fmla="+- 0 3286 3286"/>
                    <a:gd name="T3" fmla="*/ 3286 h 289"/>
                    <a:gd name="T4" fmla="+- 0 7528 6769"/>
                    <a:gd name="T5" fmla="*/ T4 w 3798"/>
                    <a:gd name="T6" fmla="+- 0 3574 3286"/>
                    <a:gd name="T7" fmla="*/ 3574 h 289"/>
                    <a:gd name="T8" fmla="+- 0 10567 6769"/>
                    <a:gd name="T9" fmla="*/ T8 w 3798"/>
                    <a:gd name="T10" fmla="+- 0 3574 3286"/>
                    <a:gd name="T11" fmla="*/ 3574 h 28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3798" h="289">
                      <a:moveTo>
                        <a:pt x="0" y="0"/>
                      </a:moveTo>
                      <a:lnTo>
                        <a:pt x="759" y="288"/>
                      </a:lnTo>
                      <a:lnTo>
                        <a:pt x="3798" y="288"/>
                      </a:lnTo>
                    </a:path>
                  </a:pathLst>
                </a:custGeom>
                <a:noFill/>
                <a:ln w="12700">
                  <a:solidFill>
                    <a:srgbClr val="E0382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4" name="Group 31"/>
              <p:cNvGrpSpPr>
                <a:grpSpLocks/>
              </p:cNvGrpSpPr>
              <p:nvPr/>
            </p:nvGrpSpPr>
            <p:grpSpPr bwMode="auto">
              <a:xfrm>
                <a:off x="6731" y="3250"/>
                <a:ext cx="78" cy="75"/>
                <a:chOff x="6731" y="3250"/>
                <a:chExt cx="78" cy="75"/>
              </a:xfrm>
            </p:grpSpPr>
            <p:sp>
              <p:nvSpPr>
                <p:cNvPr id="41" name="Freeform 32"/>
                <p:cNvSpPr>
                  <a:spLocks/>
                </p:cNvSpPr>
                <p:nvPr/>
              </p:nvSpPr>
              <p:spPr bwMode="auto">
                <a:xfrm>
                  <a:off x="6731" y="3250"/>
                  <a:ext cx="78" cy="75"/>
                </a:xfrm>
                <a:custGeom>
                  <a:avLst/>
                  <a:gdLst>
                    <a:gd name="T0" fmla="+- 0 6786 6731"/>
                    <a:gd name="T1" fmla="*/ T0 w 78"/>
                    <a:gd name="T2" fmla="+- 0 3250 3250"/>
                    <a:gd name="T3" fmla="*/ 3250 h 75"/>
                    <a:gd name="T4" fmla="+- 0 6758 6731"/>
                    <a:gd name="T5" fmla="*/ T4 w 78"/>
                    <a:gd name="T6" fmla="+- 0 3252 3250"/>
                    <a:gd name="T7" fmla="*/ 3252 h 75"/>
                    <a:gd name="T8" fmla="+- 0 6740 6731"/>
                    <a:gd name="T9" fmla="*/ T8 w 78"/>
                    <a:gd name="T10" fmla="+- 0 3261 3250"/>
                    <a:gd name="T11" fmla="*/ 3261 h 75"/>
                    <a:gd name="T12" fmla="+- 0 6731 6731"/>
                    <a:gd name="T13" fmla="*/ T12 w 78"/>
                    <a:gd name="T14" fmla="+- 0 3276 3250"/>
                    <a:gd name="T15" fmla="*/ 3276 h 75"/>
                    <a:gd name="T16" fmla="+- 0 6735 6731"/>
                    <a:gd name="T17" fmla="*/ T16 w 78"/>
                    <a:gd name="T18" fmla="+- 0 3302 3250"/>
                    <a:gd name="T19" fmla="*/ 3302 h 75"/>
                    <a:gd name="T20" fmla="+- 0 6748 6731"/>
                    <a:gd name="T21" fmla="*/ T20 w 78"/>
                    <a:gd name="T22" fmla="+- 0 3318 3250"/>
                    <a:gd name="T23" fmla="*/ 3318 h 75"/>
                    <a:gd name="T24" fmla="+- 0 6766 6731"/>
                    <a:gd name="T25" fmla="*/ T24 w 78"/>
                    <a:gd name="T26" fmla="+- 0 3325 3250"/>
                    <a:gd name="T27" fmla="*/ 3325 h 75"/>
                    <a:gd name="T28" fmla="+- 0 6789 6731"/>
                    <a:gd name="T29" fmla="*/ T28 w 78"/>
                    <a:gd name="T30" fmla="+- 0 3319 3250"/>
                    <a:gd name="T31" fmla="*/ 3319 h 75"/>
                    <a:gd name="T32" fmla="+- 0 6804 6731"/>
                    <a:gd name="T33" fmla="*/ T32 w 78"/>
                    <a:gd name="T34" fmla="+- 0 3304 3250"/>
                    <a:gd name="T35" fmla="*/ 3304 h 75"/>
                    <a:gd name="T36" fmla="+- 0 6808 6731"/>
                    <a:gd name="T37" fmla="*/ T36 w 78"/>
                    <a:gd name="T38" fmla="+- 0 3286 3250"/>
                    <a:gd name="T39" fmla="*/ 3286 h 75"/>
                    <a:gd name="T40" fmla="+- 0 6802 6731"/>
                    <a:gd name="T41" fmla="*/ T40 w 78"/>
                    <a:gd name="T42" fmla="+- 0 3265 3250"/>
                    <a:gd name="T43" fmla="*/ 3265 h 75"/>
                    <a:gd name="T44" fmla="+- 0 6786 6731"/>
                    <a:gd name="T45" fmla="*/ T44 w 78"/>
                    <a:gd name="T46" fmla="+- 0 3250 3250"/>
                    <a:gd name="T47" fmla="*/ 3250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55" y="0"/>
                      </a:moveTo>
                      <a:lnTo>
                        <a:pt x="27" y="2"/>
                      </a:lnTo>
                      <a:lnTo>
                        <a:pt x="9" y="11"/>
                      </a:lnTo>
                      <a:lnTo>
                        <a:pt x="0" y="26"/>
                      </a:lnTo>
                      <a:lnTo>
                        <a:pt x="4" y="52"/>
                      </a:lnTo>
                      <a:lnTo>
                        <a:pt x="17" y="68"/>
                      </a:lnTo>
                      <a:lnTo>
                        <a:pt x="35" y="75"/>
                      </a:lnTo>
                      <a:lnTo>
                        <a:pt x="58" y="69"/>
                      </a:lnTo>
                      <a:lnTo>
                        <a:pt x="73" y="54"/>
                      </a:lnTo>
                      <a:lnTo>
                        <a:pt x="77" y="36"/>
                      </a:lnTo>
                      <a:lnTo>
                        <a:pt x="71" y="15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038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5" name="Group 33"/>
              <p:cNvGrpSpPr>
                <a:grpSpLocks/>
              </p:cNvGrpSpPr>
              <p:nvPr/>
            </p:nvGrpSpPr>
            <p:grpSpPr bwMode="auto">
              <a:xfrm>
                <a:off x="4922" y="1403"/>
                <a:ext cx="5255" cy="569"/>
                <a:chOff x="4922" y="1403"/>
                <a:chExt cx="5255" cy="569"/>
              </a:xfrm>
            </p:grpSpPr>
            <p:sp>
              <p:nvSpPr>
                <p:cNvPr id="40" name="Freeform 34"/>
                <p:cNvSpPr>
                  <a:spLocks/>
                </p:cNvSpPr>
                <p:nvPr/>
              </p:nvSpPr>
              <p:spPr bwMode="auto">
                <a:xfrm>
                  <a:off x="4922" y="1403"/>
                  <a:ext cx="5255" cy="569"/>
                </a:xfrm>
                <a:custGeom>
                  <a:avLst/>
                  <a:gdLst>
                    <a:gd name="T0" fmla="+- 0 4922 4922"/>
                    <a:gd name="T1" fmla="*/ T0 w 5255"/>
                    <a:gd name="T2" fmla="+- 0 1971 1403"/>
                    <a:gd name="T3" fmla="*/ 1971 h 569"/>
                    <a:gd name="T4" fmla="+- 0 6134 4922"/>
                    <a:gd name="T5" fmla="*/ T4 w 5255"/>
                    <a:gd name="T6" fmla="+- 0 1403 1403"/>
                    <a:gd name="T7" fmla="*/ 1403 h 569"/>
                    <a:gd name="T8" fmla="+- 0 10177 4922"/>
                    <a:gd name="T9" fmla="*/ T8 w 5255"/>
                    <a:gd name="T10" fmla="+- 0 1403 1403"/>
                    <a:gd name="T11" fmla="*/ 1403 h 56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5255" h="569">
                      <a:moveTo>
                        <a:pt x="0" y="568"/>
                      </a:moveTo>
                      <a:lnTo>
                        <a:pt x="1212" y="0"/>
                      </a:lnTo>
                      <a:lnTo>
                        <a:pt x="5255" y="0"/>
                      </a:lnTo>
                    </a:path>
                  </a:pathLst>
                </a:custGeom>
                <a:noFill/>
                <a:ln w="12700">
                  <a:solidFill>
                    <a:srgbClr val="DB556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6" name="Group 35"/>
              <p:cNvGrpSpPr>
                <a:grpSpLocks/>
              </p:cNvGrpSpPr>
              <p:nvPr/>
            </p:nvGrpSpPr>
            <p:grpSpPr bwMode="auto">
              <a:xfrm>
                <a:off x="4884" y="1932"/>
                <a:ext cx="78" cy="75"/>
                <a:chOff x="4884" y="1932"/>
                <a:chExt cx="78" cy="75"/>
              </a:xfrm>
            </p:grpSpPr>
            <p:sp>
              <p:nvSpPr>
                <p:cNvPr id="39" name="Freeform 36"/>
                <p:cNvSpPr>
                  <a:spLocks/>
                </p:cNvSpPr>
                <p:nvPr/>
              </p:nvSpPr>
              <p:spPr bwMode="auto">
                <a:xfrm>
                  <a:off x="4884" y="1932"/>
                  <a:ext cx="78" cy="75"/>
                </a:xfrm>
                <a:custGeom>
                  <a:avLst/>
                  <a:gdLst>
                    <a:gd name="T0" fmla="+- 0 4919 4884"/>
                    <a:gd name="T1" fmla="*/ T0 w 78"/>
                    <a:gd name="T2" fmla="+- 0 1932 1932"/>
                    <a:gd name="T3" fmla="*/ 1932 h 75"/>
                    <a:gd name="T4" fmla="+- 0 4901 4884"/>
                    <a:gd name="T5" fmla="*/ T4 w 78"/>
                    <a:gd name="T6" fmla="+- 0 1939 1932"/>
                    <a:gd name="T7" fmla="*/ 1939 h 75"/>
                    <a:gd name="T8" fmla="+- 0 4888 4884"/>
                    <a:gd name="T9" fmla="*/ T8 w 78"/>
                    <a:gd name="T10" fmla="+- 0 1956 1932"/>
                    <a:gd name="T11" fmla="*/ 1956 h 75"/>
                    <a:gd name="T12" fmla="+- 0 4884 4884"/>
                    <a:gd name="T13" fmla="*/ T12 w 78"/>
                    <a:gd name="T14" fmla="+- 0 1981 1932"/>
                    <a:gd name="T15" fmla="*/ 1981 h 75"/>
                    <a:gd name="T16" fmla="+- 0 4893 4884"/>
                    <a:gd name="T17" fmla="*/ T16 w 78"/>
                    <a:gd name="T18" fmla="+- 0 1996 1932"/>
                    <a:gd name="T19" fmla="*/ 1996 h 75"/>
                    <a:gd name="T20" fmla="+- 0 4911 4884"/>
                    <a:gd name="T21" fmla="*/ T20 w 78"/>
                    <a:gd name="T22" fmla="+- 0 2005 1932"/>
                    <a:gd name="T23" fmla="*/ 2005 h 75"/>
                    <a:gd name="T24" fmla="+- 0 4939 4884"/>
                    <a:gd name="T25" fmla="*/ T24 w 78"/>
                    <a:gd name="T26" fmla="+- 0 2007 1932"/>
                    <a:gd name="T27" fmla="*/ 2007 h 75"/>
                    <a:gd name="T28" fmla="+- 0 4955 4884"/>
                    <a:gd name="T29" fmla="*/ T28 w 78"/>
                    <a:gd name="T30" fmla="+- 0 1993 1932"/>
                    <a:gd name="T31" fmla="*/ 1993 h 75"/>
                    <a:gd name="T32" fmla="+- 0 4961 4884"/>
                    <a:gd name="T33" fmla="*/ T32 w 78"/>
                    <a:gd name="T34" fmla="+- 0 1971 1932"/>
                    <a:gd name="T35" fmla="*/ 1971 h 75"/>
                    <a:gd name="T36" fmla="+- 0 4957 4884"/>
                    <a:gd name="T37" fmla="*/ T36 w 78"/>
                    <a:gd name="T38" fmla="+- 0 1953 1932"/>
                    <a:gd name="T39" fmla="*/ 1953 h 75"/>
                    <a:gd name="T40" fmla="+- 0 4942 4884"/>
                    <a:gd name="T41" fmla="*/ T40 w 78"/>
                    <a:gd name="T42" fmla="+- 0 1938 1932"/>
                    <a:gd name="T43" fmla="*/ 1938 h 75"/>
                    <a:gd name="T44" fmla="+- 0 4919 4884"/>
                    <a:gd name="T45" fmla="*/ T44 w 78"/>
                    <a:gd name="T46" fmla="+- 0 1932 1932"/>
                    <a:gd name="T47" fmla="*/ 1932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35" y="0"/>
                      </a:moveTo>
                      <a:lnTo>
                        <a:pt x="17" y="7"/>
                      </a:lnTo>
                      <a:lnTo>
                        <a:pt x="4" y="24"/>
                      </a:lnTo>
                      <a:lnTo>
                        <a:pt x="0" y="49"/>
                      </a:lnTo>
                      <a:lnTo>
                        <a:pt x="9" y="64"/>
                      </a:lnTo>
                      <a:lnTo>
                        <a:pt x="27" y="73"/>
                      </a:lnTo>
                      <a:lnTo>
                        <a:pt x="55" y="75"/>
                      </a:lnTo>
                      <a:lnTo>
                        <a:pt x="71" y="61"/>
                      </a:lnTo>
                      <a:lnTo>
                        <a:pt x="77" y="39"/>
                      </a:lnTo>
                      <a:lnTo>
                        <a:pt x="73" y="21"/>
                      </a:lnTo>
                      <a:lnTo>
                        <a:pt x="58" y="6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DB55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7" name="Group 37"/>
              <p:cNvGrpSpPr>
                <a:grpSpLocks/>
              </p:cNvGrpSpPr>
              <p:nvPr/>
            </p:nvGrpSpPr>
            <p:grpSpPr bwMode="auto">
              <a:xfrm>
                <a:off x="4552" y="959"/>
                <a:ext cx="4224" cy="1161"/>
                <a:chOff x="4552" y="959"/>
                <a:chExt cx="4224" cy="1161"/>
              </a:xfrm>
            </p:grpSpPr>
            <p:sp>
              <p:nvSpPr>
                <p:cNvPr id="38" name="Freeform 38"/>
                <p:cNvSpPr>
                  <a:spLocks/>
                </p:cNvSpPr>
                <p:nvPr/>
              </p:nvSpPr>
              <p:spPr bwMode="auto">
                <a:xfrm>
                  <a:off x="4552" y="959"/>
                  <a:ext cx="4224" cy="1161"/>
                </a:xfrm>
                <a:custGeom>
                  <a:avLst/>
                  <a:gdLst>
                    <a:gd name="T0" fmla="+- 0 4552 4552"/>
                    <a:gd name="T1" fmla="*/ T0 w 4224"/>
                    <a:gd name="T2" fmla="+- 0 2120 959"/>
                    <a:gd name="T3" fmla="*/ 2120 h 1161"/>
                    <a:gd name="T4" fmla="+- 0 5526 4552"/>
                    <a:gd name="T5" fmla="*/ T4 w 4224"/>
                    <a:gd name="T6" fmla="+- 0 959 959"/>
                    <a:gd name="T7" fmla="*/ 959 h 1161"/>
                    <a:gd name="T8" fmla="+- 0 8776 4552"/>
                    <a:gd name="T9" fmla="*/ T8 w 4224"/>
                    <a:gd name="T10" fmla="+- 0 959 959"/>
                    <a:gd name="T11" fmla="*/ 959 h 11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4224" h="1161">
                      <a:moveTo>
                        <a:pt x="0" y="1161"/>
                      </a:moveTo>
                      <a:lnTo>
                        <a:pt x="974" y="0"/>
                      </a:lnTo>
                      <a:lnTo>
                        <a:pt x="4224" y="0"/>
                      </a:lnTo>
                    </a:path>
                  </a:pathLst>
                </a:custGeom>
                <a:noFill/>
                <a:ln w="12700">
                  <a:solidFill>
                    <a:srgbClr val="BD294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8" name="Group 39"/>
              <p:cNvGrpSpPr>
                <a:grpSpLocks/>
              </p:cNvGrpSpPr>
              <p:nvPr/>
            </p:nvGrpSpPr>
            <p:grpSpPr bwMode="auto">
              <a:xfrm>
                <a:off x="4514" y="2081"/>
                <a:ext cx="78" cy="75"/>
                <a:chOff x="4514" y="2081"/>
                <a:chExt cx="78" cy="75"/>
              </a:xfrm>
            </p:grpSpPr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4514" y="2081"/>
                  <a:ext cx="78" cy="75"/>
                </a:xfrm>
                <a:custGeom>
                  <a:avLst/>
                  <a:gdLst>
                    <a:gd name="T0" fmla="+- 0 4549 4514"/>
                    <a:gd name="T1" fmla="*/ T0 w 78"/>
                    <a:gd name="T2" fmla="+- 0 2081 2081"/>
                    <a:gd name="T3" fmla="*/ 2081 h 75"/>
                    <a:gd name="T4" fmla="+- 0 4531 4514"/>
                    <a:gd name="T5" fmla="*/ T4 w 78"/>
                    <a:gd name="T6" fmla="+- 0 2088 2081"/>
                    <a:gd name="T7" fmla="*/ 2088 h 75"/>
                    <a:gd name="T8" fmla="+- 0 4519 4514"/>
                    <a:gd name="T9" fmla="*/ T8 w 78"/>
                    <a:gd name="T10" fmla="+- 0 2104 2081"/>
                    <a:gd name="T11" fmla="*/ 2104 h 75"/>
                    <a:gd name="T12" fmla="+- 0 4514 4514"/>
                    <a:gd name="T13" fmla="*/ T12 w 78"/>
                    <a:gd name="T14" fmla="+- 0 2130 2081"/>
                    <a:gd name="T15" fmla="*/ 2130 h 75"/>
                    <a:gd name="T16" fmla="+- 0 4523 4514"/>
                    <a:gd name="T17" fmla="*/ T16 w 78"/>
                    <a:gd name="T18" fmla="+- 0 2145 2081"/>
                    <a:gd name="T19" fmla="*/ 2145 h 75"/>
                    <a:gd name="T20" fmla="+- 0 4542 4514"/>
                    <a:gd name="T21" fmla="*/ T20 w 78"/>
                    <a:gd name="T22" fmla="+- 0 2154 2081"/>
                    <a:gd name="T23" fmla="*/ 2154 h 75"/>
                    <a:gd name="T24" fmla="+- 0 4569 4514"/>
                    <a:gd name="T25" fmla="*/ T24 w 78"/>
                    <a:gd name="T26" fmla="+- 0 2156 2081"/>
                    <a:gd name="T27" fmla="*/ 2156 h 75"/>
                    <a:gd name="T28" fmla="+- 0 4585 4514"/>
                    <a:gd name="T29" fmla="*/ T28 w 78"/>
                    <a:gd name="T30" fmla="+- 0 2141 2081"/>
                    <a:gd name="T31" fmla="*/ 2141 h 75"/>
                    <a:gd name="T32" fmla="+- 0 4592 4514"/>
                    <a:gd name="T33" fmla="*/ T32 w 78"/>
                    <a:gd name="T34" fmla="+- 0 2120 2081"/>
                    <a:gd name="T35" fmla="*/ 2120 h 75"/>
                    <a:gd name="T36" fmla="+- 0 4587 4514"/>
                    <a:gd name="T37" fmla="*/ T36 w 78"/>
                    <a:gd name="T38" fmla="+- 0 2102 2081"/>
                    <a:gd name="T39" fmla="*/ 2102 h 75"/>
                    <a:gd name="T40" fmla="+- 0 4572 4514"/>
                    <a:gd name="T41" fmla="*/ T40 w 78"/>
                    <a:gd name="T42" fmla="+- 0 2087 2081"/>
                    <a:gd name="T43" fmla="*/ 2087 h 75"/>
                    <a:gd name="T44" fmla="+- 0 4549 4514"/>
                    <a:gd name="T45" fmla="*/ T44 w 78"/>
                    <a:gd name="T46" fmla="+- 0 2081 2081"/>
                    <a:gd name="T47" fmla="*/ 2081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35" y="0"/>
                      </a:moveTo>
                      <a:lnTo>
                        <a:pt x="17" y="7"/>
                      </a:lnTo>
                      <a:lnTo>
                        <a:pt x="5" y="23"/>
                      </a:lnTo>
                      <a:lnTo>
                        <a:pt x="0" y="49"/>
                      </a:lnTo>
                      <a:lnTo>
                        <a:pt x="9" y="64"/>
                      </a:lnTo>
                      <a:lnTo>
                        <a:pt x="28" y="73"/>
                      </a:lnTo>
                      <a:lnTo>
                        <a:pt x="55" y="75"/>
                      </a:lnTo>
                      <a:lnTo>
                        <a:pt x="71" y="60"/>
                      </a:lnTo>
                      <a:lnTo>
                        <a:pt x="78" y="39"/>
                      </a:lnTo>
                      <a:lnTo>
                        <a:pt x="73" y="21"/>
                      </a:lnTo>
                      <a:lnTo>
                        <a:pt x="58" y="6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BD29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29" name="Group 41"/>
              <p:cNvGrpSpPr>
                <a:grpSpLocks/>
              </p:cNvGrpSpPr>
              <p:nvPr/>
            </p:nvGrpSpPr>
            <p:grpSpPr bwMode="auto">
              <a:xfrm>
                <a:off x="4382" y="399"/>
                <a:ext cx="3580" cy="1943"/>
                <a:chOff x="4382" y="399"/>
                <a:chExt cx="3580" cy="1943"/>
              </a:xfrm>
            </p:grpSpPr>
            <p:sp>
              <p:nvSpPr>
                <p:cNvPr id="36" name="Freeform 42"/>
                <p:cNvSpPr>
                  <a:spLocks/>
                </p:cNvSpPr>
                <p:nvPr/>
              </p:nvSpPr>
              <p:spPr bwMode="auto">
                <a:xfrm>
                  <a:off x="4382" y="399"/>
                  <a:ext cx="3580" cy="1943"/>
                </a:xfrm>
                <a:custGeom>
                  <a:avLst/>
                  <a:gdLst>
                    <a:gd name="T0" fmla="+- 0 4382 4382"/>
                    <a:gd name="T1" fmla="*/ T0 w 3580"/>
                    <a:gd name="T2" fmla="+- 0 2341 399"/>
                    <a:gd name="T3" fmla="*/ 2341 h 1943"/>
                    <a:gd name="T4" fmla="+- 0 5207 4382"/>
                    <a:gd name="T5" fmla="*/ T4 w 3580"/>
                    <a:gd name="T6" fmla="+- 0 399 399"/>
                    <a:gd name="T7" fmla="*/ 399 h 1943"/>
                    <a:gd name="T8" fmla="+- 0 7961 4382"/>
                    <a:gd name="T9" fmla="*/ T8 w 3580"/>
                    <a:gd name="T10" fmla="+- 0 399 399"/>
                    <a:gd name="T11" fmla="*/ 399 h 19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3580" h="1943">
                      <a:moveTo>
                        <a:pt x="0" y="1942"/>
                      </a:moveTo>
                      <a:lnTo>
                        <a:pt x="825" y="0"/>
                      </a:lnTo>
                      <a:lnTo>
                        <a:pt x="3579" y="0"/>
                      </a:lnTo>
                    </a:path>
                  </a:pathLst>
                </a:custGeom>
                <a:noFill/>
                <a:ln w="12700">
                  <a:solidFill>
                    <a:srgbClr val="7A181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30" name="Group 43"/>
              <p:cNvGrpSpPr>
                <a:grpSpLocks/>
              </p:cNvGrpSpPr>
              <p:nvPr/>
            </p:nvGrpSpPr>
            <p:grpSpPr bwMode="auto">
              <a:xfrm>
                <a:off x="4344" y="2302"/>
                <a:ext cx="78" cy="75"/>
                <a:chOff x="4344" y="2302"/>
                <a:chExt cx="78" cy="75"/>
              </a:xfrm>
            </p:grpSpPr>
            <p:sp>
              <p:nvSpPr>
                <p:cNvPr id="35" name="Freeform 44"/>
                <p:cNvSpPr>
                  <a:spLocks/>
                </p:cNvSpPr>
                <p:nvPr/>
              </p:nvSpPr>
              <p:spPr bwMode="auto">
                <a:xfrm>
                  <a:off x="4344" y="2302"/>
                  <a:ext cx="78" cy="75"/>
                </a:xfrm>
                <a:custGeom>
                  <a:avLst/>
                  <a:gdLst>
                    <a:gd name="T0" fmla="+- 0 4378 4344"/>
                    <a:gd name="T1" fmla="*/ T0 w 78"/>
                    <a:gd name="T2" fmla="+- 0 2302 2302"/>
                    <a:gd name="T3" fmla="*/ 2302 h 75"/>
                    <a:gd name="T4" fmla="+- 0 4360 4344"/>
                    <a:gd name="T5" fmla="*/ T4 w 78"/>
                    <a:gd name="T6" fmla="+- 0 2309 2302"/>
                    <a:gd name="T7" fmla="*/ 2309 h 75"/>
                    <a:gd name="T8" fmla="+- 0 4348 4344"/>
                    <a:gd name="T9" fmla="*/ T8 w 78"/>
                    <a:gd name="T10" fmla="+- 0 2325 2302"/>
                    <a:gd name="T11" fmla="*/ 2325 h 75"/>
                    <a:gd name="T12" fmla="+- 0 4344 4344"/>
                    <a:gd name="T13" fmla="*/ T12 w 78"/>
                    <a:gd name="T14" fmla="+- 0 2351 2302"/>
                    <a:gd name="T15" fmla="*/ 2351 h 75"/>
                    <a:gd name="T16" fmla="+- 0 4353 4344"/>
                    <a:gd name="T17" fmla="*/ T16 w 78"/>
                    <a:gd name="T18" fmla="+- 0 2366 2302"/>
                    <a:gd name="T19" fmla="*/ 2366 h 75"/>
                    <a:gd name="T20" fmla="+- 0 4371 4344"/>
                    <a:gd name="T21" fmla="*/ T20 w 78"/>
                    <a:gd name="T22" fmla="+- 0 2375 2302"/>
                    <a:gd name="T23" fmla="*/ 2375 h 75"/>
                    <a:gd name="T24" fmla="+- 0 4398 4344"/>
                    <a:gd name="T25" fmla="*/ T24 w 78"/>
                    <a:gd name="T26" fmla="+- 0 2377 2302"/>
                    <a:gd name="T27" fmla="*/ 2377 h 75"/>
                    <a:gd name="T28" fmla="+- 0 4415 4344"/>
                    <a:gd name="T29" fmla="*/ T28 w 78"/>
                    <a:gd name="T30" fmla="+- 0 2362 2302"/>
                    <a:gd name="T31" fmla="*/ 2362 h 75"/>
                    <a:gd name="T32" fmla="+- 0 4421 4344"/>
                    <a:gd name="T33" fmla="*/ T32 w 78"/>
                    <a:gd name="T34" fmla="+- 0 2341 2302"/>
                    <a:gd name="T35" fmla="*/ 2341 h 75"/>
                    <a:gd name="T36" fmla="+- 0 4416 4344"/>
                    <a:gd name="T37" fmla="*/ T36 w 78"/>
                    <a:gd name="T38" fmla="+- 0 2323 2302"/>
                    <a:gd name="T39" fmla="*/ 2323 h 75"/>
                    <a:gd name="T40" fmla="+- 0 4401 4344"/>
                    <a:gd name="T41" fmla="*/ T40 w 78"/>
                    <a:gd name="T42" fmla="+- 0 2308 2302"/>
                    <a:gd name="T43" fmla="*/ 2308 h 75"/>
                    <a:gd name="T44" fmla="+- 0 4378 4344"/>
                    <a:gd name="T45" fmla="*/ T44 w 78"/>
                    <a:gd name="T46" fmla="+- 0 2302 2302"/>
                    <a:gd name="T47" fmla="*/ 2302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34" y="0"/>
                      </a:moveTo>
                      <a:lnTo>
                        <a:pt x="16" y="7"/>
                      </a:lnTo>
                      <a:lnTo>
                        <a:pt x="4" y="23"/>
                      </a:lnTo>
                      <a:lnTo>
                        <a:pt x="0" y="49"/>
                      </a:lnTo>
                      <a:lnTo>
                        <a:pt x="9" y="64"/>
                      </a:lnTo>
                      <a:lnTo>
                        <a:pt x="27" y="73"/>
                      </a:lnTo>
                      <a:lnTo>
                        <a:pt x="54" y="75"/>
                      </a:lnTo>
                      <a:lnTo>
                        <a:pt x="71" y="60"/>
                      </a:lnTo>
                      <a:lnTo>
                        <a:pt x="77" y="39"/>
                      </a:lnTo>
                      <a:lnTo>
                        <a:pt x="72" y="21"/>
                      </a:lnTo>
                      <a:lnTo>
                        <a:pt x="57" y="6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7A18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31" name="Group 45"/>
              <p:cNvGrpSpPr>
                <a:grpSpLocks/>
              </p:cNvGrpSpPr>
              <p:nvPr/>
            </p:nvGrpSpPr>
            <p:grpSpPr bwMode="auto">
              <a:xfrm>
                <a:off x="6011" y="6482"/>
                <a:ext cx="4241" cy="572"/>
                <a:chOff x="6011" y="6482"/>
                <a:chExt cx="4241" cy="572"/>
              </a:xfrm>
            </p:grpSpPr>
            <p:sp>
              <p:nvSpPr>
                <p:cNvPr id="34" name="Freeform 46"/>
                <p:cNvSpPr>
                  <a:spLocks/>
                </p:cNvSpPr>
                <p:nvPr/>
              </p:nvSpPr>
              <p:spPr bwMode="auto">
                <a:xfrm>
                  <a:off x="6011" y="6482"/>
                  <a:ext cx="4241" cy="572"/>
                </a:xfrm>
                <a:custGeom>
                  <a:avLst/>
                  <a:gdLst>
                    <a:gd name="T0" fmla="+- 0 6011 6011"/>
                    <a:gd name="T1" fmla="*/ T0 w 4241"/>
                    <a:gd name="T2" fmla="+- 0 6482 6482"/>
                    <a:gd name="T3" fmla="*/ 6482 h 572"/>
                    <a:gd name="T4" fmla="+- 0 6858 6011"/>
                    <a:gd name="T5" fmla="*/ T4 w 4241"/>
                    <a:gd name="T6" fmla="+- 0 7053 6482"/>
                    <a:gd name="T7" fmla="*/ 7053 h 572"/>
                    <a:gd name="T8" fmla="+- 0 10252 6011"/>
                    <a:gd name="T9" fmla="*/ T8 w 4241"/>
                    <a:gd name="T10" fmla="+- 0 7053 6482"/>
                    <a:gd name="T11" fmla="*/ 7053 h 57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4241" h="572">
                      <a:moveTo>
                        <a:pt x="0" y="0"/>
                      </a:moveTo>
                      <a:lnTo>
                        <a:pt x="847" y="571"/>
                      </a:lnTo>
                      <a:lnTo>
                        <a:pt x="4241" y="571"/>
                      </a:lnTo>
                    </a:path>
                  </a:pathLst>
                </a:custGeom>
                <a:noFill/>
                <a:ln w="12700">
                  <a:solidFill>
                    <a:srgbClr val="E98D2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  <p:grpSp>
            <p:nvGrpSpPr>
              <p:cNvPr id="32" name="Group 47"/>
              <p:cNvGrpSpPr>
                <a:grpSpLocks/>
              </p:cNvGrpSpPr>
              <p:nvPr/>
            </p:nvGrpSpPr>
            <p:grpSpPr bwMode="auto">
              <a:xfrm>
                <a:off x="5973" y="6446"/>
                <a:ext cx="78" cy="75"/>
                <a:chOff x="5973" y="6446"/>
                <a:chExt cx="78" cy="75"/>
              </a:xfrm>
            </p:grpSpPr>
            <p:sp>
              <p:nvSpPr>
                <p:cNvPr id="33" name="Freeform 48"/>
                <p:cNvSpPr>
                  <a:spLocks/>
                </p:cNvSpPr>
                <p:nvPr/>
              </p:nvSpPr>
              <p:spPr bwMode="auto">
                <a:xfrm>
                  <a:off x="5973" y="6446"/>
                  <a:ext cx="78" cy="75"/>
                </a:xfrm>
                <a:custGeom>
                  <a:avLst/>
                  <a:gdLst>
                    <a:gd name="T0" fmla="+- 0 6028 5973"/>
                    <a:gd name="T1" fmla="*/ T0 w 78"/>
                    <a:gd name="T2" fmla="+- 0 6446 6446"/>
                    <a:gd name="T3" fmla="*/ 6446 h 75"/>
                    <a:gd name="T4" fmla="+- 0 6000 5973"/>
                    <a:gd name="T5" fmla="*/ T4 w 78"/>
                    <a:gd name="T6" fmla="+- 0 6448 6446"/>
                    <a:gd name="T7" fmla="*/ 6448 h 75"/>
                    <a:gd name="T8" fmla="+- 0 5982 5973"/>
                    <a:gd name="T9" fmla="*/ T8 w 78"/>
                    <a:gd name="T10" fmla="+- 0 6457 6446"/>
                    <a:gd name="T11" fmla="*/ 6457 h 75"/>
                    <a:gd name="T12" fmla="+- 0 5973 5973"/>
                    <a:gd name="T13" fmla="*/ T12 w 78"/>
                    <a:gd name="T14" fmla="+- 0 6472 6446"/>
                    <a:gd name="T15" fmla="*/ 6472 h 75"/>
                    <a:gd name="T16" fmla="+- 0 5977 5973"/>
                    <a:gd name="T17" fmla="*/ T16 w 78"/>
                    <a:gd name="T18" fmla="+- 0 6498 6446"/>
                    <a:gd name="T19" fmla="*/ 6498 h 75"/>
                    <a:gd name="T20" fmla="+- 0 5990 5973"/>
                    <a:gd name="T21" fmla="*/ T20 w 78"/>
                    <a:gd name="T22" fmla="+- 0 6514 6446"/>
                    <a:gd name="T23" fmla="*/ 6514 h 75"/>
                    <a:gd name="T24" fmla="+- 0 6008 5973"/>
                    <a:gd name="T25" fmla="*/ T24 w 78"/>
                    <a:gd name="T26" fmla="+- 0 6521 6446"/>
                    <a:gd name="T27" fmla="*/ 6521 h 75"/>
                    <a:gd name="T28" fmla="+- 0 6031 5973"/>
                    <a:gd name="T29" fmla="*/ T28 w 78"/>
                    <a:gd name="T30" fmla="+- 0 6515 6446"/>
                    <a:gd name="T31" fmla="*/ 6515 h 75"/>
                    <a:gd name="T32" fmla="+- 0 6045 5973"/>
                    <a:gd name="T33" fmla="*/ T32 w 78"/>
                    <a:gd name="T34" fmla="+- 0 6500 6446"/>
                    <a:gd name="T35" fmla="*/ 6500 h 75"/>
                    <a:gd name="T36" fmla="+- 0 6050 5973"/>
                    <a:gd name="T37" fmla="*/ T36 w 78"/>
                    <a:gd name="T38" fmla="+- 0 6482 6446"/>
                    <a:gd name="T39" fmla="*/ 6482 h 75"/>
                    <a:gd name="T40" fmla="+- 0 6044 5973"/>
                    <a:gd name="T41" fmla="*/ T40 w 78"/>
                    <a:gd name="T42" fmla="+- 0 6460 6446"/>
                    <a:gd name="T43" fmla="*/ 6460 h 75"/>
                    <a:gd name="T44" fmla="+- 0 6028 5973"/>
                    <a:gd name="T45" fmla="*/ T44 w 78"/>
                    <a:gd name="T46" fmla="+- 0 6446 6446"/>
                    <a:gd name="T47" fmla="*/ 6446 h 7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</a:cxnLst>
                  <a:rect l="0" t="0" r="r" b="b"/>
                  <a:pathLst>
                    <a:path w="78" h="75">
                      <a:moveTo>
                        <a:pt x="55" y="0"/>
                      </a:moveTo>
                      <a:lnTo>
                        <a:pt x="27" y="2"/>
                      </a:lnTo>
                      <a:lnTo>
                        <a:pt x="9" y="11"/>
                      </a:lnTo>
                      <a:lnTo>
                        <a:pt x="0" y="26"/>
                      </a:lnTo>
                      <a:lnTo>
                        <a:pt x="4" y="52"/>
                      </a:lnTo>
                      <a:lnTo>
                        <a:pt x="17" y="68"/>
                      </a:lnTo>
                      <a:lnTo>
                        <a:pt x="35" y="75"/>
                      </a:lnTo>
                      <a:lnTo>
                        <a:pt x="58" y="69"/>
                      </a:lnTo>
                      <a:lnTo>
                        <a:pt x="72" y="54"/>
                      </a:lnTo>
                      <a:lnTo>
                        <a:pt x="77" y="36"/>
                      </a:lnTo>
                      <a:lnTo>
                        <a:pt x="71" y="14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0078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/>
                </a:p>
              </p:txBody>
            </p:sp>
          </p:grpSp>
        </p:grpSp>
        <p:sp>
          <p:nvSpPr>
            <p:cNvPr id="57" name="Rectangle 56"/>
            <p:cNvSpPr/>
            <p:nvPr/>
          </p:nvSpPr>
          <p:spPr>
            <a:xfrm>
              <a:off x="5666552" y="5819840"/>
              <a:ext cx="212292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i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Present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Energy</a:t>
              </a:r>
              <a:r>
                <a:rPr lang="en-US" sz="1200" b="1" spc="15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Input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100%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5391912" y="3163445"/>
              <a:ext cx="188921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i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Process mapping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8.5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436096" y="5373216"/>
              <a:ext cx="28813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Equivalent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Energy</a:t>
              </a:r>
              <a:r>
                <a:rPr lang="en-US" sz="1200" b="1" spc="15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Input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from CSTs 89%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277949" y="3852005"/>
              <a:ext cx="285372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i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Energy</a:t>
              </a:r>
              <a:r>
                <a:rPr lang="en-US" sz="1200" b="1" spc="15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Input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during sunny hours 21.3%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5075450" y="2639088"/>
              <a:ext cx="217218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i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r>
                <a:rPr lang="en-US" sz="105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Solar thermal potential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7.3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831733" y="2363987"/>
              <a:ext cx="189844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i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r>
                <a:rPr lang="en-US" sz="105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Technical potential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4.4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275769" y="2052087"/>
              <a:ext cx="175060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i="1" dirty="0">
                  <a:solidFill>
                    <a:srgbClr val="48A9D4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lang="en-US" sz="105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Market potential</a:t>
              </a:r>
              <a:r>
                <a:rPr lang="en-US" sz="1200" b="1" spc="10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2.2</a:t>
              </a:r>
              <a:r>
                <a:rPr lang="en-US" sz="1200" b="1" dirty="0">
                  <a:solidFill>
                    <a:srgbClr val="CC66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%</a:t>
              </a:r>
              <a:endParaRPr lang="en-IN" sz="1200" b="1" dirty="0">
                <a:solidFill>
                  <a:srgbClr val="CC6600"/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747501" y="1571830"/>
            <a:ext cx="695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b="1" dirty="0">
                <a:solidFill>
                  <a:srgbClr val="C00000"/>
                </a:solidFill>
              </a:rPr>
              <a:t>Market Potential (Total Energy Input x Market Multipliers) = 6.45 </a:t>
            </a:r>
            <a:r>
              <a:rPr lang="en-IN" b="1" dirty="0" err="1">
                <a:solidFill>
                  <a:srgbClr val="C00000"/>
                </a:solidFill>
              </a:rPr>
              <a:t>GW</a:t>
            </a:r>
            <a:r>
              <a:rPr lang="en-IN" b="1" baseline="-25000" dirty="0" err="1">
                <a:solidFill>
                  <a:srgbClr val="C00000"/>
                </a:solidFill>
              </a:rPr>
              <a:t>th</a:t>
            </a:r>
            <a:r>
              <a:rPr lang="en-IN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65" name="TextBox 75"/>
          <p:cNvSpPr txBox="1">
            <a:spLocks noChangeArrowheads="1"/>
          </p:cNvSpPr>
          <p:nvPr/>
        </p:nvSpPr>
        <p:spPr bwMode="auto">
          <a:xfrm>
            <a:off x="9855125" y="6047407"/>
            <a:ext cx="705116" cy="18466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rgbClr val="C00000"/>
                </a:solidFill>
              </a:rPr>
              <a:t>200 GW</a:t>
            </a:r>
            <a:r>
              <a:rPr lang="en-US" altLang="en-US" sz="1200" b="1" baseline="-25000" dirty="0">
                <a:solidFill>
                  <a:srgbClr val="C00000"/>
                </a:solidFill>
              </a:rPr>
              <a:t>th</a:t>
            </a:r>
          </a:p>
        </p:txBody>
      </p:sp>
      <p:sp>
        <p:nvSpPr>
          <p:cNvPr id="66" name="TextBox 76"/>
          <p:cNvSpPr txBox="1">
            <a:spLocks noChangeArrowheads="1"/>
          </p:cNvSpPr>
          <p:nvPr/>
        </p:nvSpPr>
        <p:spPr bwMode="auto">
          <a:xfrm>
            <a:off x="9878877" y="1833842"/>
            <a:ext cx="725754" cy="18466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rgbClr val="C00000"/>
                </a:solidFill>
              </a:rPr>
              <a:t>6.5 GW</a:t>
            </a:r>
            <a:r>
              <a:rPr lang="en-US" altLang="en-US" sz="1200" b="1" baseline="-25000" dirty="0">
                <a:solidFill>
                  <a:srgbClr val="C00000"/>
                </a:solidFill>
              </a:rPr>
              <a:t>th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 flipV="1">
            <a:off x="10256002" y="2088549"/>
            <a:ext cx="0" cy="3931920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 rot="16200000">
            <a:off x="9575960" y="4026604"/>
            <a:ext cx="15821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b="1" dirty="0">
                <a:solidFill>
                  <a:srgbClr val="C00000"/>
                </a:solidFill>
              </a:rPr>
              <a:t>Market Multipliers</a:t>
            </a:r>
            <a:endParaRPr lang="en-IN" sz="1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657CFB-0461-482E-A020-CE11326E4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Market Potential for CST in India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0F936D-F707-4ADE-9ECF-D3AEF1ECF8A3}"/>
              </a:ext>
            </a:extLst>
          </p:cNvPr>
          <p:cNvSpPr txBox="1"/>
          <p:nvPr/>
        </p:nvSpPr>
        <p:spPr>
          <a:xfrm>
            <a:off x="-9862" y="5699289"/>
            <a:ext cx="333296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IN" sz="2000" dirty="0">
                <a:latin typeface="+mj-lt"/>
              </a:rPr>
              <a:t>Only ~1% of market potential is currently realized</a:t>
            </a:r>
            <a:endParaRPr lang="en-GB" sz="20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2BD763-B780-411E-8AE4-0EAC1AD5E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35" y="4027060"/>
            <a:ext cx="1370899" cy="1678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0FAE1-9951-416A-A32D-DE41FA755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Cleantech Innovation and Entrepreneurship 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53F84A1-EE54-47CD-879F-2EA41627FC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5428197"/>
              </p:ext>
            </p:extLst>
          </p:nvPr>
        </p:nvGraphicFramePr>
        <p:xfrm>
          <a:off x="2152650" y="1368312"/>
          <a:ext cx="8263830" cy="5013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Arrow: Right 6">
            <a:extLst>
              <a:ext uri="{FF2B5EF4-FFF2-40B4-BE49-F238E27FC236}">
                <a16:creationId xmlns:a16="http://schemas.microsoft.com/office/drawing/2014/main" id="{F6633BEF-0CE7-44FB-8B5A-30342658C57C}"/>
              </a:ext>
            </a:extLst>
          </p:cNvPr>
          <p:cNvSpPr/>
          <p:nvPr/>
        </p:nvSpPr>
        <p:spPr>
          <a:xfrm>
            <a:off x="2152650" y="1772816"/>
            <a:ext cx="3727326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Product value</a:t>
            </a:r>
            <a:endParaRPr lang="en-GB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BBE86C9-732C-4989-A08C-01B4ABA7E268}"/>
              </a:ext>
            </a:extLst>
          </p:cNvPr>
          <p:cNvSpPr/>
          <p:nvPr/>
        </p:nvSpPr>
        <p:spPr>
          <a:xfrm>
            <a:off x="6312024" y="4725144"/>
            <a:ext cx="3498340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Business value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1ECA41-28D6-40D2-8544-BF5425ADCE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52384" y="5602592"/>
            <a:ext cx="1440160" cy="778735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080FD7BB-3533-43DC-AD8B-0F33DDFF4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5352256"/>
            <a:ext cx="1504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53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44B3CE-0FE5-4E83-B9EB-113C1CA05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Cleantech Innovation and Entrepreneurship</a:t>
            </a:r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A99202-4770-4D1F-A05E-001DD71B7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2936"/>
            <a:ext cx="3347864" cy="1727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9BA171-CEAE-4307-987A-BB2873164458}"/>
              </a:ext>
            </a:extLst>
          </p:cNvPr>
          <p:cNvSpPr txBox="1"/>
          <p:nvPr/>
        </p:nvSpPr>
        <p:spPr>
          <a:xfrm>
            <a:off x="0" y="1864779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Advanced dehydration unit based on conduction, convection and radiation</a:t>
            </a:r>
            <a:endParaRPr lang="en-GB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D32AD9-3BB8-4E28-97FB-220FB092E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" y="5349490"/>
            <a:ext cx="1762125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A6B105-033D-415B-9A4B-5377179D3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5" y="5219546"/>
            <a:ext cx="1440160" cy="778735"/>
          </a:xfrm>
          <a:prstGeom prst="rect">
            <a:avLst/>
          </a:prstGeom>
        </p:spPr>
      </p:pic>
      <p:sp>
        <p:nvSpPr>
          <p:cNvPr id="9" name="AutoShape 4">
            <a:extLst>
              <a:ext uri="{FF2B5EF4-FFF2-40B4-BE49-F238E27FC236}">
                <a16:creationId xmlns:a16="http://schemas.microsoft.com/office/drawing/2014/main" id="{B889BC10-FDF3-4AC5-9154-235671759E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38697" y="238567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FD8D99-1A62-428C-82A2-16C7A4845C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7733" y="5511095"/>
            <a:ext cx="2322653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948892-96D7-40A9-8AA8-200BC650F36A}"/>
              </a:ext>
            </a:extLst>
          </p:cNvPr>
          <p:cNvSpPr txBox="1"/>
          <p:nvPr/>
        </p:nvSpPr>
        <p:spPr>
          <a:xfrm>
            <a:off x="8802217" y="1889837"/>
            <a:ext cx="3228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Portable super efficient solar-powered submersible irrigation pumps for smallholder farmers (~1acre)</a:t>
            </a:r>
            <a:endParaRPr lang="en-IN" dirty="0">
              <a:latin typeface="+mj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D740CBB-BA49-45D7-B8BE-AF3FFC0CFC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16480" y="3159362"/>
            <a:ext cx="1766439" cy="11176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14D8CD-B3CA-449C-B90B-0A2B8931EB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0296" y="3893535"/>
            <a:ext cx="1849283" cy="1253066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2077463C-64F3-4CB9-9790-842BE0844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5475312"/>
            <a:ext cx="1504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081900-59DD-47EA-BE7D-1D1E4A47AF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47712" y="3739107"/>
            <a:ext cx="2500671" cy="1561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FC54E-8653-4464-B297-9D93FF022E2F}"/>
              </a:ext>
            </a:extLst>
          </p:cNvPr>
          <p:cNvSpPr txBox="1"/>
          <p:nvPr/>
        </p:nvSpPr>
        <p:spPr>
          <a:xfrm>
            <a:off x="4330590" y="1929606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Solar powered, energy efficient ferry boat (PV, smart propulsion, advanced nautical design)</a:t>
            </a:r>
            <a:endParaRPr lang="en-GB" dirty="0">
              <a:latin typeface="+mj-lt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D75FE66-9559-40E2-8BC4-5BF573AE7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012" y="5341960"/>
            <a:ext cx="1440160" cy="7787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B41A84-7C88-4BB7-A833-AACE59AF0A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24259" y="2982192"/>
            <a:ext cx="2500672" cy="1468986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9774A443-2D3B-4A44-AB6D-DE16F5ED7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12" y="5293919"/>
            <a:ext cx="1676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8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lvl="1" algn="ctr" eaLnBrk="1" hangingPunct="1"/>
            <a:r>
              <a:rPr lang="de-AT" sz="4800" dirty="0">
                <a:solidFill>
                  <a:srgbClr val="079BE0"/>
                </a:solidFill>
                <a:latin typeface="+mj-lt"/>
                <a:cs typeface="Arial" pitchFamily="34" charset="0"/>
              </a:rPr>
              <a:t>Thank You</a:t>
            </a:r>
            <a:br>
              <a:rPr lang="de-AT" sz="4800" dirty="0">
                <a:solidFill>
                  <a:srgbClr val="079BE0"/>
                </a:solidFill>
                <a:latin typeface="+mj-lt"/>
                <a:cs typeface="Arial" pitchFamily="34" charset="0"/>
              </a:rPr>
            </a:br>
            <a:br>
              <a:rPr lang="de-AT" sz="3200" dirty="0">
                <a:solidFill>
                  <a:srgbClr val="079BE0"/>
                </a:solidFill>
                <a:latin typeface="+mj-lt"/>
                <a:cs typeface="Arial" pitchFamily="34" charset="0"/>
              </a:rPr>
            </a:br>
            <a:br>
              <a:rPr lang="de-AT" sz="3200" dirty="0">
                <a:solidFill>
                  <a:srgbClr val="264D99"/>
                </a:solidFill>
                <a:latin typeface="+mj-lt"/>
                <a:cs typeface="Arial" pitchFamily="34" charset="0"/>
              </a:rPr>
            </a:br>
            <a:r>
              <a:rPr lang="en-IN" sz="2700" dirty="0">
                <a:solidFill>
                  <a:srgbClr val="002060"/>
                </a:solidFill>
                <a:latin typeface="+mn-lt"/>
                <a:cs typeface="Arial" pitchFamily="34" charset="0"/>
                <a:hlinkClick r:id="rId3"/>
              </a:rPr>
              <a:t>www.unido.org</a:t>
            </a:r>
            <a:br>
              <a:rPr lang="en-IN" sz="2700" dirty="0">
                <a:solidFill>
                  <a:srgbClr val="002060"/>
                </a:solidFill>
                <a:latin typeface="+mn-lt"/>
                <a:cs typeface="Arial" pitchFamily="34" charset="0"/>
              </a:rPr>
            </a:br>
            <a:br>
              <a:rPr lang="en-IN" sz="2700" dirty="0">
                <a:latin typeface="+mn-lt"/>
              </a:rPr>
            </a:br>
            <a:r>
              <a:rPr lang="en-IN" sz="2700" dirty="0">
                <a:latin typeface="+mn-lt"/>
              </a:rPr>
              <a:t> </a:t>
            </a:r>
            <a:br>
              <a:rPr lang="en-IN" sz="2700" dirty="0">
                <a:solidFill>
                  <a:srgbClr val="002060"/>
                </a:solidFill>
                <a:latin typeface="+mj-lt"/>
                <a:cs typeface="Arial" pitchFamily="34" charset="0"/>
              </a:rPr>
            </a:br>
            <a:endParaRPr lang="en-US" sz="3200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2DBB38-6986-4A95-8F4C-73ECF28BD8D8}"/>
              </a:ext>
            </a:extLst>
          </p:cNvPr>
          <p:cNvSpPr/>
          <p:nvPr/>
        </p:nvSpPr>
        <p:spPr>
          <a:xfrm>
            <a:off x="7968208" y="48165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dirty="0">
                <a:latin typeface="+mn-lt"/>
              </a:rPr>
              <a:t>René VAN BERKEL</a:t>
            </a:r>
          </a:p>
          <a:p>
            <a:r>
              <a:rPr lang="en-IN" dirty="0">
                <a:latin typeface="+mn-lt"/>
              </a:rPr>
              <a:t>UNIDO Representative</a:t>
            </a:r>
          </a:p>
          <a:p>
            <a:r>
              <a:rPr lang="en-IN" dirty="0">
                <a:latin typeface="+mn-lt"/>
              </a:rPr>
              <a:t> Regional Office in India</a:t>
            </a:r>
          </a:p>
          <a:p>
            <a:r>
              <a:rPr lang="de-AT" dirty="0">
                <a:solidFill>
                  <a:srgbClr val="264D99"/>
                </a:solidFill>
                <a:cs typeface="Arial" pitchFamily="34" charset="0"/>
              </a:rPr>
              <a:t>r.vanberkel(a)unido.org</a:t>
            </a:r>
            <a:endParaRPr lang="en-IN" dirty="0">
              <a:latin typeface="+mn-lt"/>
            </a:endParaRPr>
          </a:p>
        </p:txBody>
      </p:sp>
      <p:pic>
        <p:nvPicPr>
          <p:cNvPr id="6" name="Picture 2" descr="http://solarthermalworld.org/sites/gstec/files/imce/sadesa_aschoff_thailand.jpg">
            <a:extLst>
              <a:ext uri="{FF2B5EF4-FFF2-40B4-BE49-F238E27FC236}">
                <a16:creationId xmlns:a16="http://schemas.microsoft.com/office/drawing/2014/main" id="{A02A609D-B10D-4B4A-BC87-F0E45934C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3140968"/>
            <a:ext cx="3263892" cy="153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F310C1-BC99-4A4E-BD22-8CBBAD962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315" y="3140968"/>
            <a:ext cx="2975833" cy="15355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C3DB2C-713F-46DD-B07B-BF68B0F6C1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52" y="4453359"/>
            <a:ext cx="2664296" cy="18053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47279C-2E89-461A-A579-40CCBCABD7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648" y="4453358"/>
            <a:ext cx="2857500" cy="1805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934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1AC2963-7D02-4E8C-80B6-7C0DB3882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2383"/>
            <a:ext cx="3385592" cy="115561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</a:rPr>
              <a:t>UNIDO in Brief</a:t>
            </a:r>
            <a:endParaRPr lang="en-IN" sz="3600" b="1" dirty="0">
              <a:solidFill>
                <a:schemeClr val="accent1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14893E6-C13D-4137-893B-F90917DC8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025552" cy="4351338"/>
          </a:xfrm>
        </p:spPr>
        <p:txBody>
          <a:bodyPr>
            <a:normAutofit/>
          </a:bodyPr>
          <a:lstStyle/>
          <a:p>
            <a:r>
              <a:rPr lang="en-US" sz="2000" dirty="0"/>
              <a:t>Specialized UN agency supporting developing country member states to industrialize</a:t>
            </a:r>
          </a:p>
          <a:p>
            <a:endParaRPr lang="en-US" sz="2000" dirty="0"/>
          </a:p>
          <a:p>
            <a:r>
              <a:rPr lang="en-US" sz="2000" dirty="0"/>
              <a:t>50+ years of technical cooperation in India, particularly in support of MSME development</a:t>
            </a:r>
          </a:p>
        </p:txBody>
      </p:sp>
      <p:pic>
        <p:nvPicPr>
          <p:cNvPr id="6" name="Picture 5" descr="H:\ISID Brochure\ISID SDGs brochure\Icons\TGG_Icon_Color_09.jpg">
            <a:extLst>
              <a:ext uri="{FF2B5EF4-FFF2-40B4-BE49-F238E27FC236}">
                <a16:creationId xmlns:a16="http://schemas.microsoft.com/office/drawing/2014/main" id="{2F2E0111-4AB4-498C-9159-C6F4063F7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43" y="960343"/>
            <a:ext cx="997737" cy="99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CF87E8B-03CD-4752-861D-F3C519D2A3AA}"/>
              </a:ext>
            </a:extLst>
          </p:cNvPr>
          <p:cNvSpPr txBox="1">
            <a:spLocks/>
          </p:cNvSpPr>
          <p:nvPr/>
        </p:nvSpPr>
        <p:spPr>
          <a:xfrm>
            <a:off x="4358024" y="3861048"/>
            <a:ext cx="2880320" cy="245789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698DF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None/>
            </a:pPr>
            <a:r>
              <a:rPr lang="en-US" sz="2000" i="1" dirty="0">
                <a:latin typeface="Grold" panose="02000000000000000000"/>
              </a:rPr>
              <a:t>Industrialization that works for markets, people, and  environment and climate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B7459A-0E30-4FAE-A2AD-F28F0840EB6F}"/>
              </a:ext>
            </a:extLst>
          </p:cNvPr>
          <p:cNvSpPr txBox="1"/>
          <p:nvPr/>
        </p:nvSpPr>
        <p:spPr>
          <a:xfrm>
            <a:off x="5021671" y="970686"/>
            <a:ext cx="28803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Build resilient infrastructure, promote inclusive and sustainable industrialization and foster innovation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9AF459A1-F6DA-438C-9513-DCB85AF373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1621754"/>
              </p:ext>
            </p:extLst>
          </p:nvPr>
        </p:nvGraphicFramePr>
        <p:xfrm>
          <a:off x="5159896" y="764704"/>
          <a:ext cx="7846974" cy="5742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8681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Graphic spid="11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D3C52-2AEE-46A3-A257-9D603FFB4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 Industry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FBF75-8F8B-49B6-BC70-790C9E4E5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1690688"/>
            <a:ext cx="4320480" cy="4615249"/>
          </a:xfrm>
        </p:spPr>
        <p:txBody>
          <a:bodyPr/>
          <a:lstStyle/>
          <a:p>
            <a:r>
              <a:rPr lang="en-US" dirty="0"/>
              <a:t>Strategic orientations</a:t>
            </a:r>
          </a:p>
          <a:p>
            <a:pPr lvl="1"/>
            <a:r>
              <a:rPr lang="en-US" dirty="0"/>
              <a:t>Locally available RE resources</a:t>
            </a:r>
          </a:p>
          <a:p>
            <a:pPr lvl="1"/>
            <a:r>
              <a:rPr lang="en-US" dirty="0"/>
              <a:t>Appropriate RE technologies</a:t>
            </a:r>
          </a:p>
          <a:p>
            <a:pPr lvl="1"/>
            <a:r>
              <a:rPr lang="en-US" dirty="0"/>
              <a:t>Include productive uses </a:t>
            </a:r>
            <a:r>
              <a:rPr lang="en-US" dirty="0">
                <a:sym typeface="Wingdings" panose="05000000000000000000" pitchFamily="2" charset="2"/>
              </a:rPr>
              <a:t>prosumers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Community participation 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Leverage private sector resources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Twin with energy efficiency</a:t>
            </a:r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557A47-7279-4669-B001-D55BF328E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1052736"/>
            <a:ext cx="6635624" cy="525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8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F8D4B6-B179-416B-909E-43DC04F5A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052736"/>
            <a:ext cx="8786762" cy="52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36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1A8369-0E71-4623-B8B3-EAE619ED4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160" y="980728"/>
            <a:ext cx="7171232" cy="3027015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74876AF-8ED0-483E-BB77-CABF9B4F7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3" y="1124744"/>
            <a:ext cx="392770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3F81C8-A6EA-4581-B923-3BCE76609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263" y="4187153"/>
            <a:ext cx="2881513" cy="21401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1FF7B9-D613-49DD-B990-7A15A570B2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4189465"/>
            <a:ext cx="3863752" cy="21378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757E5A-9624-42BC-88D6-A080632E1E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2927" y="4187153"/>
            <a:ext cx="2117204" cy="214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2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9708A-BD77-449C-9D0D-93C19579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PV-based </a:t>
            </a:r>
            <a:r>
              <a:rPr lang="en-US" dirty="0" err="1"/>
              <a:t>Minigrid</a:t>
            </a:r>
            <a:r>
              <a:rPr lang="en-US" dirty="0"/>
              <a:t> (Guinea Bissau)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21554-5CA6-4297-909A-B00DC1EED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817640" cy="4351338"/>
          </a:xfrm>
        </p:spPr>
        <p:txBody>
          <a:bodyPr/>
          <a:lstStyle/>
          <a:p>
            <a:r>
              <a:rPr lang="en-US" dirty="0"/>
              <a:t>PV-diesel hybrid </a:t>
            </a:r>
            <a:r>
              <a:rPr lang="en-US" dirty="0" err="1"/>
              <a:t>minigrids</a:t>
            </a:r>
            <a:endParaRPr lang="en-US" dirty="0"/>
          </a:p>
          <a:p>
            <a:pPr lvl="2"/>
            <a:r>
              <a:rPr lang="en-US" dirty="0" err="1"/>
              <a:t>Bissora</a:t>
            </a:r>
            <a:r>
              <a:rPr lang="en-US" dirty="0"/>
              <a:t> 312 kWh</a:t>
            </a:r>
          </a:p>
          <a:p>
            <a:pPr lvl="2"/>
            <a:r>
              <a:rPr lang="en-US" dirty="0" err="1"/>
              <a:t>Bambadinca</a:t>
            </a:r>
            <a:r>
              <a:rPr lang="en-US" dirty="0"/>
              <a:t> 500 kWh</a:t>
            </a:r>
          </a:p>
          <a:p>
            <a:pPr lvl="1"/>
            <a:r>
              <a:rPr lang="en-US" dirty="0"/>
              <a:t>Design, Procurement &amp; Commissioning</a:t>
            </a:r>
          </a:p>
          <a:p>
            <a:pPr lvl="1"/>
            <a:r>
              <a:rPr lang="en-US" dirty="0"/>
              <a:t>Regulatory Framework</a:t>
            </a:r>
          </a:p>
          <a:p>
            <a:pPr lvl="1"/>
            <a:r>
              <a:rPr lang="en-US" dirty="0"/>
              <a:t>Business model</a:t>
            </a:r>
          </a:p>
          <a:p>
            <a:pPr lvl="1"/>
            <a:r>
              <a:rPr lang="en-US" dirty="0"/>
              <a:t>Payment schemes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F787B2-C9C8-43C5-99F4-12A098152CBF}"/>
              </a:ext>
            </a:extLst>
          </p:cNvPr>
          <p:cNvSpPr txBox="1"/>
          <p:nvPr/>
        </p:nvSpPr>
        <p:spPr>
          <a:xfrm>
            <a:off x="94948" y="5331571"/>
            <a:ext cx="4801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Part of GEF project developed and implemented with support of EEECREE</a:t>
            </a:r>
            <a:endParaRPr lang="en-IN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7A96EF-BD07-48A4-8C35-A17DA751DFF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7888" y="1690688"/>
            <a:ext cx="2857500" cy="1893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41729F-70B1-43CF-8B6C-F5D07FDDBA2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044" y="1690689"/>
            <a:ext cx="2857500" cy="1893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40133C-F8B6-44A2-A7A3-D25B13526AE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3544" y="1690688"/>
            <a:ext cx="1338316" cy="2458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A75112-6098-4B6B-AC3A-F15BECDF330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3544" y="4149079"/>
            <a:ext cx="1327453" cy="2255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9FA259-4921-474E-B6F9-FFB36390DA13}"/>
              </a:ext>
            </a:extLst>
          </p:cNvPr>
          <p:cNvPicPr/>
          <p:nvPr/>
        </p:nvPicPr>
        <p:blipFill rotWithShape="1">
          <a:blip r:embed="rId6" cstate="email"/>
          <a:srcRect l="3067" t="1307" r="5267" b="933"/>
          <a:stretch/>
        </p:blipFill>
        <p:spPr bwMode="auto">
          <a:xfrm>
            <a:off x="5087888" y="3565641"/>
            <a:ext cx="2868156" cy="2838815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  <a:extLst>
            <a:ext uri="{53640926-AAD7-44d8-BBD7-CCE9431645EC}">
              <a14:shadowObscured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w16cid="http://schemas.microsoft.com/office/word/2016/wordml/cid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lc="http://schemas.openxmlformats.org/drawingml/2006/lockedCanvas"/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99739C-ECCA-401D-9B24-0BE956120A48}"/>
              </a:ext>
            </a:extLst>
          </p:cNvPr>
          <p:cNvPicPr/>
          <p:nvPr/>
        </p:nvPicPr>
        <p:blipFill rotWithShape="1">
          <a:blip r:embed="rId7" cstate="email"/>
          <a:srcRect l="6762" t="4720" r="520" b="1049"/>
          <a:stretch/>
        </p:blipFill>
        <p:spPr bwMode="auto">
          <a:xfrm>
            <a:off x="7956044" y="3565641"/>
            <a:ext cx="2849701" cy="28388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w16cid="http://schemas.microsoft.com/office/word/2016/wordml/cid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lc="http://schemas.openxmlformats.org/drawingml/2006/lockedCanvas"/>
            </a:ext>
          </a:extLst>
        </p:spPr>
      </p:pic>
      <p:pic>
        <p:nvPicPr>
          <p:cNvPr id="1026" name="Picture 2" descr="Home">
            <a:extLst>
              <a:ext uri="{FF2B5EF4-FFF2-40B4-BE49-F238E27FC236}">
                <a16:creationId xmlns:a16="http://schemas.microsoft.com/office/drawing/2014/main" id="{C9F6BBF9-AE69-4B40-871F-B0939E1214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60" b="5224"/>
          <a:stretch/>
        </p:blipFill>
        <p:spPr bwMode="auto">
          <a:xfrm>
            <a:off x="245537" y="5727732"/>
            <a:ext cx="1818015" cy="56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lobal Environment Facility Logo Vector (.EPS) Free Download">
            <a:extLst>
              <a:ext uri="{FF2B5EF4-FFF2-40B4-BE49-F238E27FC236}">
                <a16:creationId xmlns:a16="http://schemas.microsoft.com/office/drawing/2014/main" id="{23115EB6-F8D0-448A-92CF-52A7D515E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051" y="5608570"/>
            <a:ext cx="795868" cy="73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385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50748-CC25-4FEE-8C8C-87BF13A29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Comparative Assessment of RE Mini Grids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ED730-487E-477A-886D-9FE128267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92" cy="4351338"/>
          </a:xfrm>
        </p:spPr>
        <p:txBody>
          <a:bodyPr/>
          <a:lstStyle/>
          <a:p>
            <a:r>
              <a:rPr lang="en-US" dirty="0"/>
              <a:t>Success factors</a:t>
            </a:r>
          </a:p>
          <a:p>
            <a:pPr lvl="1"/>
            <a:r>
              <a:rPr lang="en-IN" dirty="0"/>
              <a:t>Sufficient revenue generation to support the mini-grid</a:t>
            </a:r>
          </a:p>
          <a:p>
            <a:pPr lvl="1"/>
            <a:r>
              <a:rPr lang="en-IN" dirty="0"/>
              <a:t>Willingness and ability of consumers to pay tariff</a:t>
            </a:r>
          </a:p>
          <a:p>
            <a:pPr lvl="1"/>
            <a:r>
              <a:rPr lang="en-IN" dirty="0"/>
              <a:t>Community participation</a:t>
            </a:r>
          </a:p>
          <a:p>
            <a:pPr lvl="1"/>
            <a:r>
              <a:rPr lang="en-IN" dirty="0"/>
              <a:t>Regulatory and institutional capacity</a:t>
            </a:r>
          </a:p>
          <a:p>
            <a:pPr lvl="1"/>
            <a:r>
              <a:rPr lang="en-IN" dirty="0"/>
              <a:t>Local capacity building (particular for operations and maintenance)</a:t>
            </a:r>
          </a:p>
          <a:p>
            <a:pPr lvl="1"/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19BF9F-B795-47E6-AB08-B6DFAA9BB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335" y="4941168"/>
            <a:ext cx="2770665" cy="14999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CA601E-F7AA-409C-A21C-5FB815F81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56" y="1562799"/>
            <a:ext cx="5420097" cy="373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62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EEED56F-9953-498D-B868-02D57B848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Process Heating</a:t>
            </a:r>
            <a:endParaRPr lang="en-I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B78930-3B00-4D03-A387-D006353DCC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427" y="2968214"/>
            <a:ext cx="3057525" cy="1979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84F904-A637-410E-8592-CA050726F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1" y="3078364"/>
            <a:ext cx="1703678" cy="13735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2EF465-085C-4819-8216-856E92FDA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1810" y="3109186"/>
            <a:ext cx="1608348" cy="13735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1BFF1A-ACAD-4787-984E-E2BAD8359A53}"/>
              </a:ext>
            </a:extLst>
          </p:cNvPr>
          <p:cNvSpPr txBox="1"/>
          <p:nvPr/>
        </p:nvSpPr>
        <p:spPr>
          <a:xfrm>
            <a:off x="15824" y="232188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Solar air heating for drying of finished leather in Kanpur</a:t>
            </a:r>
            <a:endParaRPr lang="en-GB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974479-C5DA-4CC2-8034-F390EDE7E7D7}"/>
              </a:ext>
            </a:extLst>
          </p:cNvPr>
          <p:cNvSpPr txBox="1"/>
          <p:nvPr/>
        </p:nvSpPr>
        <p:spPr>
          <a:xfrm>
            <a:off x="-3160" y="4672216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14% savings on specific coal use</a:t>
            </a:r>
          </a:p>
          <a:p>
            <a:pPr algn="l"/>
            <a:r>
              <a:rPr lang="en-IN" dirty="0">
                <a:latin typeface="+mj-lt"/>
              </a:rPr>
              <a:t>Investment USD295,000</a:t>
            </a:r>
          </a:p>
          <a:p>
            <a:pPr algn="l"/>
            <a:r>
              <a:rPr lang="en-IN" dirty="0">
                <a:latin typeface="+mj-lt"/>
              </a:rPr>
              <a:t>Payback 3.6 year</a:t>
            </a:r>
            <a:endParaRPr lang="en-GB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52127C-18E5-49E8-9F45-36089CDA5176}"/>
              </a:ext>
            </a:extLst>
          </p:cNvPr>
          <p:cNvSpPr txBox="1"/>
          <p:nvPr/>
        </p:nvSpPr>
        <p:spPr>
          <a:xfrm>
            <a:off x="8826896" y="1992689"/>
            <a:ext cx="3365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Concentrating Solar Thermal for pressurised hot water for silk reeling in Dehradun</a:t>
            </a:r>
            <a:endParaRPr lang="en-GB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BB401D-EEB2-4611-9EE9-AA025DE633C8}"/>
              </a:ext>
            </a:extLst>
          </p:cNvPr>
          <p:cNvSpPr txBox="1"/>
          <p:nvPr/>
        </p:nvSpPr>
        <p:spPr>
          <a:xfrm>
            <a:off x="8832304" y="510503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latin typeface="+mj-lt"/>
              </a:rPr>
              <a:t>Reduced &gt; 1,000 </a:t>
            </a:r>
            <a:r>
              <a:rPr lang="en-US" dirty="0" err="1">
                <a:latin typeface="+mj-lt"/>
              </a:rPr>
              <a:t>tpa</a:t>
            </a:r>
            <a:r>
              <a:rPr lang="en-US" dirty="0">
                <a:latin typeface="+mj-lt"/>
              </a:rPr>
              <a:t> fuel wood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Payback 4.5 </a:t>
            </a:r>
            <a:r>
              <a:rPr lang="en-US" dirty="0" err="1">
                <a:latin typeface="+mj-lt"/>
              </a:rPr>
              <a:t>yrs</a:t>
            </a:r>
            <a:r>
              <a:rPr lang="en-US" dirty="0">
                <a:latin typeface="+mj-lt"/>
              </a:rPr>
              <a:t> (subsidized)</a:t>
            </a:r>
            <a:endParaRPr lang="en-GB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913501-037F-4656-92BA-500E56335DCA}"/>
              </a:ext>
            </a:extLst>
          </p:cNvPr>
          <p:cNvSpPr txBox="1"/>
          <p:nvPr/>
        </p:nvSpPr>
        <p:spPr>
          <a:xfrm>
            <a:off x="3924026" y="243203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Solar water heating for leather tanning in Kanpur</a:t>
            </a:r>
            <a:endParaRPr lang="en-GB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AF800F-BACE-46B7-AC18-D3A371C7D32E}"/>
              </a:ext>
            </a:extLst>
          </p:cNvPr>
          <p:cNvSpPr txBox="1"/>
          <p:nvPr/>
        </p:nvSpPr>
        <p:spPr>
          <a:xfrm>
            <a:off x="3862736" y="5261959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dirty="0">
                <a:latin typeface="+mj-lt"/>
              </a:rPr>
              <a:t>12% savings on specific coal use</a:t>
            </a:r>
          </a:p>
          <a:p>
            <a:pPr algn="l"/>
            <a:r>
              <a:rPr lang="en-IN" dirty="0">
                <a:latin typeface="+mj-lt"/>
              </a:rPr>
              <a:t>Investment USD225,000</a:t>
            </a:r>
          </a:p>
          <a:p>
            <a:pPr algn="l"/>
            <a:r>
              <a:rPr lang="en-IN" dirty="0">
                <a:latin typeface="+mj-lt"/>
              </a:rPr>
              <a:t>Payback 4.5 year</a:t>
            </a:r>
            <a:endParaRPr lang="en-GB" dirty="0">
              <a:latin typeface="+mj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792EA1-732E-4255-B106-7A611EC9BA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4185" y="3067290"/>
            <a:ext cx="2786557" cy="14733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8D78A4E-22D9-4956-B4DC-1ED916003B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4208" y="4041420"/>
            <a:ext cx="2222999" cy="122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6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09155-1B8B-4B17-A6C9-0A6276F89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CST for Industrial Applications</a:t>
            </a:r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8660F4-E5E9-4F0C-9E74-A3A8DCC13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185" y="2583551"/>
            <a:ext cx="1760984" cy="1320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D30BA9-8361-4550-A1CF-34E698446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835201"/>
            <a:ext cx="3650660" cy="15937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5DE8D0-C360-4F12-A545-423FD1CCF3B4}"/>
              </a:ext>
            </a:extLst>
          </p:cNvPr>
          <p:cNvSpPr txBox="1"/>
          <p:nvPr/>
        </p:nvSpPr>
        <p:spPr>
          <a:xfrm>
            <a:off x="5445256" y="1835201"/>
            <a:ext cx="4827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N" sz="2000" dirty="0">
                <a:latin typeface="+mj-lt"/>
              </a:rPr>
              <a:t>96 parabolic throughs with total 615 sqm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N" sz="2000" dirty="0">
                <a:latin typeface="+mj-lt"/>
              </a:rPr>
              <a:t>Produce steam at 17 kg/cm</a:t>
            </a:r>
            <a:endParaRPr lang="en-IN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N" sz="2000" dirty="0">
                <a:latin typeface="+mj-lt"/>
              </a:rPr>
              <a:t>Direct integration in steam system</a:t>
            </a:r>
            <a:endParaRPr lang="en-GB" sz="20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5204BC-AC98-4CCD-B8C5-6AD3C77C66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850" y="2827351"/>
            <a:ext cx="666750" cy="809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9C46E1-A828-426B-9CF0-930FDD352B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31575" y="4007749"/>
            <a:ext cx="2701652" cy="20262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0F0FE5-3E39-48DC-AD04-8D38DDCC80B6}"/>
              </a:ext>
            </a:extLst>
          </p:cNvPr>
          <p:cNvSpPr txBox="1"/>
          <p:nvPr/>
        </p:nvSpPr>
        <p:spPr>
          <a:xfrm>
            <a:off x="4499991" y="4797152"/>
            <a:ext cx="44745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N" sz="2000" dirty="0">
                <a:latin typeface="+mj-lt"/>
              </a:rPr>
              <a:t>16 parabolic dishes @95sqm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N" sz="2000" dirty="0">
                <a:latin typeface="+mj-lt"/>
              </a:rPr>
              <a:t> produce hot water for CIP system in dairy using compressor cooling water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N" sz="2000" dirty="0">
                <a:latin typeface="+mj-lt"/>
              </a:rPr>
              <a:t>120 kl hot water storage</a:t>
            </a:r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6FF4E8-EF87-4577-B383-33C6069300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4509120"/>
            <a:ext cx="2009775" cy="12096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4F1A3A-324E-40FE-9C1E-471FF496A1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600" y="5718795"/>
            <a:ext cx="2026238" cy="62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1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12598</TotalTime>
  <Words>535</Words>
  <Application>Microsoft Office PowerPoint</Application>
  <PresentationFormat>Widescreen</PresentationFormat>
  <Paragraphs>100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Grold</vt:lpstr>
      <vt:lpstr>Office Theme</vt:lpstr>
      <vt:lpstr>Solar Projects Implementation United Nations Industrial Development Organisation</vt:lpstr>
      <vt:lpstr>UNIDO in Brief</vt:lpstr>
      <vt:lpstr>RE Industry</vt:lpstr>
      <vt:lpstr>PowerPoint Presentation</vt:lpstr>
      <vt:lpstr>PowerPoint Presentation</vt:lpstr>
      <vt:lpstr>PV-based Minigrid (Guinea Bissau)</vt:lpstr>
      <vt:lpstr>Comparative Assessment of RE Mini Grids</vt:lpstr>
      <vt:lpstr>Solar Process Heating</vt:lpstr>
      <vt:lpstr>CST for Industrial Applications</vt:lpstr>
      <vt:lpstr>Market Potential for CST in India</vt:lpstr>
      <vt:lpstr>Cleantech Innovation and Entrepreneurship </vt:lpstr>
      <vt:lpstr>Cleantech Innovation and Entrepreneurship</vt:lpstr>
      <vt:lpstr>Thank You   www.unido.org    </vt:lpstr>
    </vt:vector>
  </TitlesOfParts>
  <Company>UNIDO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Xin YAO</dc:creator>
  <cp:lastModifiedBy>VAN BERKEL, Rene</cp:lastModifiedBy>
  <cp:revision>661</cp:revision>
  <cp:lastPrinted>2020-02-17T12:06:53Z</cp:lastPrinted>
  <dcterms:created xsi:type="dcterms:W3CDTF">2008-01-28T10:27:53Z</dcterms:created>
  <dcterms:modified xsi:type="dcterms:W3CDTF">2020-07-15T04:47:39Z</dcterms:modified>
</cp:coreProperties>
</file>