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70" r:id="rId2"/>
    <p:sldId id="257" r:id="rId3"/>
    <p:sldId id="267" r:id="rId4"/>
    <p:sldId id="265" r:id="rId5"/>
    <p:sldId id="853" r:id="rId6"/>
    <p:sldId id="855" r:id="rId7"/>
    <p:sldId id="854" r:id="rId8"/>
    <p:sldId id="856" r:id="rId9"/>
    <p:sldId id="272"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412" autoAdjust="0"/>
    <p:restoredTop sz="94660"/>
  </p:normalViewPr>
  <p:slideViewPr>
    <p:cSldViewPr snapToGrid="0">
      <p:cViewPr varScale="1">
        <p:scale>
          <a:sx n="98" d="100"/>
          <a:sy n="98" d="100"/>
        </p:scale>
        <p:origin x="784"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4E56474-48CE-4E95-9290-9719E1E971DB}" type="doc">
      <dgm:prSet loTypeId="urn:microsoft.com/office/officeart/2005/8/layout/chevron1" loCatId="process" qsTypeId="urn:microsoft.com/office/officeart/2005/8/quickstyle/simple5" qsCatId="simple" csTypeId="urn:microsoft.com/office/officeart/2005/8/colors/accent6_1" csCatId="accent6" phldr="1"/>
      <dgm:spPr/>
    </dgm:pt>
    <dgm:pt modelId="{C7300D13-CBFC-43AB-B38C-40E261FCDE71}">
      <dgm:prSet phldrT="[Text]"/>
      <dgm:spPr/>
      <dgm:t>
        <a:bodyPr/>
        <a:lstStyle/>
        <a:p>
          <a:pPr algn="ctr"/>
          <a:r>
            <a:rPr lang="en-GB">
              <a:latin typeface="Myriad Pro Light" panose="020B0403030403020204" pitchFamily="34" charset="0"/>
            </a:rPr>
            <a:t>4-∞ weeks</a:t>
          </a:r>
        </a:p>
      </dgm:t>
    </dgm:pt>
    <dgm:pt modelId="{D3909B96-F234-411D-8A73-3176697FD117}" type="parTrans" cxnId="{4EF04654-4F7A-44FA-B3F3-F5A010F63B0D}">
      <dgm:prSet/>
      <dgm:spPr/>
      <dgm:t>
        <a:bodyPr/>
        <a:lstStyle/>
        <a:p>
          <a:endParaRPr lang="en-GB"/>
        </a:p>
      </dgm:t>
    </dgm:pt>
    <dgm:pt modelId="{26E1F33A-6120-4734-BC9C-6E19A5E72CDD}" type="sibTrans" cxnId="{4EF04654-4F7A-44FA-B3F3-F5A010F63B0D}">
      <dgm:prSet/>
      <dgm:spPr/>
      <dgm:t>
        <a:bodyPr/>
        <a:lstStyle/>
        <a:p>
          <a:endParaRPr lang="en-GB"/>
        </a:p>
      </dgm:t>
    </dgm:pt>
    <dgm:pt modelId="{5EC1F4AD-B6DF-40A6-A6C5-49C24AAE6CBF}">
      <dgm:prSet phldrT="[Text]"/>
      <dgm:spPr/>
      <dgm:t>
        <a:bodyPr/>
        <a:lstStyle/>
        <a:p>
          <a:r>
            <a:rPr lang="en-GB">
              <a:latin typeface="Myriad Pro Light" panose="020B0403030403020204" pitchFamily="34" charset="0"/>
            </a:rPr>
            <a:t>2-3 weeks</a:t>
          </a:r>
        </a:p>
      </dgm:t>
    </dgm:pt>
    <dgm:pt modelId="{4EF63849-DCD7-4307-A147-225D69645FD2}" type="parTrans" cxnId="{D197437E-9829-4E29-B612-5EB757E7978B}">
      <dgm:prSet/>
      <dgm:spPr/>
      <dgm:t>
        <a:bodyPr/>
        <a:lstStyle/>
        <a:p>
          <a:endParaRPr lang="en-GB"/>
        </a:p>
      </dgm:t>
    </dgm:pt>
    <dgm:pt modelId="{D9EE0D40-2D95-4C00-9402-7534582A0F7D}" type="sibTrans" cxnId="{D197437E-9829-4E29-B612-5EB757E7978B}">
      <dgm:prSet/>
      <dgm:spPr/>
      <dgm:t>
        <a:bodyPr/>
        <a:lstStyle/>
        <a:p>
          <a:endParaRPr lang="en-GB"/>
        </a:p>
      </dgm:t>
    </dgm:pt>
    <dgm:pt modelId="{91E8C74E-8699-4FFF-AB60-67E1901136F5}">
      <dgm:prSet phldrT="[Text]"/>
      <dgm:spPr/>
      <dgm:t>
        <a:bodyPr/>
        <a:lstStyle/>
        <a:p>
          <a:r>
            <a:rPr lang="en-GB" dirty="0">
              <a:latin typeface="Myriad Pro Light" panose="020B0403030403020204" pitchFamily="34" charset="0"/>
            </a:rPr>
            <a:t>8-10 weeks</a:t>
          </a:r>
        </a:p>
      </dgm:t>
    </dgm:pt>
    <dgm:pt modelId="{8386FA38-6C48-4888-BF77-C6D782860EEE}" type="parTrans" cxnId="{524B9AC3-6C8F-47E1-B744-584D69D5F861}">
      <dgm:prSet/>
      <dgm:spPr/>
      <dgm:t>
        <a:bodyPr/>
        <a:lstStyle/>
        <a:p>
          <a:endParaRPr lang="en-GB"/>
        </a:p>
      </dgm:t>
    </dgm:pt>
    <dgm:pt modelId="{3E4B8239-DCEA-4890-9586-8E3D4FA27495}" type="sibTrans" cxnId="{524B9AC3-6C8F-47E1-B744-584D69D5F861}">
      <dgm:prSet/>
      <dgm:spPr/>
      <dgm:t>
        <a:bodyPr/>
        <a:lstStyle/>
        <a:p>
          <a:endParaRPr lang="en-GB"/>
        </a:p>
      </dgm:t>
    </dgm:pt>
    <dgm:pt modelId="{0EC01C1F-D5F1-4C62-BAE5-339C5E48C909}">
      <dgm:prSet phldrT="[Text]"/>
      <dgm:spPr/>
      <dgm:t>
        <a:bodyPr/>
        <a:lstStyle/>
        <a:p>
          <a:r>
            <a:rPr lang="en-GB" dirty="0">
              <a:latin typeface="Myriad Pro Light" panose="020B0403030403020204" pitchFamily="34" charset="0"/>
            </a:rPr>
            <a:t>1 week</a:t>
          </a:r>
        </a:p>
      </dgm:t>
    </dgm:pt>
    <dgm:pt modelId="{46BF1F44-27C6-4D32-9261-4DC1D31EC85F}" type="parTrans" cxnId="{5D968574-9F6C-420B-84C8-BC03F3CC5331}">
      <dgm:prSet/>
      <dgm:spPr/>
      <dgm:t>
        <a:bodyPr/>
        <a:lstStyle/>
        <a:p>
          <a:endParaRPr lang="en-GB"/>
        </a:p>
      </dgm:t>
    </dgm:pt>
    <dgm:pt modelId="{B24F1F77-39E6-497D-B173-528F827060B1}" type="sibTrans" cxnId="{5D968574-9F6C-420B-84C8-BC03F3CC5331}">
      <dgm:prSet/>
      <dgm:spPr/>
      <dgm:t>
        <a:bodyPr/>
        <a:lstStyle/>
        <a:p>
          <a:endParaRPr lang="en-GB"/>
        </a:p>
      </dgm:t>
    </dgm:pt>
    <dgm:pt modelId="{65F0A696-029B-4E92-8FCF-4AFE5E96A5B6}">
      <dgm:prSet phldrT="[Text]"/>
      <dgm:spPr/>
      <dgm:t>
        <a:bodyPr/>
        <a:lstStyle/>
        <a:p>
          <a:r>
            <a:rPr lang="en-GB" dirty="0">
              <a:latin typeface="Myriad Pro Light" panose="020B0403030403020204" pitchFamily="34" charset="0"/>
            </a:rPr>
            <a:t>1 week</a:t>
          </a:r>
        </a:p>
      </dgm:t>
    </dgm:pt>
    <dgm:pt modelId="{BE34A840-DD37-495E-A6DE-F86DFE909E85}" type="parTrans" cxnId="{5D74B3A6-F546-446C-B069-B8ABD64E480B}">
      <dgm:prSet/>
      <dgm:spPr/>
      <dgm:t>
        <a:bodyPr/>
        <a:lstStyle/>
        <a:p>
          <a:endParaRPr lang="en-GB"/>
        </a:p>
      </dgm:t>
    </dgm:pt>
    <dgm:pt modelId="{180A1941-CD1F-498D-9DC3-C91F0C6140AA}" type="sibTrans" cxnId="{5D74B3A6-F546-446C-B069-B8ABD64E480B}">
      <dgm:prSet/>
      <dgm:spPr/>
      <dgm:t>
        <a:bodyPr/>
        <a:lstStyle/>
        <a:p>
          <a:endParaRPr lang="en-GB"/>
        </a:p>
      </dgm:t>
    </dgm:pt>
    <dgm:pt modelId="{6B0FDB80-7BE3-4D28-BDAE-EF1DFEE93495}">
      <dgm:prSet phldrT="[Text]"/>
      <dgm:spPr/>
      <dgm:t>
        <a:bodyPr/>
        <a:lstStyle/>
        <a:p>
          <a:r>
            <a:rPr lang="en-GB">
              <a:latin typeface="Myriad Pro Light" panose="020B0403030403020204" pitchFamily="34" charset="0"/>
            </a:rPr>
            <a:t>10-20 weeks</a:t>
          </a:r>
        </a:p>
      </dgm:t>
    </dgm:pt>
    <dgm:pt modelId="{3669FE34-34B3-4981-8DCA-1723DA06B715}" type="parTrans" cxnId="{5821A00A-9400-4E93-A8AD-4E798650B786}">
      <dgm:prSet/>
      <dgm:spPr/>
      <dgm:t>
        <a:bodyPr/>
        <a:lstStyle/>
        <a:p>
          <a:endParaRPr lang="en-GB"/>
        </a:p>
      </dgm:t>
    </dgm:pt>
    <dgm:pt modelId="{885F181D-937E-449B-9892-8F546E2A36EC}" type="sibTrans" cxnId="{5821A00A-9400-4E93-A8AD-4E798650B786}">
      <dgm:prSet/>
      <dgm:spPr/>
      <dgm:t>
        <a:bodyPr/>
        <a:lstStyle/>
        <a:p>
          <a:endParaRPr lang="en-GB"/>
        </a:p>
      </dgm:t>
    </dgm:pt>
    <dgm:pt modelId="{3E99D163-9EF4-4143-9787-2B6ADB67FA68}">
      <dgm:prSet phldrT="[Text]"/>
      <dgm:spPr/>
      <dgm:t>
        <a:bodyPr/>
        <a:lstStyle/>
        <a:p>
          <a:r>
            <a:rPr lang="en-GB" dirty="0">
              <a:latin typeface="Myriad Pro Light" panose="020B0403030403020204" pitchFamily="34" charset="0"/>
            </a:rPr>
            <a:t>3.5-20 years</a:t>
          </a:r>
        </a:p>
      </dgm:t>
    </dgm:pt>
    <dgm:pt modelId="{D1B9B38E-2687-4FC8-AE56-66E285DB87E5}" type="parTrans" cxnId="{70A5071A-438C-4313-9E95-C63B7B2EC9CD}">
      <dgm:prSet/>
      <dgm:spPr/>
      <dgm:t>
        <a:bodyPr/>
        <a:lstStyle/>
        <a:p>
          <a:endParaRPr lang="en-GB"/>
        </a:p>
      </dgm:t>
    </dgm:pt>
    <dgm:pt modelId="{D848812F-AD04-4B55-8F41-4FCEB7223428}" type="sibTrans" cxnId="{70A5071A-438C-4313-9E95-C63B7B2EC9CD}">
      <dgm:prSet/>
      <dgm:spPr/>
      <dgm:t>
        <a:bodyPr/>
        <a:lstStyle/>
        <a:p>
          <a:endParaRPr lang="en-GB"/>
        </a:p>
      </dgm:t>
    </dgm:pt>
    <dgm:pt modelId="{1D3FE73C-643F-48DD-8642-E45A05DD1C3B}" type="pres">
      <dgm:prSet presAssocID="{B4E56474-48CE-4E95-9290-9719E1E971DB}" presName="Name0" presStyleCnt="0">
        <dgm:presLayoutVars>
          <dgm:dir/>
          <dgm:animLvl val="lvl"/>
          <dgm:resizeHandles val="exact"/>
        </dgm:presLayoutVars>
      </dgm:prSet>
      <dgm:spPr/>
    </dgm:pt>
    <dgm:pt modelId="{90E3B1E5-D2CE-4CBE-A31F-FC6ECC01C3ED}" type="pres">
      <dgm:prSet presAssocID="{C7300D13-CBFC-43AB-B38C-40E261FCDE71}" presName="parTxOnly" presStyleLbl="node1" presStyleIdx="0" presStyleCnt="7" custScaleY="98079">
        <dgm:presLayoutVars>
          <dgm:chMax val="0"/>
          <dgm:chPref val="0"/>
          <dgm:bulletEnabled val="1"/>
        </dgm:presLayoutVars>
      </dgm:prSet>
      <dgm:spPr/>
    </dgm:pt>
    <dgm:pt modelId="{162D0BE1-1045-4173-94D3-DC347D53F360}" type="pres">
      <dgm:prSet presAssocID="{26E1F33A-6120-4734-BC9C-6E19A5E72CDD}" presName="parTxOnlySpace" presStyleCnt="0"/>
      <dgm:spPr/>
    </dgm:pt>
    <dgm:pt modelId="{6C92EA24-3157-4A0C-ABA6-518D30A331E4}" type="pres">
      <dgm:prSet presAssocID="{5EC1F4AD-B6DF-40A6-A6C5-49C24AAE6CBF}" presName="parTxOnly" presStyleLbl="node1" presStyleIdx="1" presStyleCnt="7" custLinFactNeighborX="12857" custLinFactNeighborY="0">
        <dgm:presLayoutVars>
          <dgm:chMax val="0"/>
          <dgm:chPref val="0"/>
          <dgm:bulletEnabled val="1"/>
        </dgm:presLayoutVars>
      </dgm:prSet>
      <dgm:spPr/>
    </dgm:pt>
    <dgm:pt modelId="{460F9A0E-A9EB-4981-8511-D7769428A358}" type="pres">
      <dgm:prSet presAssocID="{D9EE0D40-2D95-4C00-9402-7534582A0F7D}" presName="parTxOnlySpace" presStyleCnt="0"/>
      <dgm:spPr/>
    </dgm:pt>
    <dgm:pt modelId="{0B17FA8E-B62C-47AB-80C4-2F894FCCC9F1}" type="pres">
      <dgm:prSet presAssocID="{91E8C74E-8699-4FFF-AB60-67E1901136F5}" presName="parTxOnly" presStyleLbl="node1" presStyleIdx="2" presStyleCnt="7">
        <dgm:presLayoutVars>
          <dgm:chMax val="0"/>
          <dgm:chPref val="0"/>
          <dgm:bulletEnabled val="1"/>
        </dgm:presLayoutVars>
      </dgm:prSet>
      <dgm:spPr/>
    </dgm:pt>
    <dgm:pt modelId="{0750324B-E0BE-4A1E-A508-4E068E9BF237}" type="pres">
      <dgm:prSet presAssocID="{3E4B8239-DCEA-4890-9586-8E3D4FA27495}" presName="parTxOnlySpace" presStyleCnt="0"/>
      <dgm:spPr/>
    </dgm:pt>
    <dgm:pt modelId="{FBA3FEA0-7CFA-490F-ABC0-9F363628793B}" type="pres">
      <dgm:prSet presAssocID="{0EC01C1F-D5F1-4C62-BAE5-339C5E48C909}" presName="parTxOnly" presStyleLbl="node1" presStyleIdx="3" presStyleCnt="7">
        <dgm:presLayoutVars>
          <dgm:chMax val="0"/>
          <dgm:chPref val="0"/>
          <dgm:bulletEnabled val="1"/>
        </dgm:presLayoutVars>
      </dgm:prSet>
      <dgm:spPr/>
    </dgm:pt>
    <dgm:pt modelId="{49655FE5-0D36-4A7F-B077-4C6C1AA2BE57}" type="pres">
      <dgm:prSet presAssocID="{B24F1F77-39E6-497D-B173-528F827060B1}" presName="parTxOnlySpace" presStyleCnt="0"/>
      <dgm:spPr/>
    </dgm:pt>
    <dgm:pt modelId="{F05F6D3D-4AB8-4B09-AD1D-30944A52BD5B}" type="pres">
      <dgm:prSet presAssocID="{65F0A696-029B-4E92-8FCF-4AFE5E96A5B6}" presName="parTxOnly" presStyleLbl="node1" presStyleIdx="4" presStyleCnt="7">
        <dgm:presLayoutVars>
          <dgm:chMax val="0"/>
          <dgm:chPref val="0"/>
          <dgm:bulletEnabled val="1"/>
        </dgm:presLayoutVars>
      </dgm:prSet>
      <dgm:spPr/>
    </dgm:pt>
    <dgm:pt modelId="{FB75A742-4643-4235-B2CC-9C4B9BD9EF8D}" type="pres">
      <dgm:prSet presAssocID="{180A1941-CD1F-498D-9DC3-C91F0C6140AA}" presName="parTxOnlySpace" presStyleCnt="0"/>
      <dgm:spPr/>
    </dgm:pt>
    <dgm:pt modelId="{61F8852F-B456-4DB4-8C50-7B0B48E3B79A}" type="pres">
      <dgm:prSet presAssocID="{6B0FDB80-7BE3-4D28-BDAE-EF1DFEE93495}" presName="parTxOnly" presStyleLbl="node1" presStyleIdx="5" presStyleCnt="7">
        <dgm:presLayoutVars>
          <dgm:chMax val="0"/>
          <dgm:chPref val="0"/>
          <dgm:bulletEnabled val="1"/>
        </dgm:presLayoutVars>
      </dgm:prSet>
      <dgm:spPr/>
    </dgm:pt>
    <dgm:pt modelId="{384ED6F7-12A3-489F-9804-961021DE3A97}" type="pres">
      <dgm:prSet presAssocID="{885F181D-937E-449B-9892-8F546E2A36EC}" presName="parTxOnlySpace" presStyleCnt="0"/>
      <dgm:spPr/>
    </dgm:pt>
    <dgm:pt modelId="{596E8B26-04AD-43AD-8543-805D1CA9D634}" type="pres">
      <dgm:prSet presAssocID="{3E99D163-9EF4-4143-9787-2B6ADB67FA68}" presName="parTxOnly" presStyleLbl="node1" presStyleIdx="6" presStyleCnt="7">
        <dgm:presLayoutVars>
          <dgm:chMax val="0"/>
          <dgm:chPref val="0"/>
          <dgm:bulletEnabled val="1"/>
        </dgm:presLayoutVars>
      </dgm:prSet>
      <dgm:spPr/>
    </dgm:pt>
  </dgm:ptLst>
  <dgm:cxnLst>
    <dgm:cxn modelId="{5821A00A-9400-4E93-A8AD-4E798650B786}" srcId="{B4E56474-48CE-4E95-9290-9719E1E971DB}" destId="{6B0FDB80-7BE3-4D28-BDAE-EF1DFEE93495}" srcOrd="5" destOrd="0" parTransId="{3669FE34-34B3-4981-8DCA-1723DA06B715}" sibTransId="{885F181D-937E-449B-9892-8F546E2A36EC}"/>
    <dgm:cxn modelId="{3FF9C913-1A0D-42A0-8673-A42AD5E24F93}" type="presOf" srcId="{C7300D13-CBFC-43AB-B38C-40E261FCDE71}" destId="{90E3B1E5-D2CE-4CBE-A31F-FC6ECC01C3ED}" srcOrd="0" destOrd="0" presId="urn:microsoft.com/office/officeart/2005/8/layout/chevron1"/>
    <dgm:cxn modelId="{70A5071A-438C-4313-9E95-C63B7B2EC9CD}" srcId="{B4E56474-48CE-4E95-9290-9719E1E971DB}" destId="{3E99D163-9EF4-4143-9787-2B6ADB67FA68}" srcOrd="6" destOrd="0" parTransId="{D1B9B38E-2687-4FC8-AE56-66E285DB87E5}" sibTransId="{D848812F-AD04-4B55-8F41-4FCEB7223428}"/>
    <dgm:cxn modelId="{7483FC4F-2FCF-479B-9A1F-5AAC7764294F}" type="presOf" srcId="{3E99D163-9EF4-4143-9787-2B6ADB67FA68}" destId="{596E8B26-04AD-43AD-8543-805D1CA9D634}" srcOrd="0" destOrd="0" presId="urn:microsoft.com/office/officeart/2005/8/layout/chevron1"/>
    <dgm:cxn modelId="{3A09A652-C02D-4881-97E7-1471FAEAAD17}" type="presOf" srcId="{0EC01C1F-D5F1-4C62-BAE5-339C5E48C909}" destId="{FBA3FEA0-7CFA-490F-ABC0-9F363628793B}" srcOrd="0" destOrd="0" presId="urn:microsoft.com/office/officeart/2005/8/layout/chevron1"/>
    <dgm:cxn modelId="{4EF04654-4F7A-44FA-B3F3-F5A010F63B0D}" srcId="{B4E56474-48CE-4E95-9290-9719E1E971DB}" destId="{C7300D13-CBFC-43AB-B38C-40E261FCDE71}" srcOrd="0" destOrd="0" parTransId="{D3909B96-F234-411D-8A73-3176697FD117}" sibTransId="{26E1F33A-6120-4734-BC9C-6E19A5E72CDD}"/>
    <dgm:cxn modelId="{5D968574-9F6C-420B-84C8-BC03F3CC5331}" srcId="{B4E56474-48CE-4E95-9290-9719E1E971DB}" destId="{0EC01C1F-D5F1-4C62-BAE5-339C5E48C909}" srcOrd="3" destOrd="0" parTransId="{46BF1F44-27C6-4D32-9261-4DC1D31EC85F}" sibTransId="{B24F1F77-39E6-497D-B173-528F827060B1}"/>
    <dgm:cxn modelId="{D197437E-9829-4E29-B612-5EB757E7978B}" srcId="{B4E56474-48CE-4E95-9290-9719E1E971DB}" destId="{5EC1F4AD-B6DF-40A6-A6C5-49C24AAE6CBF}" srcOrd="1" destOrd="0" parTransId="{4EF63849-DCD7-4307-A147-225D69645FD2}" sibTransId="{D9EE0D40-2D95-4C00-9402-7534582A0F7D}"/>
    <dgm:cxn modelId="{A3727B90-8210-4503-9B52-D5A336737E29}" type="presOf" srcId="{91E8C74E-8699-4FFF-AB60-67E1901136F5}" destId="{0B17FA8E-B62C-47AB-80C4-2F894FCCC9F1}" srcOrd="0" destOrd="0" presId="urn:microsoft.com/office/officeart/2005/8/layout/chevron1"/>
    <dgm:cxn modelId="{F4021A9A-EE30-404E-AE72-CC32F3360DB6}" type="presOf" srcId="{6B0FDB80-7BE3-4D28-BDAE-EF1DFEE93495}" destId="{61F8852F-B456-4DB4-8C50-7B0B48E3B79A}" srcOrd="0" destOrd="0" presId="urn:microsoft.com/office/officeart/2005/8/layout/chevron1"/>
    <dgm:cxn modelId="{5D74B3A6-F546-446C-B069-B8ABD64E480B}" srcId="{B4E56474-48CE-4E95-9290-9719E1E971DB}" destId="{65F0A696-029B-4E92-8FCF-4AFE5E96A5B6}" srcOrd="4" destOrd="0" parTransId="{BE34A840-DD37-495E-A6DE-F86DFE909E85}" sibTransId="{180A1941-CD1F-498D-9DC3-C91F0C6140AA}"/>
    <dgm:cxn modelId="{524B9AC3-6C8F-47E1-B744-584D69D5F861}" srcId="{B4E56474-48CE-4E95-9290-9719E1E971DB}" destId="{91E8C74E-8699-4FFF-AB60-67E1901136F5}" srcOrd="2" destOrd="0" parTransId="{8386FA38-6C48-4888-BF77-C6D782860EEE}" sibTransId="{3E4B8239-DCEA-4890-9586-8E3D4FA27495}"/>
    <dgm:cxn modelId="{8BF99BE8-BFCA-4D6D-B074-32AF61ED0939}" type="presOf" srcId="{5EC1F4AD-B6DF-40A6-A6C5-49C24AAE6CBF}" destId="{6C92EA24-3157-4A0C-ABA6-518D30A331E4}" srcOrd="0" destOrd="0" presId="urn:microsoft.com/office/officeart/2005/8/layout/chevron1"/>
    <dgm:cxn modelId="{B91BECEC-5339-4FC3-8631-9912B8C5EBF8}" type="presOf" srcId="{65F0A696-029B-4E92-8FCF-4AFE5E96A5B6}" destId="{F05F6D3D-4AB8-4B09-AD1D-30944A52BD5B}" srcOrd="0" destOrd="0" presId="urn:microsoft.com/office/officeart/2005/8/layout/chevron1"/>
    <dgm:cxn modelId="{4C57FAF7-E7BF-430F-9AE3-C4825B3A3024}" type="presOf" srcId="{B4E56474-48CE-4E95-9290-9719E1E971DB}" destId="{1D3FE73C-643F-48DD-8642-E45A05DD1C3B}" srcOrd="0" destOrd="0" presId="urn:microsoft.com/office/officeart/2005/8/layout/chevron1"/>
    <dgm:cxn modelId="{FCBD1D1D-5FD3-412B-B4DA-890055785824}" type="presParOf" srcId="{1D3FE73C-643F-48DD-8642-E45A05DD1C3B}" destId="{90E3B1E5-D2CE-4CBE-A31F-FC6ECC01C3ED}" srcOrd="0" destOrd="0" presId="urn:microsoft.com/office/officeart/2005/8/layout/chevron1"/>
    <dgm:cxn modelId="{C5573643-86AF-4DD6-8985-252E52D0C984}" type="presParOf" srcId="{1D3FE73C-643F-48DD-8642-E45A05DD1C3B}" destId="{162D0BE1-1045-4173-94D3-DC347D53F360}" srcOrd="1" destOrd="0" presId="urn:microsoft.com/office/officeart/2005/8/layout/chevron1"/>
    <dgm:cxn modelId="{A7DACD91-808B-488C-9121-5E4138EAAF48}" type="presParOf" srcId="{1D3FE73C-643F-48DD-8642-E45A05DD1C3B}" destId="{6C92EA24-3157-4A0C-ABA6-518D30A331E4}" srcOrd="2" destOrd="0" presId="urn:microsoft.com/office/officeart/2005/8/layout/chevron1"/>
    <dgm:cxn modelId="{318B92D3-D742-48A0-A461-7313434AA539}" type="presParOf" srcId="{1D3FE73C-643F-48DD-8642-E45A05DD1C3B}" destId="{460F9A0E-A9EB-4981-8511-D7769428A358}" srcOrd="3" destOrd="0" presId="urn:microsoft.com/office/officeart/2005/8/layout/chevron1"/>
    <dgm:cxn modelId="{ACD6671A-AED9-43D6-8608-AE0B1DE61D10}" type="presParOf" srcId="{1D3FE73C-643F-48DD-8642-E45A05DD1C3B}" destId="{0B17FA8E-B62C-47AB-80C4-2F894FCCC9F1}" srcOrd="4" destOrd="0" presId="urn:microsoft.com/office/officeart/2005/8/layout/chevron1"/>
    <dgm:cxn modelId="{1A2D162E-9A72-4C60-B593-BFF35D750C56}" type="presParOf" srcId="{1D3FE73C-643F-48DD-8642-E45A05DD1C3B}" destId="{0750324B-E0BE-4A1E-A508-4E068E9BF237}" srcOrd="5" destOrd="0" presId="urn:microsoft.com/office/officeart/2005/8/layout/chevron1"/>
    <dgm:cxn modelId="{991AF1EB-2BC6-4F85-A8B3-AD38D2C6DEF1}" type="presParOf" srcId="{1D3FE73C-643F-48DD-8642-E45A05DD1C3B}" destId="{FBA3FEA0-7CFA-490F-ABC0-9F363628793B}" srcOrd="6" destOrd="0" presId="urn:microsoft.com/office/officeart/2005/8/layout/chevron1"/>
    <dgm:cxn modelId="{40FEFFA2-32D4-497B-9094-8864C628580B}" type="presParOf" srcId="{1D3FE73C-643F-48DD-8642-E45A05DD1C3B}" destId="{49655FE5-0D36-4A7F-B077-4C6C1AA2BE57}" srcOrd="7" destOrd="0" presId="urn:microsoft.com/office/officeart/2005/8/layout/chevron1"/>
    <dgm:cxn modelId="{60F4BDF8-DB5E-423C-BB2F-1EEEA1D4D236}" type="presParOf" srcId="{1D3FE73C-643F-48DD-8642-E45A05DD1C3B}" destId="{F05F6D3D-4AB8-4B09-AD1D-30944A52BD5B}" srcOrd="8" destOrd="0" presId="urn:microsoft.com/office/officeart/2005/8/layout/chevron1"/>
    <dgm:cxn modelId="{E22C77DB-D36C-4B59-B8A2-ACF81E755CEB}" type="presParOf" srcId="{1D3FE73C-643F-48DD-8642-E45A05DD1C3B}" destId="{FB75A742-4643-4235-B2CC-9C4B9BD9EF8D}" srcOrd="9" destOrd="0" presId="urn:microsoft.com/office/officeart/2005/8/layout/chevron1"/>
    <dgm:cxn modelId="{9F1A9DAE-4A34-4684-9104-942C9B5B2AC5}" type="presParOf" srcId="{1D3FE73C-643F-48DD-8642-E45A05DD1C3B}" destId="{61F8852F-B456-4DB4-8C50-7B0B48E3B79A}" srcOrd="10" destOrd="0" presId="urn:microsoft.com/office/officeart/2005/8/layout/chevron1"/>
    <dgm:cxn modelId="{E6E31690-3DB2-40AC-9AE4-ABD21BC63413}" type="presParOf" srcId="{1D3FE73C-643F-48DD-8642-E45A05DD1C3B}" destId="{384ED6F7-12A3-489F-9804-961021DE3A97}" srcOrd="11" destOrd="0" presId="urn:microsoft.com/office/officeart/2005/8/layout/chevron1"/>
    <dgm:cxn modelId="{B0F330B2-CA2F-4E4A-9FBA-078BA3BD8EB0}" type="presParOf" srcId="{1D3FE73C-643F-48DD-8642-E45A05DD1C3B}" destId="{596E8B26-04AD-43AD-8543-805D1CA9D634}" srcOrd="12" destOrd="0" presId="urn:microsoft.com/office/officeart/2005/8/layout/chevron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E3B1E5-D2CE-4CBE-A31F-FC6ECC01C3ED}">
      <dsp:nvSpPr>
        <dsp:cNvPr id="0" name=""/>
        <dsp:cNvSpPr/>
      </dsp:nvSpPr>
      <dsp:spPr>
        <a:xfrm>
          <a:off x="0" y="2209"/>
          <a:ext cx="962705" cy="225665"/>
        </a:xfrm>
        <a:prstGeom prst="chevron">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en-GB" sz="1000" kern="1200">
              <a:latin typeface="Myriad Pro Light" panose="020B0403030403020204" pitchFamily="34" charset="0"/>
            </a:rPr>
            <a:t>4-∞ weeks</a:t>
          </a:r>
        </a:p>
      </dsp:txBody>
      <dsp:txXfrm>
        <a:off x="112833" y="2209"/>
        <a:ext cx="737040" cy="225665"/>
      </dsp:txXfrm>
    </dsp:sp>
    <dsp:sp modelId="{6C92EA24-3157-4A0C-ABA6-518D30A331E4}">
      <dsp:nvSpPr>
        <dsp:cNvPr id="0" name=""/>
        <dsp:cNvSpPr/>
      </dsp:nvSpPr>
      <dsp:spPr>
        <a:xfrm>
          <a:off x="878811" y="-2253"/>
          <a:ext cx="962705" cy="234591"/>
        </a:xfrm>
        <a:prstGeom prst="chevron">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en-GB" sz="1000" kern="1200">
              <a:latin typeface="Myriad Pro Light" panose="020B0403030403020204" pitchFamily="34" charset="0"/>
            </a:rPr>
            <a:t>2-3 weeks</a:t>
          </a:r>
        </a:p>
      </dsp:txBody>
      <dsp:txXfrm>
        <a:off x="996107" y="-2253"/>
        <a:ext cx="728114" cy="234591"/>
      </dsp:txXfrm>
    </dsp:sp>
    <dsp:sp modelId="{0B17FA8E-B62C-47AB-80C4-2F894FCCC9F1}">
      <dsp:nvSpPr>
        <dsp:cNvPr id="0" name=""/>
        <dsp:cNvSpPr/>
      </dsp:nvSpPr>
      <dsp:spPr>
        <a:xfrm>
          <a:off x="1732868" y="-2253"/>
          <a:ext cx="962705" cy="234591"/>
        </a:xfrm>
        <a:prstGeom prst="chevron">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en-GB" sz="1000" kern="1200" dirty="0">
              <a:latin typeface="Myriad Pro Light" panose="020B0403030403020204" pitchFamily="34" charset="0"/>
            </a:rPr>
            <a:t>8-10 weeks</a:t>
          </a:r>
        </a:p>
      </dsp:txBody>
      <dsp:txXfrm>
        <a:off x="1850164" y="-2253"/>
        <a:ext cx="728114" cy="234591"/>
      </dsp:txXfrm>
    </dsp:sp>
    <dsp:sp modelId="{FBA3FEA0-7CFA-490F-ABC0-9F363628793B}">
      <dsp:nvSpPr>
        <dsp:cNvPr id="0" name=""/>
        <dsp:cNvSpPr/>
      </dsp:nvSpPr>
      <dsp:spPr>
        <a:xfrm>
          <a:off x="2599303" y="-2253"/>
          <a:ext cx="962705" cy="234591"/>
        </a:xfrm>
        <a:prstGeom prst="chevron">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en-GB" sz="1000" kern="1200" dirty="0">
              <a:latin typeface="Myriad Pro Light" panose="020B0403030403020204" pitchFamily="34" charset="0"/>
            </a:rPr>
            <a:t>1 week</a:t>
          </a:r>
        </a:p>
      </dsp:txBody>
      <dsp:txXfrm>
        <a:off x="2716599" y="-2253"/>
        <a:ext cx="728114" cy="234591"/>
      </dsp:txXfrm>
    </dsp:sp>
    <dsp:sp modelId="{F05F6D3D-4AB8-4B09-AD1D-30944A52BD5B}">
      <dsp:nvSpPr>
        <dsp:cNvPr id="0" name=""/>
        <dsp:cNvSpPr/>
      </dsp:nvSpPr>
      <dsp:spPr>
        <a:xfrm>
          <a:off x="3465737" y="-2253"/>
          <a:ext cx="962705" cy="234591"/>
        </a:xfrm>
        <a:prstGeom prst="chevron">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en-GB" sz="1000" kern="1200" dirty="0">
              <a:latin typeface="Myriad Pro Light" panose="020B0403030403020204" pitchFamily="34" charset="0"/>
            </a:rPr>
            <a:t>1 week</a:t>
          </a:r>
        </a:p>
      </dsp:txBody>
      <dsp:txXfrm>
        <a:off x="3583033" y="-2253"/>
        <a:ext cx="728114" cy="234591"/>
      </dsp:txXfrm>
    </dsp:sp>
    <dsp:sp modelId="{61F8852F-B456-4DB4-8C50-7B0B48E3B79A}">
      <dsp:nvSpPr>
        <dsp:cNvPr id="0" name=""/>
        <dsp:cNvSpPr/>
      </dsp:nvSpPr>
      <dsp:spPr>
        <a:xfrm>
          <a:off x="4332172" y="-2253"/>
          <a:ext cx="962705" cy="234591"/>
        </a:xfrm>
        <a:prstGeom prst="chevron">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en-GB" sz="1000" kern="1200">
              <a:latin typeface="Myriad Pro Light" panose="020B0403030403020204" pitchFamily="34" charset="0"/>
            </a:rPr>
            <a:t>10-20 weeks</a:t>
          </a:r>
        </a:p>
      </dsp:txBody>
      <dsp:txXfrm>
        <a:off x="4449468" y="-2253"/>
        <a:ext cx="728114" cy="234591"/>
      </dsp:txXfrm>
    </dsp:sp>
    <dsp:sp modelId="{596E8B26-04AD-43AD-8543-805D1CA9D634}">
      <dsp:nvSpPr>
        <dsp:cNvPr id="0" name=""/>
        <dsp:cNvSpPr/>
      </dsp:nvSpPr>
      <dsp:spPr>
        <a:xfrm>
          <a:off x="5198607" y="-2253"/>
          <a:ext cx="962705" cy="234591"/>
        </a:xfrm>
        <a:prstGeom prst="chevron">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en-GB" sz="1000" kern="1200" dirty="0">
              <a:latin typeface="Myriad Pro Light" panose="020B0403030403020204" pitchFamily="34" charset="0"/>
            </a:rPr>
            <a:t>3.5-20 years</a:t>
          </a:r>
        </a:p>
      </dsp:txBody>
      <dsp:txXfrm>
        <a:off x="5315903" y="-2253"/>
        <a:ext cx="728114" cy="234591"/>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D9095A-74F4-496C-843B-FCE223D63224}" type="datetimeFigureOut">
              <a:rPr lang="en-US" smtClean="0"/>
              <a:t>7/13/20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C55342-B641-4E03-B84C-D0FE6A7FC1A9}" type="slidenum">
              <a:rPr lang="en-US" smtClean="0"/>
              <a:t>‹#›</a:t>
            </a:fld>
            <a:endParaRPr lang="en-US"/>
          </a:p>
        </p:txBody>
      </p:sp>
    </p:spTree>
    <p:extLst>
      <p:ext uri="{BB962C8B-B14F-4D97-AF65-F5344CB8AC3E}">
        <p14:creationId xmlns:p14="http://schemas.microsoft.com/office/powerpoint/2010/main" val="1280404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9A37B7-35A6-FE41-8B35-9D1E1CCA0F6F}" type="slidenum">
              <a:rPr kumimoji="0" lang="en-GB" sz="1200" b="0" i="0" u="none" strike="noStrike" kern="1200" cap="none" spc="0" normalizeH="0" baseline="0" noProof="0" smtClean="0">
                <a:ln>
                  <a:noFill/>
                </a:ln>
                <a:solidFill>
                  <a:prstClr val="black"/>
                </a:solidFill>
                <a:effectLst/>
                <a:uLnTx/>
                <a:uFillTx/>
                <a:latin typeface="Proxima Nova" panose="02000506030000020004"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Proxima Nova" panose="02000506030000020004" pitchFamily="2" charset="0"/>
              <a:ea typeface="+mn-ea"/>
              <a:cs typeface="+mn-cs"/>
            </a:endParaRPr>
          </a:p>
        </p:txBody>
      </p:sp>
    </p:spTree>
    <p:extLst>
      <p:ext uri="{BB962C8B-B14F-4D97-AF65-F5344CB8AC3E}">
        <p14:creationId xmlns:p14="http://schemas.microsoft.com/office/powerpoint/2010/main" val="27104191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9A37B7-35A6-FE41-8B35-9D1E1CCA0F6F}" type="slidenum">
              <a:rPr kumimoji="0" lang="en-GB" sz="1200" b="0" i="0" u="none" strike="noStrike" kern="1200" cap="none" spc="0" normalizeH="0" baseline="0" noProof="0" smtClean="0">
                <a:ln>
                  <a:noFill/>
                </a:ln>
                <a:solidFill>
                  <a:prstClr val="black"/>
                </a:solidFill>
                <a:effectLst/>
                <a:uLnTx/>
                <a:uFillTx/>
                <a:latin typeface="Proxima Nova" panose="02000506030000020004"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a:ln>
                <a:noFill/>
              </a:ln>
              <a:solidFill>
                <a:prstClr val="black"/>
              </a:solidFill>
              <a:effectLst/>
              <a:uLnTx/>
              <a:uFillTx/>
              <a:latin typeface="Proxima Nova" panose="02000506030000020004" pitchFamily="2" charset="0"/>
              <a:ea typeface="+mn-ea"/>
              <a:cs typeface="+mn-cs"/>
            </a:endParaRPr>
          </a:p>
        </p:txBody>
      </p:sp>
    </p:spTree>
    <p:extLst>
      <p:ext uri="{BB962C8B-B14F-4D97-AF65-F5344CB8AC3E}">
        <p14:creationId xmlns:p14="http://schemas.microsoft.com/office/powerpoint/2010/main" val="26647000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9A37B7-35A6-FE41-8B35-9D1E1CCA0F6F}" type="slidenum">
              <a:rPr kumimoji="0" lang="en-GB" sz="1200" b="0" i="0" u="none" strike="noStrike" kern="1200" cap="none" spc="0" normalizeH="0" baseline="0" noProof="0" smtClean="0">
                <a:ln>
                  <a:noFill/>
                </a:ln>
                <a:solidFill>
                  <a:prstClr val="black"/>
                </a:solidFill>
                <a:effectLst/>
                <a:uLnTx/>
                <a:uFillTx/>
                <a:latin typeface="Proxima Nova" panose="02000506030000020004"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Proxima Nova" panose="02000506030000020004" pitchFamily="2" charset="0"/>
              <a:ea typeface="+mn-ea"/>
              <a:cs typeface="+mn-cs"/>
            </a:endParaRPr>
          </a:p>
        </p:txBody>
      </p:sp>
    </p:spTree>
    <p:extLst>
      <p:ext uri="{BB962C8B-B14F-4D97-AF65-F5344CB8AC3E}">
        <p14:creationId xmlns:p14="http://schemas.microsoft.com/office/powerpoint/2010/main" val="42553562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9A37B7-35A6-FE41-8B35-9D1E1CCA0F6F}" type="slidenum">
              <a:rPr kumimoji="0" lang="en-GB" sz="1200" b="0" i="0" u="none" strike="noStrike" kern="1200" cap="none" spc="0" normalizeH="0" baseline="0" noProof="0" smtClean="0">
                <a:ln>
                  <a:noFill/>
                </a:ln>
                <a:solidFill>
                  <a:prstClr val="black"/>
                </a:solidFill>
                <a:effectLst/>
                <a:uLnTx/>
                <a:uFillTx/>
                <a:latin typeface="Proxima Nova" panose="02000506030000020004"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Proxima Nova" panose="02000506030000020004" pitchFamily="2" charset="0"/>
              <a:ea typeface="+mn-ea"/>
              <a:cs typeface="+mn-cs"/>
            </a:endParaRPr>
          </a:p>
        </p:txBody>
      </p:sp>
    </p:spTree>
    <p:extLst>
      <p:ext uri="{BB962C8B-B14F-4D97-AF65-F5344CB8AC3E}">
        <p14:creationId xmlns:p14="http://schemas.microsoft.com/office/powerpoint/2010/main" val="23737013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93C838-7783-4B72-8F04-BFF990823F8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DF99C7EB-44C1-4507-A823-7EA9D652A18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3C273784-A8C9-4608-A10D-0E8166205A12}"/>
              </a:ext>
            </a:extLst>
          </p:cNvPr>
          <p:cNvSpPr>
            <a:spLocks noGrp="1"/>
          </p:cNvSpPr>
          <p:nvPr>
            <p:ph type="dt" sz="half" idx="10"/>
          </p:nvPr>
        </p:nvSpPr>
        <p:spPr/>
        <p:txBody>
          <a:bodyPr/>
          <a:lstStyle/>
          <a:p>
            <a:fld id="{BCE02C31-C500-4A2D-8E44-D3550234724E}" type="datetimeFigureOut">
              <a:rPr lang="en-IN" smtClean="0"/>
              <a:t>13/07/20</a:t>
            </a:fld>
            <a:endParaRPr lang="en-IN"/>
          </a:p>
        </p:txBody>
      </p:sp>
      <p:sp>
        <p:nvSpPr>
          <p:cNvPr id="5" name="Footer Placeholder 4">
            <a:extLst>
              <a:ext uri="{FF2B5EF4-FFF2-40B4-BE49-F238E27FC236}">
                <a16:creationId xmlns:a16="http://schemas.microsoft.com/office/drawing/2014/main" id="{824401B8-22C6-4336-9B99-EB24E005D65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A5AB21C1-3A80-44CE-A38C-2BEA33B9E0F6}"/>
              </a:ext>
            </a:extLst>
          </p:cNvPr>
          <p:cNvSpPr>
            <a:spLocks noGrp="1"/>
          </p:cNvSpPr>
          <p:nvPr>
            <p:ph type="sldNum" sz="quarter" idx="12"/>
          </p:nvPr>
        </p:nvSpPr>
        <p:spPr/>
        <p:txBody>
          <a:bodyPr/>
          <a:lstStyle/>
          <a:p>
            <a:fld id="{199689B3-255D-42C0-9F31-EC904E87F28C}" type="slidenum">
              <a:rPr lang="en-IN" smtClean="0"/>
              <a:t>‹#›</a:t>
            </a:fld>
            <a:endParaRPr lang="en-IN"/>
          </a:p>
        </p:txBody>
      </p:sp>
    </p:spTree>
    <p:extLst>
      <p:ext uri="{BB962C8B-B14F-4D97-AF65-F5344CB8AC3E}">
        <p14:creationId xmlns:p14="http://schemas.microsoft.com/office/powerpoint/2010/main" val="22689605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1B372D-C4A7-4ED0-B7C3-C5B8528E74F7}"/>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9A171BF4-0C0D-4408-AC05-6C539BB1EFD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8A15E744-35A2-4925-9EF0-6C02E80E4B3E}"/>
              </a:ext>
            </a:extLst>
          </p:cNvPr>
          <p:cNvSpPr>
            <a:spLocks noGrp="1"/>
          </p:cNvSpPr>
          <p:nvPr>
            <p:ph type="dt" sz="half" idx="10"/>
          </p:nvPr>
        </p:nvSpPr>
        <p:spPr/>
        <p:txBody>
          <a:bodyPr/>
          <a:lstStyle/>
          <a:p>
            <a:fld id="{BCE02C31-C500-4A2D-8E44-D3550234724E}" type="datetimeFigureOut">
              <a:rPr lang="en-IN" smtClean="0"/>
              <a:t>13/07/20</a:t>
            </a:fld>
            <a:endParaRPr lang="en-IN"/>
          </a:p>
        </p:txBody>
      </p:sp>
      <p:sp>
        <p:nvSpPr>
          <p:cNvPr id="5" name="Footer Placeholder 4">
            <a:extLst>
              <a:ext uri="{FF2B5EF4-FFF2-40B4-BE49-F238E27FC236}">
                <a16:creationId xmlns:a16="http://schemas.microsoft.com/office/drawing/2014/main" id="{2EE9112B-DEA2-43CE-8745-5DD7113BCA4E}"/>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1FAE2DFA-F509-4D6A-9960-D2B8BC8BBDF2}"/>
              </a:ext>
            </a:extLst>
          </p:cNvPr>
          <p:cNvSpPr>
            <a:spLocks noGrp="1"/>
          </p:cNvSpPr>
          <p:nvPr>
            <p:ph type="sldNum" sz="quarter" idx="12"/>
          </p:nvPr>
        </p:nvSpPr>
        <p:spPr/>
        <p:txBody>
          <a:bodyPr/>
          <a:lstStyle/>
          <a:p>
            <a:fld id="{199689B3-255D-42C0-9F31-EC904E87F28C}" type="slidenum">
              <a:rPr lang="en-IN" smtClean="0"/>
              <a:t>‹#›</a:t>
            </a:fld>
            <a:endParaRPr lang="en-IN"/>
          </a:p>
        </p:txBody>
      </p:sp>
    </p:spTree>
    <p:extLst>
      <p:ext uri="{BB962C8B-B14F-4D97-AF65-F5344CB8AC3E}">
        <p14:creationId xmlns:p14="http://schemas.microsoft.com/office/powerpoint/2010/main" val="4909213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B65A0B3-9DA1-49BE-959D-CFB28089C88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75C228D2-BA44-4D0B-907A-3F45150F66F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EF05A541-3DDD-418D-92BD-3ED3E08D6768}"/>
              </a:ext>
            </a:extLst>
          </p:cNvPr>
          <p:cNvSpPr>
            <a:spLocks noGrp="1"/>
          </p:cNvSpPr>
          <p:nvPr>
            <p:ph type="dt" sz="half" idx="10"/>
          </p:nvPr>
        </p:nvSpPr>
        <p:spPr/>
        <p:txBody>
          <a:bodyPr/>
          <a:lstStyle/>
          <a:p>
            <a:fld id="{BCE02C31-C500-4A2D-8E44-D3550234724E}" type="datetimeFigureOut">
              <a:rPr lang="en-IN" smtClean="0"/>
              <a:t>13/07/20</a:t>
            </a:fld>
            <a:endParaRPr lang="en-IN"/>
          </a:p>
        </p:txBody>
      </p:sp>
      <p:sp>
        <p:nvSpPr>
          <p:cNvPr id="5" name="Footer Placeholder 4">
            <a:extLst>
              <a:ext uri="{FF2B5EF4-FFF2-40B4-BE49-F238E27FC236}">
                <a16:creationId xmlns:a16="http://schemas.microsoft.com/office/drawing/2014/main" id="{78215BD7-51A1-4CD8-97CD-439200E15A9C}"/>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3CFF823C-79C1-4E2A-A4F4-389FA70FC20C}"/>
              </a:ext>
            </a:extLst>
          </p:cNvPr>
          <p:cNvSpPr>
            <a:spLocks noGrp="1"/>
          </p:cNvSpPr>
          <p:nvPr>
            <p:ph type="sldNum" sz="quarter" idx="12"/>
          </p:nvPr>
        </p:nvSpPr>
        <p:spPr/>
        <p:txBody>
          <a:bodyPr/>
          <a:lstStyle/>
          <a:p>
            <a:fld id="{199689B3-255D-42C0-9F31-EC904E87F28C}" type="slidenum">
              <a:rPr lang="en-IN" smtClean="0"/>
              <a:t>‹#›</a:t>
            </a:fld>
            <a:endParaRPr lang="en-IN"/>
          </a:p>
        </p:txBody>
      </p:sp>
    </p:spTree>
    <p:extLst>
      <p:ext uri="{BB962C8B-B14F-4D97-AF65-F5344CB8AC3E}">
        <p14:creationId xmlns:p14="http://schemas.microsoft.com/office/powerpoint/2010/main" val="1872719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B39AC7-3DBF-49AF-9D14-5CC3DF549E8F}"/>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31C387F6-6897-4A50-994D-86EDFDDBC5D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3A5161AE-BE7D-40D2-9AE4-9AF8E6EC2D72}"/>
              </a:ext>
            </a:extLst>
          </p:cNvPr>
          <p:cNvSpPr>
            <a:spLocks noGrp="1"/>
          </p:cNvSpPr>
          <p:nvPr>
            <p:ph type="dt" sz="half" idx="10"/>
          </p:nvPr>
        </p:nvSpPr>
        <p:spPr/>
        <p:txBody>
          <a:bodyPr/>
          <a:lstStyle/>
          <a:p>
            <a:fld id="{BCE02C31-C500-4A2D-8E44-D3550234724E}" type="datetimeFigureOut">
              <a:rPr lang="en-IN" smtClean="0"/>
              <a:t>13/07/20</a:t>
            </a:fld>
            <a:endParaRPr lang="en-IN"/>
          </a:p>
        </p:txBody>
      </p:sp>
      <p:sp>
        <p:nvSpPr>
          <p:cNvPr id="5" name="Footer Placeholder 4">
            <a:extLst>
              <a:ext uri="{FF2B5EF4-FFF2-40B4-BE49-F238E27FC236}">
                <a16:creationId xmlns:a16="http://schemas.microsoft.com/office/drawing/2014/main" id="{6322D1D8-AB11-4A69-8CBF-EED8029FE391}"/>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07E5EAD2-769E-488D-BCCC-5BB4CA9DD45D}"/>
              </a:ext>
            </a:extLst>
          </p:cNvPr>
          <p:cNvSpPr>
            <a:spLocks noGrp="1"/>
          </p:cNvSpPr>
          <p:nvPr>
            <p:ph type="sldNum" sz="quarter" idx="12"/>
          </p:nvPr>
        </p:nvSpPr>
        <p:spPr/>
        <p:txBody>
          <a:bodyPr/>
          <a:lstStyle/>
          <a:p>
            <a:fld id="{199689B3-255D-42C0-9F31-EC904E87F28C}" type="slidenum">
              <a:rPr lang="en-IN" smtClean="0"/>
              <a:t>‹#›</a:t>
            </a:fld>
            <a:endParaRPr lang="en-IN"/>
          </a:p>
        </p:txBody>
      </p:sp>
    </p:spTree>
    <p:extLst>
      <p:ext uri="{BB962C8B-B14F-4D97-AF65-F5344CB8AC3E}">
        <p14:creationId xmlns:p14="http://schemas.microsoft.com/office/powerpoint/2010/main" val="7418598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2B8559-407D-46DF-A72F-BA879311834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5AAF4E5A-4369-42AE-A76D-1CB9A74E1BE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6B3BB9C-5CDE-4B6C-ADA6-059033BBE272}"/>
              </a:ext>
            </a:extLst>
          </p:cNvPr>
          <p:cNvSpPr>
            <a:spLocks noGrp="1"/>
          </p:cNvSpPr>
          <p:nvPr>
            <p:ph type="dt" sz="half" idx="10"/>
          </p:nvPr>
        </p:nvSpPr>
        <p:spPr/>
        <p:txBody>
          <a:bodyPr/>
          <a:lstStyle/>
          <a:p>
            <a:fld id="{BCE02C31-C500-4A2D-8E44-D3550234724E}" type="datetimeFigureOut">
              <a:rPr lang="en-IN" smtClean="0"/>
              <a:t>13/07/20</a:t>
            </a:fld>
            <a:endParaRPr lang="en-IN"/>
          </a:p>
        </p:txBody>
      </p:sp>
      <p:sp>
        <p:nvSpPr>
          <p:cNvPr id="5" name="Footer Placeholder 4">
            <a:extLst>
              <a:ext uri="{FF2B5EF4-FFF2-40B4-BE49-F238E27FC236}">
                <a16:creationId xmlns:a16="http://schemas.microsoft.com/office/drawing/2014/main" id="{61358CF8-4363-4F5C-BA65-BCD5DA357825}"/>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3182E9EF-2D37-44F8-83AA-171889E8A4EF}"/>
              </a:ext>
            </a:extLst>
          </p:cNvPr>
          <p:cNvSpPr>
            <a:spLocks noGrp="1"/>
          </p:cNvSpPr>
          <p:nvPr>
            <p:ph type="sldNum" sz="quarter" idx="12"/>
          </p:nvPr>
        </p:nvSpPr>
        <p:spPr/>
        <p:txBody>
          <a:bodyPr/>
          <a:lstStyle/>
          <a:p>
            <a:fld id="{199689B3-255D-42C0-9F31-EC904E87F28C}" type="slidenum">
              <a:rPr lang="en-IN" smtClean="0"/>
              <a:t>‹#›</a:t>
            </a:fld>
            <a:endParaRPr lang="en-IN"/>
          </a:p>
        </p:txBody>
      </p:sp>
    </p:spTree>
    <p:extLst>
      <p:ext uri="{BB962C8B-B14F-4D97-AF65-F5344CB8AC3E}">
        <p14:creationId xmlns:p14="http://schemas.microsoft.com/office/powerpoint/2010/main" val="35950437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99396F-973C-4B70-9088-413DBFEC5F9D}"/>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2927C59E-7BF5-41CC-98BE-C7F60381C83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D099F69E-6B6C-46A4-9DFF-70E92BCA0CA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34E63BBC-7326-449B-8020-49838B681007}"/>
              </a:ext>
            </a:extLst>
          </p:cNvPr>
          <p:cNvSpPr>
            <a:spLocks noGrp="1"/>
          </p:cNvSpPr>
          <p:nvPr>
            <p:ph type="dt" sz="half" idx="10"/>
          </p:nvPr>
        </p:nvSpPr>
        <p:spPr/>
        <p:txBody>
          <a:bodyPr/>
          <a:lstStyle/>
          <a:p>
            <a:fld id="{BCE02C31-C500-4A2D-8E44-D3550234724E}" type="datetimeFigureOut">
              <a:rPr lang="en-IN" smtClean="0"/>
              <a:t>13/07/20</a:t>
            </a:fld>
            <a:endParaRPr lang="en-IN"/>
          </a:p>
        </p:txBody>
      </p:sp>
      <p:sp>
        <p:nvSpPr>
          <p:cNvPr id="6" name="Footer Placeholder 5">
            <a:extLst>
              <a:ext uri="{FF2B5EF4-FFF2-40B4-BE49-F238E27FC236}">
                <a16:creationId xmlns:a16="http://schemas.microsoft.com/office/drawing/2014/main" id="{D59A1D93-7BB8-4A03-A9F9-662CDE432298}"/>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8CB8A8CA-4C0B-4941-B401-BE0D3FF089DD}"/>
              </a:ext>
            </a:extLst>
          </p:cNvPr>
          <p:cNvSpPr>
            <a:spLocks noGrp="1"/>
          </p:cNvSpPr>
          <p:nvPr>
            <p:ph type="sldNum" sz="quarter" idx="12"/>
          </p:nvPr>
        </p:nvSpPr>
        <p:spPr/>
        <p:txBody>
          <a:bodyPr/>
          <a:lstStyle/>
          <a:p>
            <a:fld id="{199689B3-255D-42C0-9F31-EC904E87F28C}" type="slidenum">
              <a:rPr lang="en-IN" smtClean="0"/>
              <a:t>‹#›</a:t>
            </a:fld>
            <a:endParaRPr lang="en-IN"/>
          </a:p>
        </p:txBody>
      </p:sp>
    </p:spTree>
    <p:extLst>
      <p:ext uri="{BB962C8B-B14F-4D97-AF65-F5344CB8AC3E}">
        <p14:creationId xmlns:p14="http://schemas.microsoft.com/office/powerpoint/2010/main" val="9348181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6BFD49-202A-4AC7-AC0F-513AB74ACE42}"/>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6C2BFD32-E88E-4E9D-BD14-58779265873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40334C6-8B8D-4698-A649-EC387F0257B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1F0DD197-B648-480B-9817-E816763F572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F984DFE-918C-47DA-BF2A-D2F8D97C0E4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FFF4E23A-6A67-47ED-8856-3CE0C2AD53AF}"/>
              </a:ext>
            </a:extLst>
          </p:cNvPr>
          <p:cNvSpPr>
            <a:spLocks noGrp="1"/>
          </p:cNvSpPr>
          <p:nvPr>
            <p:ph type="dt" sz="half" idx="10"/>
          </p:nvPr>
        </p:nvSpPr>
        <p:spPr/>
        <p:txBody>
          <a:bodyPr/>
          <a:lstStyle/>
          <a:p>
            <a:fld id="{BCE02C31-C500-4A2D-8E44-D3550234724E}" type="datetimeFigureOut">
              <a:rPr lang="en-IN" smtClean="0"/>
              <a:t>13/07/20</a:t>
            </a:fld>
            <a:endParaRPr lang="en-IN"/>
          </a:p>
        </p:txBody>
      </p:sp>
      <p:sp>
        <p:nvSpPr>
          <p:cNvPr id="8" name="Footer Placeholder 7">
            <a:extLst>
              <a:ext uri="{FF2B5EF4-FFF2-40B4-BE49-F238E27FC236}">
                <a16:creationId xmlns:a16="http://schemas.microsoft.com/office/drawing/2014/main" id="{455F228B-094D-4631-A3E1-D442B7C44699}"/>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EA2CDD71-0959-4B47-A642-284018036759}"/>
              </a:ext>
            </a:extLst>
          </p:cNvPr>
          <p:cNvSpPr>
            <a:spLocks noGrp="1"/>
          </p:cNvSpPr>
          <p:nvPr>
            <p:ph type="sldNum" sz="quarter" idx="12"/>
          </p:nvPr>
        </p:nvSpPr>
        <p:spPr/>
        <p:txBody>
          <a:bodyPr/>
          <a:lstStyle/>
          <a:p>
            <a:fld id="{199689B3-255D-42C0-9F31-EC904E87F28C}" type="slidenum">
              <a:rPr lang="en-IN" smtClean="0"/>
              <a:t>‹#›</a:t>
            </a:fld>
            <a:endParaRPr lang="en-IN"/>
          </a:p>
        </p:txBody>
      </p:sp>
    </p:spTree>
    <p:extLst>
      <p:ext uri="{BB962C8B-B14F-4D97-AF65-F5344CB8AC3E}">
        <p14:creationId xmlns:p14="http://schemas.microsoft.com/office/powerpoint/2010/main" val="7364715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9354BD-03E1-4D6D-A435-EAD1FC6A772B}"/>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9F833E0F-B9B2-4BBF-8064-72A5A89428AE}"/>
              </a:ext>
            </a:extLst>
          </p:cNvPr>
          <p:cNvSpPr>
            <a:spLocks noGrp="1"/>
          </p:cNvSpPr>
          <p:nvPr>
            <p:ph type="dt" sz="half" idx="10"/>
          </p:nvPr>
        </p:nvSpPr>
        <p:spPr/>
        <p:txBody>
          <a:bodyPr/>
          <a:lstStyle/>
          <a:p>
            <a:fld id="{BCE02C31-C500-4A2D-8E44-D3550234724E}" type="datetimeFigureOut">
              <a:rPr lang="en-IN" smtClean="0"/>
              <a:t>13/07/20</a:t>
            </a:fld>
            <a:endParaRPr lang="en-IN"/>
          </a:p>
        </p:txBody>
      </p:sp>
      <p:sp>
        <p:nvSpPr>
          <p:cNvPr id="4" name="Footer Placeholder 3">
            <a:extLst>
              <a:ext uri="{FF2B5EF4-FFF2-40B4-BE49-F238E27FC236}">
                <a16:creationId xmlns:a16="http://schemas.microsoft.com/office/drawing/2014/main" id="{C411F1B6-638F-4C24-9816-6F0FB9744669}"/>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7FAD6C59-FA4B-43BF-9F5C-63A35B292362}"/>
              </a:ext>
            </a:extLst>
          </p:cNvPr>
          <p:cNvSpPr>
            <a:spLocks noGrp="1"/>
          </p:cNvSpPr>
          <p:nvPr>
            <p:ph type="sldNum" sz="quarter" idx="12"/>
          </p:nvPr>
        </p:nvSpPr>
        <p:spPr/>
        <p:txBody>
          <a:bodyPr/>
          <a:lstStyle/>
          <a:p>
            <a:fld id="{199689B3-255D-42C0-9F31-EC904E87F28C}" type="slidenum">
              <a:rPr lang="en-IN" smtClean="0"/>
              <a:t>‹#›</a:t>
            </a:fld>
            <a:endParaRPr lang="en-IN"/>
          </a:p>
        </p:txBody>
      </p:sp>
    </p:spTree>
    <p:extLst>
      <p:ext uri="{BB962C8B-B14F-4D97-AF65-F5344CB8AC3E}">
        <p14:creationId xmlns:p14="http://schemas.microsoft.com/office/powerpoint/2010/main" val="7075082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FE1B6D6-61F8-449F-A715-104BBB4D0E26}"/>
              </a:ext>
            </a:extLst>
          </p:cNvPr>
          <p:cNvSpPr>
            <a:spLocks noGrp="1"/>
          </p:cNvSpPr>
          <p:nvPr>
            <p:ph type="dt" sz="half" idx="10"/>
          </p:nvPr>
        </p:nvSpPr>
        <p:spPr/>
        <p:txBody>
          <a:bodyPr/>
          <a:lstStyle/>
          <a:p>
            <a:fld id="{BCE02C31-C500-4A2D-8E44-D3550234724E}" type="datetimeFigureOut">
              <a:rPr lang="en-IN" smtClean="0"/>
              <a:t>13/07/20</a:t>
            </a:fld>
            <a:endParaRPr lang="en-IN"/>
          </a:p>
        </p:txBody>
      </p:sp>
      <p:sp>
        <p:nvSpPr>
          <p:cNvPr id="3" name="Footer Placeholder 2">
            <a:extLst>
              <a:ext uri="{FF2B5EF4-FFF2-40B4-BE49-F238E27FC236}">
                <a16:creationId xmlns:a16="http://schemas.microsoft.com/office/drawing/2014/main" id="{F4023E76-1736-413E-A0E1-C1018F101EED}"/>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524F73D1-6E5F-41FC-BBDD-80468524DA5A}"/>
              </a:ext>
            </a:extLst>
          </p:cNvPr>
          <p:cNvSpPr>
            <a:spLocks noGrp="1"/>
          </p:cNvSpPr>
          <p:nvPr>
            <p:ph type="sldNum" sz="quarter" idx="12"/>
          </p:nvPr>
        </p:nvSpPr>
        <p:spPr/>
        <p:txBody>
          <a:bodyPr/>
          <a:lstStyle/>
          <a:p>
            <a:fld id="{199689B3-255D-42C0-9F31-EC904E87F28C}" type="slidenum">
              <a:rPr lang="en-IN" smtClean="0"/>
              <a:t>‹#›</a:t>
            </a:fld>
            <a:endParaRPr lang="en-IN"/>
          </a:p>
        </p:txBody>
      </p:sp>
    </p:spTree>
    <p:extLst>
      <p:ext uri="{BB962C8B-B14F-4D97-AF65-F5344CB8AC3E}">
        <p14:creationId xmlns:p14="http://schemas.microsoft.com/office/powerpoint/2010/main" val="24249436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06E23C-BB23-43E5-BC39-C767A29D477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9392D2B2-F481-4EB3-B4ED-B325D61EA57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4D013EDB-FE28-4450-8DAE-0AC9FC9780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969DD92-B570-40CF-A85C-91CF1F4142CC}"/>
              </a:ext>
            </a:extLst>
          </p:cNvPr>
          <p:cNvSpPr>
            <a:spLocks noGrp="1"/>
          </p:cNvSpPr>
          <p:nvPr>
            <p:ph type="dt" sz="half" idx="10"/>
          </p:nvPr>
        </p:nvSpPr>
        <p:spPr/>
        <p:txBody>
          <a:bodyPr/>
          <a:lstStyle/>
          <a:p>
            <a:fld id="{BCE02C31-C500-4A2D-8E44-D3550234724E}" type="datetimeFigureOut">
              <a:rPr lang="en-IN" smtClean="0"/>
              <a:t>13/07/20</a:t>
            </a:fld>
            <a:endParaRPr lang="en-IN"/>
          </a:p>
        </p:txBody>
      </p:sp>
      <p:sp>
        <p:nvSpPr>
          <p:cNvPr id="6" name="Footer Placeholder 5">
            <a:extLst>
              <a:ext uri="{FF2B5EF4-FFF2-40B4-BE49-F238E27FC236}">
                <a16:creationId xmlns:a16="http://schemas.microsoft.com/office/drawing/2014/main" id="{9EB7BC2D-F12C-4F5D-8716-B751B9851F17}"/>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5726C19D-2EA4-490D-AF9E-C1CFADE0E980}"/>
              </a:ext>
            </a:extLst>
          </p:cNvPr>
          <p:cNvSpPr>
            <a:spLocks noGrp="1"/>
          </p:cNvSpPr>
          <p:nvPr>
            <p:ph type="sldNum" sz="quarter" idx="12"/>
          </p:nvPr>
        </p:nvSpPr>
        <p:spPr/>
        <p:txBody>
          <a:bodyPr/>
          <a:lstStyle/>
          <a:p>
            <a:fld id="{199689B3-255D-42C0-9F31-EC904E87F28C}" type="slidenum">
              <a:rPr lang="en-IN" smtClean="0"/>
              <a:t>‹#›</a:t>
            </a:fld>
            <a:endParaRPr lang="en-IN"/>
          </a:p>
        </p:txBody>
      </p:sp>
    </p:spTree>
    <p:extLst>
      <p:ext uri="{BB962C8B-B14F-4D97-AF65-F5344CB8AC3E}">
        <p14:creationId xmlns:p14="http://schemas.microsoft.com/office/powerpoint/2010/main" val="10600999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9C716D-5844-45FF-B368-9AC9F8FFD4B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2BABE5A3-7AA0-4F48-A6EF-F14982628E1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817B37D6-E463-4B18-9092-90418259E7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BE9F59F-F56B-4FB9-BCB6-2388A01674FB}"/>
              </a:ext>
            </a:extLst>
          </p:cNvPr>
          <p:cNvSpPr>
            <a:spLocks noGrp="1"/>
          </p:cNvSpPr>
          <p:nvPr>
            <p:ph type="dt" sz="half" idx="10"/>
          </p:nvPr>
        </p:nvSpPr>
        <p:spPr/>
        <p:txBody>
          <a:bodyPr/>
          <a:lstStyle/>
          <a:p>
            <a:fld id="{BCE02C31-C500-4A2D-8E44-D3550234724E}" type="datetimeFigureOut">
              <a:rPr lang="en-IN" smtClean="0"/>
              <a:t>13/07/20</a:t>
            </a:fld>
            <a:endParaRPr lang="en-IN"/>
          </a:p>
        </p:txBody>
      </p:sp>
      <p:sp>
        <p:nvSpPr>
          <p:cNvPr id="6" name="Footer Placeholder 5">
            <a:extLst>
              <a:ext uri="{FF2B5EF4-FFF2-40B4-BE49-F238E27FC236}">
                <a16:creationId xmlns:a16="http://schemas.microsoft.com/office/drawing/2014/main" id="{C220BCD4-FFF5-4287-8BA9-7198FD6CF418}"/>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256F50B9-84AC-4425-9FCB-7D9E4EE8FF5F}"/>
              </a:ext>
            </a:extLst>
          </p:cNvPr>
          <p:cNvSpPr>
            <a:spLocks noGrp="1"/>
          </p:cNvSpPr>
          <p:nvPr>
            <p:ph type="sldNum" sz="quarter" idx="12"/>
          </p:nvPr>
        </p:nvSpPr>
        <p:spPr/>
        <p:txBody>
          <a:bodyPr/>
          <a:lstStyle/>
          <a:p>
            <a:fld id="{199689B3-255D-42C0-9F31-EC904E87F28C}" type="slidenum">
              <a:rPr lang="en-IN" smtClean="0"/>
              <a:t>‹#›</a:t>
            </a:fld>
            <a:endParaRPr lang="en-IN"/>
          </a:p>
        </p:txBody>
      </p:sp>
    </p:spTree>
    <p:extLst>
      <p:ext uri="{BB962C8B-B14F-4D97-AF65-F5344CB8AC3E}">
        <p14:creationId xmlns:p14="http://schemas.microsoft.com/office/powerpoint/2010/main" val="8045283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E20FDB2-CB4C-416D-8D30-7FF1ACD93A7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871ECEAA-8977-4C18-AFE0-ACF89C43060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F30B0258-BE30-4059-A640-2A8946F2527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E02C31-C500-4A2D-8E44-D3550234724E}" type="datetimeFigureOut">
              <a:rPr lang="en-IN" smtClean="0"/>
              <a:t>13/07/20</a:t>
            </a:fld>
            <a:endParaRPr lang="en-IN"/>
          </a:p>
        </p:txBody>
      </p:sp>
      <p:sp>
        <p:nvSpPr>
          <p:cNvPr id="5" name="Footer Placeholder 4">
            <a:extLst>
              <a:ext uri="{FF2B5EF4-FFF2-40B4-BE49-F238E27FC236}">
                <a16:creationId xmlns:a16="http://schemas.microsoft.com/office/drawing/2014/main" id="{3C9DA56A-BC70-475A-8B16-6D5A530BE88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a:extLst>
              <a:ext uri="{FF2B5EF4-FFF2-40B4-BE49-F238E27FC236}">
                <a16:creationId xmlns:a16="http://schemas.microsoft.com/office/drawing/2014/main" id="{5BB7FA92-5C46-483E-A351-3AEDEA3F2C3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9689B3-255D-42C0-9F31-EC904E87F28C}" type="slidenum">
              <a:rPr lang="en-IN" smtClean="0"/>
              <a:t>‹#›</a:t>
            </a:fld>
            <a:endParaRPr lang="en-IN"/>
          </a:p>
        </p:txBody>
      </p:sp>
    </p:spTree>
    <p:extLst>
      <p:ext uri="{BB962C8B-B14F-4D97-AF65-F5344CB8AC3E}">
        <p14:creationId xmlns:p14="http://schemas.microsoft.com/office/powerpoint/2010/main" val="24969682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4.png"/><Relationship Id="rId7" Type="http://schemas.openxmlformats.org/officeDocument/2006/relationships/diagramQuickStyle" Target="../diagrams/quickStyle1.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Layout" Target="../diagrams/layout1.xml"/><Relationship Id="rId5" Type="http://schemas.openxmlformats.org/officeDocument/2006/relationships/diagramData" Target="../diagrams/data1.xml"/><Relationship Id="rId10" Type="http://schemas.openxmlformats.org/officeDocument/2006/relationships/image" Target="../media/image18.png"/><Relationship Id="rId4" Type="http://schemas.openxmlformats.org/officeDocument/2006/relationships/image" Target="../media/image17.png"/><Relationship Id="rId9" Type="http://schemas.microsoft.com/office/2007/relationships/diagramDrawing" Target="../diagrams/drawing1.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8AFA9F-59F3-4DC7-A83D-C37D2612A1D8}"/>
              </a:ext>
            </a:extLst>
          </p:cNvPr>
          <p:cNvSpPr>
            <a:spLocks noGrp="1"/>
          </p:cNvSpPr>
          <p:nvPr>
            <p:ph type="title"/>
          </p:nvPr>
        </p:nvSpPr>
        <p:spPr>
          <a:xfrm>
            <a:off x="838200" y="681037"/>
            <a:ext cx="10515600" cy="814318"/>
          </a:xfrm>
        </p:spPr>
        <p:txBody>
          <a:bodyPr>
            <a:normAutofit/>
          </a:bodyPr>
          <a:lstStyle/>
          <a:p>
            <a:pPr algn="ctr"/>
            <a:r>
              <a:rPr lang="en-US" b="1" dirty="0">
                <a:solidFill>
                  <a:schemeClr val="accent1">
                    <a:lumMod val="75000"/>
                  </a:schemeClr>
                </a:solidFill>
              </a:rPr>
              <a:t>UNDP &amp; ISA Partnership</a:t>
            </a:r>
          </a:p>
        </p:txBody>
      </p:sp>
      <p:sp>
        <p:nvSpPr>
          <p:cNvPr id="3" name="Content Placeholder 2">
            <a:extLst>
              <a:ext uri="{FF2B5EF4-FFF2-40B4-BE49-F238E27FC236}">
                <a16:creationId xmlns:a16="http://schemas.microsoft.com/office/drawing/2014/main" id="{C647780C-5A3F-48F0-82E4-E7935479DE06}"/>
              </a:ext>
            </a:extLst>
          </p:cNvPr>
          <p:cNvSpPr>
            <a:spLocks noGrp="1"/>
          </p:cNvSpPr>
          <p:nvPr>
            <p:ph idx="1"/>
          </p:nvPr>
        </p:nvSpPr>
        <p:spPr>
          <a:xfrm>
            <a:off x="838200" y="1825624"/>
            <a:ext cx="10515600" cy="4561923"/>
          </a:xfrm>
        </p:spPr>
        <p:txBody>
          <a:bodyPr>
            <a:normAutofit fontScale="92500"/>
          </a:bodyPr>
          <a:lstStyle/>
          <a:p>
            <a:pPr marL="0" indent="0">
              <a:lnSpc>
                <a:spcPct val="110000"/>
              </a:lnSpc>
              <a:buNone/>
            </a:pPr>
            <a:r>
              <a:rPr lang="en-US" b="1" dirty="0">
                <a:solidFill>
                  <a:srgbClr val="000000"/>
                </a:solidFill>
                <a:latin typeface="Times New Roman" panose="02020603050405020304" pitchFamily="18" charset="0"/>
              </a:rPr>
              <a:t>ISA</a:t>
            </a:r>
            <a:r>
              <a:rPr lang="en-US" dirty="0">
                <a:solidFill>
                  <a:srgbClr val="000000"/>
                </a:solidFill>
                <a:latin typeface="Times New Roman" panose="02020603050405020304" pitchFamily="18" charset="0"/>
              </a:rPr>
              <a:t>’s vision: To develop </a:t>
            </a:r>
            <a:r>
              <a:rPr lang="en-IN" dirty="0">
                <a:solidFill>
                  <a:srgbClr val="000000"/>
                </a:solidFill>
                <a:latin typeface="Times New Roman" panose="02020603050405020304" pitchFamily="18" charset="0"/>
              </a:rPr>
              <a:t>‘a global platform for cooperation among solar resource rich to help achieve the common goals of increasing the use of solar energy in a safe, convenient, affordable, equitable and sustainable manner</a:t>
            </a:r>
            <a:r>
              <a:rPr lang="en-US" dirty="0">
                <a:solidFill>
                  <a:srgbClr val="000000"/>
                </a:solidFill>
                <a:latin typeface="Times New Roman" panose="02020603050405020304" pitchFamily="18" charset="0"/>
              </a:rPr>
              <a:t>’</a:t>
            </a:r>
          </a:p>
          <a:p>
            <a:pPr marL="0" indent="0">
              <a:lnSpc>
                <a:spcPct val="110000"/>
              </a:lnSpc>
              <a:buNone/>
            </a:pPr>
            <a:endParaRPr lang="en-US" dirty="0">
              <a:solidFill>
                <a:srgbClr val="000000"/>
              </a:solidFill>
              <a:latin typeface="Times New Roman" panose="02020603050405020304" pitchFamily="18" charset="0"/>
            </a:endParaRPr>
          </a:p>
          <a:p>
            <a:pPr marL="0" indent="0">
              <a:lnSpc>
                <a:spcPct val="110000"/>
              </a:lnSpc>
              <a:buNone/>
            </a:pPr>
            <a:r>
              <a:rPr lang="en-US" b="1" dirty="0">
                <a:solidFill>
                  <a:srgbClr val="000000"/>
                </a:solidFill>
                <a:latin typeface="Times New Roman" panose="02020603050405020304" pitchFamily="18" charset="0"/>
              </a:rPr>
              <a:t>UNDP</a:t>
            </a:r>
            <a:r>
              <a:rPr lang="en-US" dirty="0">
                <a:solidFill>
                  <a:srgbClr val="000000"/>
                </a:solidFill>
                <a:latin typeface="Times New Roman" panose="02020603050405020304" pitchFamily="18" charset="0"/>
              </a:rPr>
              <a:t>’s Global Strategic Plan (2018-2021): designed around 3 broad development contexts: eradicating poverty; structural transformations; building resilience</a:t>
            </a:r>
          </a:p>
          <a:p>
            <a:pPr marL="457200" lvl="1" indent="0">
              <a:lnSpc>
                <a:spcPct val="110000"/>
              </a:lnSpc>
              <a:buNone/>
            </a:pPr>
            <a:r>
              <a:rPr lang="en-US" dirty="0">
                <a:solidFill>
                  <a:srgbClr val="000000"/>
                </a:solidFill>
                <a:latin typeface="Times New Roman" panose="02020603050405020304" pitchFamily="18" charset="0"/>
              </a:rPr>
              <a:t>To respond to these issues have identified Six Signature Solutions. </a:t>
            </a:r>
          </a:p>
          <a:p>
            <a:pPr marL="457200" lvl="1" indent="0">
              <a:lnSpc>
                <a:spcPct val="110000"/>
              </a:lnSpc>
              <a:buNone/>
            </a:pPr>
            <a:r>
              <a:rPr lang="en-US" dirty="0">
                <a:solidFill>
                  <a:srgbClr val="000000"/>
                </a:solidFill>
                <a:latin typeface="Times New Roman" panose="02020603050405020304" pitchFamily="18" charset="0"/>
              </a:rPr>
              <a:t>Enhancing access to clean, affordable energy is one signature solution</a:t>
            </a:r>
          </a:p>
          <a:p>
            <a:pPr marL="0" indent="0">
              <a:lnSpc>
                <a:spcPct val="110000"/>
              </a:lnSpc>
              <a:buNone/>
            </a:pPr>
            <a:endParaRPr lang="en-US" sz="1800" b="0" i="0" u="none" strike="noStrike" baseline="0" dirty="0">
              <a:solidFill>
                <a:srgbClr val="000000"/>
              </a:solidFill>
              <a:latin typeface="Times New Roman" panose="02020603050405020304" pitchFamily="18" charset="0"/>
            </a:endParaRPr>
          </a:p>
        </p:txBody>
      </p:sp>
      <p:pic>
        <p:nvPicPr>
          <p:cNvPr id="1025" name="Picture 1">
            <a:extLst>
              <a:ext uri="{FF2B5EF4-FFF2-40B4-BE49-F238E27FC236}">
                <a16:creationId xmlns:a16="http://schemas.microsoft.com/office/drawing/2014/main" id="{3EED7ABB-FCC1-934F-BA80-1E910D78E57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700" cy="127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close up of a logo&#10;&#10;Description automatically generated">
            <a:extLst>
              <a:ext uri="{FF2B5EF4-FFF2-40B4-BE49-F238E27FC236}">
                <a16:creationId xmlns:a16="http://schemas.microsoft.com/office/drawing/2014/main" id="{6D770B90-D567-7047-A271-371983C2B5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70820" y="4697541"/>
            <a:ext cx="2305049" cy="1885949"/>
          </a:xfrm>
          <a:prstGeom prst="rect">
            <a:avLst/>
          </a:prstGeom>
        </p:spPr>
      </p:pic>
    </p:spTree>
    <p:extLst>
      <p:ext uri="{BB962C8B-B14F-4D97-AF65-F5344CB8AC3E}">
        <p14:creationId xmlns:p14="http://schemas.microsoft.com/office/powerpoint/2010/main" val="39557145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6821F0-009D-430D-894F-72C0D9A775D3}"/>
              </a:ext>
            </a:extLst>
          </p:cNvPr>
          <p:cNvSpPr>
            <a:spLocks noGrp="1"/>
          </p:cNvSpPr>
          <p:nvPr>
            <p:ph type="title"/>
          </p:nvPr>
        </p:nvSpPr>
        <p:spPr>
          <a:xfrm>
            <a:off x="838200" y="365125"/>
            <a:ext cx="9235190" cy="894049"/>
          </a:xfrm>
        </p:spPr>
        <p:txBody>
          <a:bodyPr>
            <a:normAutofit/>
          </a:bodyPr>
          <a:lstStyle/>
          <a:p>
            <a:r>
              <a:rPr lang="en-US" sz="2800" b="1" dirty="0">
                <a:solidFill>
                  <a:prstClr val="black"/>
                </a:solidFill>
                <a:latin typeface="Proxima Nova" panose="02000506030000020004" pitchFamily="2" charset="0"/>
                <a:ea typeface="+mn-ea"/>
                <a:cs typeface="+mn-cs"/>
              </a:rPr>
              <a:t>UNDP-ISA Partnership</a:t>
            </a:r>
          </a:p>
        </p:txBody>
      </p:sp>
      <p:sp>
        <p:nvSpPr>
          <p:cNvPr id="3" name="Content Placeholder 2">
            <a:extLst>
              <a:ext uri="{FF2B5EF4-FFF2-40B4-BE49-F238E27FC236}">
                <a16:creationId xmlns:a16="http://schemas.microsoft.com/office/drawing/2014/main" id="{F662A79A-0F3A-4CDE-BFD8-2014CBBF745C}"/>
              </a:ext>
            </a:extLst>
          </p:cNvPr>
          <p:cNvSpPr>
            <a:spLocks noGrp="1"/>
          </p:cNvSpPr>
          <p:nvPr>
            <p:ph idx="1"/>
          </p:nvPr>
        </p:nvSpPr>
        <p:spPr>
          <a:xfrm>
            <a:off x="838199" y="1259174"/>
            <a:ext cx="10492163" cy="2181367"/>
          </a:xfrm>
        </p:spPr>
        <p:txBody>
          <a:bodyPr>
            <a:normAutofit fontScale="92500"/>
          </a:bodyPr>
          <a:lstStyle/>
          <a:p>
            <a:pPr>
              <a:lnSpc>
                <a:spcPct val="108000"/>
              </a:lnSpc>
              <a:spcBef>
                <a:spcPts val="0"/>
              </a:spcBef>
              <a:spcAft>
                <a:spcPts val="1800"/>
              </a:spcAft>
            </a:pPr>
            <a:r>
              <a:rPr lang="en-US" sz="2400" b="1" dirty="0">
                <a:solidFill>
                  <a:schemeClr val="tx2"/>
                </a:solidFill>
              </a:rPr>
              <a:t>Joint Declaration </a:t>
            </a:r>
            <a:r>
              <a:rPr lang="en-US" sz="2400" dirty="0"/>
              <a:t>signed In 2016 between ISA Interim Administrative Cell and UNDP</a:t>
            </a:r>
          </a:p>
          <a:p>
            <a:pPr>
              <a:lnSpc>
                <a:spcPct val="108000"/>
              </a:lnSpc>
              <a:spcBef>
                <a:spcPts val="0"/>
              </a:spcBef>
              <a:spcAft>
                <a:spcPts val="1800"/>
              </a:spcAft>
            </a:pPr>
            <a:r>
              <a:rPr lang="en-US" sz="2400" b="1" dirty="0">
                <a:solidFill>
                  <a:schemeClr val="tx2"/>
                </a:solidFill>
              </a:rPr>
              <a:t>UN Technical Mission </a:t>
            </a:r>
            <a:r>
              <a:rPr lang="en-US" sz="2400" dirty="0"/>
              <a:t>led by UNDP in March-May 2019 to identify action agenda for cooperation between ISA and the UN</a:t>
            </a:r>
          </a:p>
          <a:p>
            <a:pPr>
              <a:lnSpc>
                <a:spcPct val="108000"/>
              </a:lnSpc>
              <a:spcBef>
                <a:spcPts val="0"/>
              </a:spcBef>
              <a:spcAft>
                <a:spcPts val="1800"/>
              </a:spcAft>
            </a:pPr>
            <a:r>
              <a:rPr lang="en-US" sz="2400" dirty="0"/>
              <a:t>UNDP India and ISA entered into </a:t>
            </a:r>
            <a:r>
              <a:rPr lang="en-US" sz="2400" b="1" dirty="0">
                <a:solidFill>
                  <a:schemeClr val="tx2"/>
                </a:solidFill>
              </a:rPr>
              <a:t>Cooperation Agreement </a:t>
            </a:r>
            <a:r>
              <a:rPr lang="en-US" sz="2400" dirty="0"/>
              <a:t>early 2020:</a:t>
            </a:r>
          </a:p>
        </p:txBody>
      </p:sp>
      <p:pic>
        <p:nvPicPr>
          <p:cNvPr id="4" name="Picture 3">
            <a:extLst>
              <a:ext uri="{FF2B5EF4-FFF2-40B4-BE49-F238E27FC236}">
                <a16:creationId xmlns:a16="http://schemas.microsoft.com/office/drawing/2014/main" id="{8F5FAE2F-9630-418D-B82B-D0FF31CE0AA9}"/>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1398140" y="133571"/>
            <a:ext cx="607060" cy="1236980"/>
          </a:xfrm>
          <a:prstGeom prst="rect">
            <a:avLst/>
          </a:prstGeom>
          <a:noFill/>
          <a:ln>
            <a:noFill/>
          </a:ln>
        </p:spPr>
      </p:pic>
      <p:pic>
        <p:nvPicPr>
          <p:cNvPr id="5" name="Picture 4" descr="A house with trees in the background&#10;&#10;Description automatically generated">
            <a:extLst>
              <a:ext uri="{FF2B5EF4-FFF2-40B4-BE49-F238E27FC236}">
                <a16:creationId xmlns:a16="http://schemas.microsoft.com/office/drawing/2014/main" id="{C828A79F-9D58-44F1-A443-53AC74DDBC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41143" y="3377845"/>
            <a:ext cx="4417065" cy="2169108"/>
          </a:xfrm>
          <a:prstGeom prst="rect">
            <a:avLst/>
          </a:prstGeom>
        </p:spPr>
      </p:pic>
      <p:sp>
        <p:nvSpPr>
          <p:cNvPr id="7" name="TextBox 6">
            <a:extLst>
              <a:ext uri="{FF2B5EF4-FFF2-40B4-BE49-F238E27FC236}">
                <a16:creationId xmlns:a16="http://schemas.microsoft.com/office/drawing/2014/main" id="{9046C3DD-218C-487F-84DE-F6A3077C65D9}"/>
              </a:ext>
            </a:extLst>
          </p:cNvPr>
          <p:cNvSpPr txBox="1"/>
          <p:nvPr/>
        </p:nvSpPr>
        <p:spPr>
          <a:xfrm>
            <a:off x="861636" y="5702823"/>
            <a:ext cx="11143563" cy="676852"/>
          </a:xfrm>
          <a:prstGeom prst="rect">
            <a:avLst/>
          </a:prstGeom>
          <a:noFill/>
        </p:spPr>
        <p:txBody>
          <a:bodyPr wrap="square">
            <a:spAutoFit/>
          </a:bodyPr>
          <a:lstStyle/>
          <a:p>
            <a:pPr marL="285750" indent="-285750">
              <a:lnSpc>
                <a:spcPct val="108000"/>
              </a:lnSpc>
              <a:spcBef>
                <a:spcPts val="0"/>
              </a:spcBef>
              <a:spcAft>
                <a:spcPts val="1800"/>
              </a:spcAft>
              <a:buFont typeface="Arial" panose="020B0604020202020204" pitchFamily="34" charset="0"/>
              <a:buChar char="•"/>
            </a:pPr>
            <a:r>
              <a:rPr lang="en-GB" sz="1800" dirty="0"/>
              <a:t>Proposal on </a:t>
            </a:r>
            <a:r>
              <a:rPr lang="en-GB" sz="1800" b="1" dirty="0"/>
              <a:t>‘</a:t>
            </a:r>
            <a:r>
              <a:rPr lang="en-US" sz="1800" b="1" dirty="0"/>
              <a:t>Scaling Solar Applications for Agricultural Use’ </a:t>
            </a:r>
            <a:r>
              <a:rPr lang="en-US" sz="1800" dirty="0"/>
              <a:t>developed jointly for 10 member countries and submitted for funding</a:t>
            </a:r>
          </a:p>
        </p:txBody>
      </p:sp>
      <p:sp>
        <p:nvSpPr>
          <p:cNvPr id="9" name="TextBox 8">
            <a:extLst>
              <a:ext uri="{FF2B5EF4-FFF2-40B4-BE49-F238E27FC236}">
                <a16:creationId xmlns:a16="http://schemas.microsoft.com/office/drawing/2014/main" id="{D09F616D-38A8-47B4-9B61-B5F5BE3A96AF}"/>
              </a:ext>
            </a:extLst>
          </p:cNvPr>
          <p:cNvSpPr txBox="1"/>
          <p:nvPr/>
        </p:nvSpPr>
        <p:spPr>
          <a:xfrm>
            <a:off x="861637" y="3374537"/>
            <a:ext cx="6703061" cy="1882182"/>
          </a:xfrm>
          <a:prstGeom prst="rect">
            <a:avLst/>
          </a:prstGeom>
          <a:noFill/>
        </p:spPr>
        <p:txBody>
          <a:bodyPr wrap="square">
            <a:spAutoFit/>
          </a:bodyPr>
          <a:lstStyle/>
          <a:p>
            <a:pPr marL="742950" lvl="1" indent="-285750">
              <a:lnSpc>
                <a:spcPct val="108000"/>
              </a:lnSpc>
              <a:spcBef>
                <a:spcPts val="0"/>
              </a:spcBef>
              <a:spcAft>
                <a:spcPts val="1200"/>
              </a:spcAft>
              <a:buFont typeface="Arial" panose="020B0604020202020204" pitchFamily="34" charset="0"/>
              <a:buChar char="•"/>
            </a:pPr>
            <a:r>
              <a:rPr lang="en-GB" sz="1800" dirty="0">
                <a:effectLst/>
                <a:ea typeface="Times New Roman" panose="02020603050405020304" pitchFamily="18" charset="0"/>
              </a:rPr>
              <a:t>Strengthening operational capacity of ISA</a:t>
            </a:r>
            <a:endParaRPr lang="en-US" sz="1800" dirty="0">
              <a:effectLst/>
              <a:ea typeface="Times New Roman" panose="02020603050405020304" pitchFamily="18" charset="0"/>
            </a:endParaRPr>
          </a:p>
          <a:p>
            <a:pPr marL="742950" lvl="1" indent="-285750">
              <a:lnSpc>
                <a:spcPct val="108000"/>
              </a:lnSpc>
              <a:spcBef>
                <a:spcPts val="0"/>
              </a:spcBef>
              <a:spcAft>
                <a:spcPts val="1200"/>
              </a:spcAft>
              <a:buFont typeface="Arial" panose="020B0604020202020204" pitchFamily="34" charset="0"/>
              <a:buChar char="•"/>
            </a:pPr>
            <a:r>
              <a:rPr lang="en-GB" sz="1800" dirty="0">
                <a:effectLst/>
                <a:ea typeface="Times New Roman" panose="02020603050405020304" pitchFamily="18" charset="0"/>
              </a:rPr>
              <a:t>Strengthen programming capacity &amp; enhance visibility for its positioning</a:t>
            </a:r>
            <a:endParaRPr lang="en-US" sz="1800" dirty="0">
              <a:ea typeface="Times New Roman" panose="02020603050405020304" pitchFamily="18" charset="0"/>
            </a:endParaRPr>
          </a:p>
          <a:p>
            <a:pPr marL="742950" lvl="1" indent="-285750">
              <a:lnSpc>
                <a:spcPct val="108000"/>
              </a:lnSpc>
              <a:spcBef>
                <a:spcPts val="0"/>
              </a:spcBef>
              <a:spcAft>
                <a:spcPts val="1200"/>
              </a:spcAft>
              <a:buFont typeface="Arial" panose="020B0604020202020204" pitchFamily="34" charset="0"/>
              <a:buChar char="•"/>
            </a:pPr>
            <a:r>
              <a:rPr lang="en-GB" sz="1800" dirty="0">
                <a:effectLst/>
                <a:ea typeface="Times New Roman" panose="02020603050405020304" pitchFamily="18" charset="0"/>
              </a:rPr>
              <a:t>Establish national /international partnerships for South-South Cooperation</a:t>
            </a:r>
          </a:p>
        </p:txBody>
      </p:sp>
    </p:spTree>
    <p:extLst>
      <p:ext uri="{BB962C8B-B14F-4D97-AF65-F5344CB8AC3E}">
        <p14:creationId xmlns:p14="http://schemas.microsoft.com/office/powerpoint/2010/main" val="28827528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people standing in front of a building&#10;&#10;Description automatically generated">
            <a:extLst>
              <a:ext uri="{FF2B5EF4-FFF2-40B4-BE49-F238E27FC236}">
                <a16:creationId xmlns:a16="http://schemas.microsoft.com/office/drawing/2014/main" id="{369DBC90-0605-4B79-9E2C-B3B5AF1AC7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5384" y="1166990"/>
            <a:ext cx="3841700" cy="1999479"/>
          </a:xfrm>
          <a:prstGeom prst="rect">
            <a:avLst/>
          </a:prstGeom>
        </p:spPr>
      </p:pic>
      <p:sp>
        <p:nvSpPr>
          <p:cNvPr id="9" name="Title 1">
            <a:extLst>
              <a:ext uri="{FF2B5EF4-FFF2-40B4-BE49-F238E27FC236}">
                <a16:creationId xmlns:a16="http://schemas.microsoft.com/office/drawing/2014/main" id="{46D2A96B-D2EB-4F47-8108-6626D9819BAF}"/>
              </a:ext>
            </a:extLst>
          </p:cNvPr>
          <p:cNvSpPr txBox="1">
            <a:spLocks/>
          </p:cNvSpPr>
          <p:nvPr/>
        </p:nvSpPr>
        <p:spPr>
          <a:xfrm>
            <a:off x="115748" y="86361"/>
            <a:ext cx="11002826" cy="69551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900" b="1" dirty="0">
                <a:solidFill>
                  <a:schemeClr val="accent1">
                    <a:lumMod val="75000"/>
                  </a:schemeClr>
                </a:solidFill>
              </a:rPr>
              <a:t>Energy access for sustainability – UNDP India’s solarization efforts</a:t>
            </a:r>
          </a:p>
        </p:txBody>
      </p:sp>
      <p:sp>
        <p:nvSpPr>
          <p:cNvPr id="10" name="TextBox 9">
            <a:extLst>
              <a:ext uri="{FF2B5EF4-FFF2-40B4-BE49-F238E27FC236}">
                <a16:creationId xmlns:a16="http://schemas.microsoft.com/office/drawing/2014/main" id="{17210B0A-088C-4797-BB10-4DEDC3906B08}"/>
              </a:ext>
            </a:extLst>
          </p:cNvPr>
          <p:cNvSpPr txBox="1"/>
          <p:nvPr/>
        </p:nvSpPr>
        <p:spPr>
          <a:xfrm>
            <a:off x="470118" y="3204404"/>
            <a:ext cx="3227239" cy="1569660"/>
          </a:xfrm>
          <a:prstGeom prst="rect">
            <a:avLst/>
          </a:prstGeom>
          <a:noFill/>
        </p:spPr>
        <p:txBody>
          <a:bodyPr wrap="square">
            <a:spAutoFit/>
          </a:bodyPr>
          <a:lstStyle>
            <a:defPPr>
              <a:defRPr lang="en-US"/>
            </a:defPPr>
            <a:lvl1pPr>
              <a:defRPr b="1">
                <a:solidFill>
                  <a:schemeClr val="accent1">
                    <a:lumMod val="75000"/>
                  </a:schemeClr>
                </a:solidFill>
              </a:defRPr>
            </a:lvl1pPr>
          </a:lstStyle>
          <a:p>
            <a:r>
              <a:rPr lang="en-IN" dirty="0"/>
              <a:t>Roof-top Solar demonstrated in schools across Jharkhand and Manipur</a:t>
            </a:r>
          </a:p>
        </p:txBody>
      </p:sp>
      <p:sp>
        <p:nvSpPr>
          <p:cNvPr id="13" name="TextBox 12">
            <a:extLst>
              <a:ext uri="{FF2B5EF4-FFF2-40B4-BE49-F238E27FC236}">
                <a16:creationId xmlns:a16="http://schemas.microsoft.com/office/drawing/2014/main" id="{45EF4DC6-3DBE-46F8-A89D-C2F8DDF91F19}"/>
              </a:ext>
            </a:extLst>
          </p:cNvPr>
          <p:cNvSpPr txBox="1"/>
          <p:nvPr/>
        </p:nvSpPr>
        <p:spPr>
          <a:xfrm>
            <a:off x="604101" y="6135305"/>
            <a:ext cx="11133491" cy="707779"/>
          </a:xfrm>
          <a:prstGeom prst="rect">
            <a:avLst/>
          </a:prstGeom>
        </p:spPr>
        <p:txBody>
          <a:bodyPr vert="horz" lIns="91440" tIns="45720" rIns="91440" bIns="45720" rtlCol="0">
            <a:normAutofit fontScale="92500" lnSpcReduction="10000"/>
          </a:bodyPr>
          <a:lstStyle/>
          <a:p>
            <a:pPr marL="285750" indent="-285750" algn="just">
              <a:lnSpc>
                <a:spcPct val="90000"/>
              </a:lnSpc>
              <a:spcAft>
                <a:spcPts val="1800"/>
              </a:spcAft>
              <a:buFont typeface="Arial" panose="020B0604020202020204" pitchFamily="34" charset="0"/>
              <a:buChar char="•"/>
            </a:pPr>
            <a:r>
              <a:rPr lang="en-US" sz="1600" dirty="0">
                <a:solidFill>
                  <a:schemeClr val="accent1">
                    <a:lumMod val="75000"/>
                  </a:schemeClr>
                </a:solidFill>
              </a:rPr>
              <a:t>Technical assistance from UNDP has led to creation of an enabling market ecosystem</a:t>
            </a:r>
          </a:p>
          <a:p>
            <a:pPr marL="285750" indent="-285750" algn="just">
              <a:lnSpc>
                <a:spcPct val="90000"/>
              </a:lnSpc>
              <a:spcAft>
                <a:spcPts val="1800"/>
              </a:spcAft>
              <a:buFont typeface="Arial" panose="020B0604020202020204" pitchFamily="34" charset="0"/>
              <a:buChar char="•"/>
            </a:pPr>
            <a:r>
              <a:rPr lang="en-US" sz="1600" dirty="0">
                <a:solidFill>
                  <a:schemeClr val="accent1">
                    <a:lumMod val="75000"/>
                  </a:schemeClr>
                </a:solidFill>
              </a:rPr>
              <a:t>Solarization initiatives in these sectors is now being actively pursued by respective State Governments </a:t>
            </a:r>
          </a:p>
        </p:txBody>
      </p:sp>
      <p:pic>
        <p:nvPicPr>
          <p:cNvPr id="8" name="Picture 7" descr="A large brick building&#10;&#10;Description automatically generated">
            <a:extLst>
              <a:ext uri="{FF2B5EF4-FFF2-40B4-BE49-F238E27FC236}">
                <a16:creationId xmlns:a16="http://schemas.microsoft.com/office/drawing/2014/main" id="{323BB1C7-4AA4-4F38-B9A1-5F6C1AA6F6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4023" y="752061"/>
            <a:ext cx="4497977" cy="2998653"/>
          </a:xfrm>
          <a:prstGeom prst="rect">
            <a:avLst/>
          </a:prstGeom>
        </p:spPr>
      </p:pic>
      <p:pic>
        <p:nvPicPr>
          <p:cNvPr id="14" name="Picture 13">
            <a:extLst>
              <a:ext uri="{FF2B5EF4-FFF2-40B4-BE49-F238E27FC236}">
                <a16:creationId xmlns:a16="http://schemas.microsoft.com/office/drawing/2014/main" id="{D692944E-A17E-4D93-83CA-A0ED1CE33B2E}"/>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11398140" y="133571"/>
            <a:ext cx="607060" cy="1236980"/>
          </a:xfrm>
          <a:prstGeom prst="rect">
            <a:avLst/>
          </a:prstGeom>
          <a:noFill/>
          <a:ln>
            <a:noFill/>
          </a:ln>
        </p:spPr>
      </p:pic>
      <p:pic>
        <p:nvPicPr>
          <p:cNvPr id="7" name="Picture 6">
            <a:extLst>
              <a:ext uri="{FF2B5EF4-FFF2-40B4-BE49-F238E27FC236}">
                <a16:creationId xmlns:a16="http://schemas.microsoft.com/office/drawing/2014/main" id="{F409677E-87B7-40EE-AB64-920552AA0099}"/>
              </a:ext>
            </a:extLst>
          </p:cNvPr>
          <p:cNvPicPr>
            <a:picLocks noChangeAspect="1"/>
          </p:cNvPicPr>
          <p:nvPr/>
        </p:nvPicPr>
        <p:blipFill rotWithShape="1">
          <a:blip r:embed="rId5"/>
          <a:srcRect l="3438" t="13056" r="30859" b="20278"/>
          <a:stretch/>
        </p:blipFill>
        <p:spPr>
          <a:xfrm>
            <a:off x="3767708" y="3259118"/>
            <a:ext cx="4470426" cy="2551492"/>
          </a:xfrm>
          <a:prstGeom prst="rect">
            <a:avLst/>
          </a:prstGeom>
        </p:spPr>
      </p:pic>
      <p:sp>
        <p:nvSpPr>
          <p:cNvPr id="11" name="TextBox 10">
            <a:extLst>
              <a:ext uri="{FF2B5EF4-FFF2-40B4-BE49-F238E27FC236}">
                <a16:creationId xmlns:a16="http://schemas.microsoft.com/office/drawing/2014/main" id="{332895E7-5D57-4C6A-9C99-A35ADE3F30F9}"/>
              </a:ext>
            </a:extLst>
          </p:cNvPr>
          <p:cNvSpPr txBox="1"/>
          <p:nvPr/>
        </p:nvSpPr>
        <p:spPr>
          <a:xfrm>
            <a:off x="8538974" y="3979813"/>
            <a:ext cx="3102076" cy="1477328"/>
          </a:xfrm>
          <a:prstGeom prst="rect">
            <a:avLst/>
          </a:prstGeom>
          <a:noFill/>
        </p:spPr>
        <p:txBody>
          <a:bodyPr wrap="square">
            <a:spAutoFit/>
          </a:bodyPr>
          <a:lstStyle/>
          <a:p>
            <a:r>
              <a:rPr lang="en-IN" sz="1800" b="1" dirty="0">
                <a:solidFill>
                  <a:schemeClr val="accent1">
                    <a:lumMod val="75000"/>
                  </a:schemeClr>
                </a:solidFill>
              </a:rPr>
              <a:t>Improving rural healthcare through Solarisation of Rural Health care facilities in Jharkhand – Scaled up to 150 units by Govt of Jharkhand</a:t>
            </a:r>
            <a:endParaRPr lang="en-US" dirty="0"/>
          </a:p>
        </p:txBody>
      </p:sp>
    </p:spTree>
    <p:extLst>
      <p:ext uri="{BB962C8B-B14F-4D97-AF65-F5344CB8AC3E}">
        <p14:creationId xmlns:p14="http://schemas.microsoft.com/office/powerpoint/2010/main" val="26119474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373526F-1250-4B31-B65F-0EC8B344F9E0}"/>
              </a:ext>
            </a:extLst>
          </p:cNvPr>
          <p:cNvSpPr txBox="1"/>
          <p:nvPr/>
        </p:nvSpPr>
        <p:spPr>
          <a:xfrm>
            <a:off x="1101231" y="3259466"/>
            <a:ext cx="4731026" cy="923330"/>
          </a:xfrm>
          <a:prstGeom prst="rect">
            <a:avLst/>
          </a:prstGeom>
          <a:noFill/>
        </p:spPr>
        <p:txBody>
          <a:bodyPr wrap="square" rtlCol="0">
            <a:spAutoFit/>
          </a:bodyPr>
          <a:lstStyle/>
          <a:p>
            <a:r>
              <a:rPr lang="en-IN" dirty="0"/>
              <a:t>Roof-top solar power livelihoods managed by Women SHGs (</a:t>
            </a:r>
            <a:r>
              <a:rPr lang="en-IN" dirty="0" err="1"/>
              <a:t>Ragi</a:t>
            </a:r>
            <a:r>
              <a:rPr lang="en-IN" dirty="0"/>
              <a:t> processing, Dal mill, Sanitary pad making unit)</a:t>
            </a:r>
          </a:p>
        </p:txBody>
      </p:sp>
      <p:sp>
        <p:nvSpPr>
          <p:cNvPr id="4" name="TextBox 3">
            <a:extLst>
              <a:ext uri="{FF2B5EF4-FFF2-40B4-BE49-F238E27FC236}">
                <a16:creationId xmlns:a16="http://schemas.microsoft.com/office/drawing/2014/main" id="{E6ADBAA8-FEEB-42D0-8C06-60088D493CB3}"/>
              </a:ext>
            </a:extLst>
          </p:cNvPr>
          <p:cNvSpPr txBox="1"/>
          <p:nvPr/>
        </p:nvSpPr>
        <p:spPr>
          <a:xfrm>
            <a:off x="6161313" y="3253003"/>
            <a:ext cx="5003737" cy="646331"/>
          </a:xfrm>
          <a:prstGeom prst="rect">
            <a:avLst/>
          </a:prstGeom>
          <a:noFill/>
        </p:spPr>
        <p:txBody>
          <a:bodyPr wrap="square" rtlCol="0">
            <a:spAutoFit/>
          </a:bodyPr>
          <a:lstStyle/>
          <a:p>
            <a:r>
              <a:rPr lang="en-IN" dirty="0"/>
              <a:t>Face Mask Production in 4 Solar Powered Tailoring units employing returnee migrant workers</a:t>
            </a:r>
          </a:p>
        </p:txBody>
      </p:sp>
      <p:pic>
        <p:nvPicPr>
          <p:cNvPr id="6" name="Picture 5" descr="A group of people sitting at a table&#10;&#10;Description automatically generated">
            <a:extLst>
              <a:ext uri="{FF2B5EF4-FFF2-40B4-BE49-F238E27FC236}">
                <a16:creationId xmlns:a16="http://schemas.microsoft.com/office/drawing/2014/main" id="{33C7DEAE-AEBA-4812-859F-3CFA80814B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61314" y="171795"/>
            <a:ext cx="4772297" cy="2963560"/>
          </a:xfrm>
          <a:prstGeom prst="rect">
            <a:avLst/>
          </a:prstGeom>
        </p:spPr>
      </p:pic>
      <p:pic>
        <p:nvPicPr>
          <p:cNvPr id="9" name="Picture 8">
            <a:extLst>
              <a:ext uri="{FF2B5EF4-FFF2-40B4-BE49-F238E27FC236}">
                <a16:creationId xmlns:a16="http://schemas.microsoft.com/office/drawing/2014/main" id="{B6914F99-E807-40A1-A386-446B11470906}"/>
              </a:ext>
            </a:extLst>
          </p:cNvPr>
          <p:cNvPicPr>
            <a:picLocks noChangeAspect="1"/>
          </p:cNvPicPr>
          <p:nvPr/>
        </p:nvPicPr>
        <p:blipFill>
          <a:blip r:embed="rId3"/>
          <a:stretch>
            <a:fillRect/>
          </a:stretch>
        </p:blipFill>
        <p:spPr>
          <a:xfrm>
            <a:off x="1143538" y="135582"/>
            <a:ext cx="4887149" cy="2999773"/>
          </a:xfrm>
          <a:prstGeom prst="rect">
            <a:avLst/>
          </a:prstGeom>
        </p:spPr>
      </p:pic>
      <p:pic>
        <p:nvPicPr>
          <p:cNvPr id="10" name="Picture 9">
            <a:extLst>
              <a:ext uri="{FF2B5EF4-FFF2-40B4-BE49-F238E27FC236}">
                <a16:creationId xmlns:a16="http://schemas.microsoft.com/office/drawing/2014/main" id="{4AD499F5-66D1-4560-9F85-E041E54B4964}"/>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11398140" y="133571"/>
            <a:ext cx="607060" cy="1236980"/>
          </a:xfrm>
          <a:prstGeom prst="rect">
            <a:avLst/>
          </a:prstGeom>
          <a:noFill/>
          <a:ln>
            <a:noFill/>
          </a:ln>
        </p:spPr>
      </p:pic>
      <p:pic>
        <p:nvPicPr>
          <p:cNvPr id="11" name="Picture 10" descr="A group of people standing in front of a house&#10;&#10;Description automatically generated">
            <a:extLst>
              <a:ext uri="{FF2B5EF4-FFF2-40B4-BE49-F238E27FC236}">
                <a16:creationId xmlns:a16="http://schemas.microsoft.com/office/drawing/2014/main" id="{BDD532D1-1F65-418B-BC80-F64F0D687D1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96147" y="3881466"/>
            <a:ext cx="5195557" cy="2606087"/>
          </a:xfrm>
          <a:prstGeom prst="rect">
            <a:avLst/>
          </a:prstGeom>
        </p:spPr>
      </p:pic>
      <p:sp>
        <p:nvSpPr>
          <p:cNvPr id="12" name="TextBox 11">
            <a:extLst>
              <a:ext uri="{FF2B5EF4-FFF2-40B4-BE49-F238E27FC236}">
                <a16:creationId xmlns:a16="http://schemas.microsoft.com/office/drawing/2014/main" id="{E2A374E7-5CC8-4B3A-B333-B747E0745623}"/>
              </a:ext>
            </a:extLst>
          </p:cNvPr>
          <p:cNvSpPr txBox="1"/>
          <p:nvPr/>
        </p:nvSpPr>
        <p:spPr>
          <a:xfrm>
            <a:off x="3174274" y="6425705"/>
            <a:ext cx="7322697" cy="369332"/>
          </a:xfrm>
          <a:prstGeom prst="rect">
            <a:avLst/>
          </a:prstGeom>
          <a:noFill/>
        </p:spPr>
        <p:txBody>
          <a:bodyPr wrap="square">
            <a:spAutoFit/>
          </a:bodyPr>
          <a:lstStyle/>
          <a:p>
            <a:r>
              <a:rPr lang="en-IN" dirty="0"/>
              <a:t>Portable 5 MT Solar Powered Cold Storage for agricultural products  </a:t>
            </a:r>
            <a:endParaRPr lang="en-US" dirty="0"/>
          </a:p>
        </p:txBody>
      </p:sp>
    </p:spTree>
    <p:extLst>
      <p:ext uri="{BB962C8B-B14F-4D97-AF65-F5344CB8AC3E}">
        <p14:creationId xmlns:p14="http://schemas.microsoft.com/office/powerpoint/2010/main" val="7211746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standing in a room&#10;&#10;Description automatically generated">
            <a:extLst>
              <a:ext uri="{FF2B5EF4-FFF2-40B4-BE49-F238E27FC236}">
                <a16:creationId xmlns:a16="http://schemas.microsoft.com/office/drawing/2014/main" id="{7C966953-2955-F841-8ADC-6D08DE3CAA2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207" y="0"/>
            <a:ext cx="3751815" cy="6858000"/>
          </a:xfrm>
          <a:prstGeom prst="rect">
            <a:avLst/>
          </a:prstGeom>
        </p:spPr>
      </p:pic>
      <p:sp>
        <p:nvSpPr>
          <p:cNvPr id="30" name="Rectangle 29">
            <a:extLst>
              <a:ext uri="{FF2B5EF4-FFF2-40B4-BE49-F238E27FC236}">
                <a16:creationId xmlns:a16="http://schemas.microsoft.com/office/drawing/2014/main" id="{ADEDA464-D1FA-AF4E-9703-8A73E81D7FAF}"/>
              </a:ext>
            </a:extLst>
          </p:cNvPr>
          <p:cNvSpPr/>
          <p:nvPr/>
        </p:nvSpPr>
        <p:spPr>
          <a:xfrm>
            <a:off x="3751815" y="-188725"/>
            <a:ext cx="8440185" cy="1282163"/>
          </a:xfrm>
          <a:prstGeom prst="rect">
            <a:avLst/>
          </a:prstGeom>
          <a:solidFill>
            <a:schemeClr val="bg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6" name="Rectangle 55">
            <a:extLst>
              <a:ext uri="{FF2B5EF4-FFF2-40B4-BE49-F238E27FC236}">
                <a16:creationId xmlns:a16="http://schemas.microsoft.com/office/drawing/2014/main" id="{5A4FC2A3-B2C8-294F-9F07-B82669D7A49D}"/>
              </a:ext>
            </a:extLst>
          </p:cNvPr>
          <p:cNvSpPr/>
          <p:nvPr/>
        </p:nvSpPr>
        <p:spPr>
          <a:xfrm>
            <a:off x="4365498" y="321123"/>
            <a:ext cx="7949086"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prstClr val="black"/>
                </a:solidFill>
                <a:effectLst/>
                <a:uLnTx/>
                <a:uFillTx/>
                <a:latin typeface="Proxima Nova" panose="02000506030000020004" pitchFamily="2" charset="0"/>
                <a:ea typeface="+mn-ea"/>
                <a:cs typeface="+mn-cs"/>
              </a:rPr>
              <a:t>Solar for Health Initiative- Africa </a:t>
            </a:r>
            <a:endParaRPr kumimoji="0" lang="en-GB" sz="2800" b="1" i="1" u="none" strike="noStrike" kern="1200" cap="none" spc="0" normalizeH="0" baseline="0" noProof="0" dirty="0">
              <a:ln>
                <a:noFill/>
              </a:ln>
              <a:solidFill>
                <a:prstClr val="black"/>
              </a:solidFill>
              <a:effectLst/>
              <a:uLnTx/>
              <a:uFillTx/>
              <a:latin typeface="Proxima Nova" panose="02000506030000020004" pitchFamily="2" charset="0"/>
              <a:ea typeface="+mn-ea"/>
              <a:cs typeface="+mn-cs"/>
            </a:endParaRPr>
          </a:p>
        </p:txBody>
      </p:sp>
      <p:grpSp>
        <p:nvGrpSpPr>
          <p:cNvPr id="57" name="Group 56">
            <a:extLst>
              <a:ext uri="{FF2B5EF4-FFF2-40B4-BE49-F238E27FC236}">
                <a16:creationId xmlns:a16="http://schemas.microsoft.com/office/drawing/2014/main" id="{1B4E2799-438D-DD40-A515-A0A0B1D0578F}"/>
              </a:ext>
            </a:extLst>
          </p:cNvPr>
          <p:cNvGrpSpPr/>
          <p:nvPr/>
        </p:nvGrpSpPr>
        <p:grpSpPr>
          <a:xfrm>
            <a:off x="3276354" y="339799"/>
            <a:ext cx="918597" cy="904598"/>
            <a:chOff x="3276354" y="339799"/>
            <a:chExt cx="918597" cy="904598"/>
          </a:xfrm>
        </p:grpSpPr>
        <p:sp>
          <p:nvSpPr>
            <p:cNvPr id="58" name="Oval 57">
              <a:extLst>
                <a:ext uri="{FF2B5EF4-FFF2-40B4-BE49-F238E27FC236}">
                  <a16:creationId xmlns:a16="http://schemas.microsoft.com/office/drawing/2014/main" id="{A763551C-F5F9-3E44-BC83-62D3A560C0E4}"/>
                </a:ext>
              </a:extLst>
            </p:cNvPr>
            <p:cNvSpPr/>
            <p:nvPr/>
          </p:nvSpPr>
          <p:spPr>
            <a:xfrm>
              <a:off x="3276354" y="339799"/>
              <a:ext cx="918597" cy="904598"/>
            </a:xfrm>
            <a:prstGeom prst="ellipse">
              <a:avLst/>
            </a:prstGeom>
            <a:solidFill>
              <a:srgbClr val="F8C333"/>
            </a:solidFill>
            <a:ln>
              <a:solidFill>
                <a:srgbClr val="F8C333">
                  <a:alpha val="2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Proxima Nova" panose="02000506030000020004" pitchFamily="2" charset="0"/>
                <a:ea typeface="+mn-ea"/>
                <a:cs typeface="+mn-cs"/>
              </a:endParaRPr>
            </a:p>
          </p:txBody>
        </p:sp>
        <p:pic>
          <p:nvPicPr>
            <p:cNvPr id="59" name="Graphic 58" descr="Lightbulb and gear">
              <a:extLst>
                <a:ext uri="{FF2B5EF4-FFF2-40B4-BE49-F238E27FC236}">
                  <a16:creationId xmlns:a16="http://schemas.microsoft.com/office/drawing/2014/main" id="{67E6F001-FB84-0846-ADC1-997D121EFC4F}"/>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395903" y="419105"/>
              <a:ext cx="729359" cy="729359"/>
            </a:xfrm>
            <a:prstGeom prst="rect">
              <a:avLst/>
            </a:prstGeom>
          </p:spPr>
        </p:pic>
      </p:grpSp>
      <p:pic>
        <p:nvPicPr>
          <p:cNvPr id="14" name="Picture 13" descr="A picture containing clock, fence&#10;&#10;Description automatically generated">
            <a:extLst>
              <a:ext uri="{FF2B5EF4-FFF2-40B4-BE49-F238E27FC236}">
                <a16:creationId xmlns:a16="http://schemas.microsoft.com/office/drawing/2014/main" id="{B0922F8E-DFC0-7D4A-9EA1-01978974CEA2}"/>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1569848" y="240466"/>
            <a:ext cx="354799" cy="719454"/>
          </a:xfrm>
          <a:prstGeom prst="rect">
            <a:avLst/>
          </a:prstGeom>
        </p:spPr>
      </p:pic>
      <p:sp>
        <p:nvSpPr>
          <p:cNvPr id="49" name="TextBox 48">
            <a:extLst>
              <a:ext uri="{FF2B5EF4-FFF2-40B4-BE49-F238E27FC236}">
                <a16:creationId xmlns:a16="http://schemas.microsoft.com/office/drawing/2014/main" id="{A2BEBE57-16A2-6049-A525-89C41E581304}"/>
              </a:ext>
            </a:extLst>
          </p:cNvPr>
          <p:cNvSpPr txBox="1"/>
          <p:nvPr/>
        </p:nvSpPr>
        <p:spPr>
          <a:xfrm>
            <a:off x="4471513" y="1096264"/>
            <a:ext cx="5377161"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black"/>
                </a:solidFill>
                <a:effectLst/>
                <a:uLnTx/>
                <a:uFillTx/>
                <a:latin typeface="Proxima Nova" panose="02000506030000020004" pitchFamily="2" charset="0"/>
                <a:ea typeface="+mn-ea"/>
                <a:cs typeface="+mn-cs"/>
              </a:rPr>
              <a:t>Connecting Energy and Health</a:t>
            </a:r>
          </a:p>
        </p:txBody>
      </p:sp>
      <p:cxnSp>
        <p:nvCxnSpPr>
          <p:cNvPr id="60" name="Straight Connector 59">
            <a:extLst>
              <a:ext uri="{FF2B5EF4-FFF2-40B4-BE49-F238E27FC236}">
                <a16:creationId xmlns:a16="http://schemas.microsoft.com/office/drawing/2014/main" id="{232B7D37-D0B9-D54C-992D-595A9027D096}"/>
              </a:ext>
            </a:extLst>
          </p:cNvPr>
          <p:cNvCxnSpPr>
            <a:cxnSpLocks/>
          </p:cNvCxnSpPr>
          <p:nvPr/>
        </p:nvCxnSpPr>
        <p:spPr>
          <a:xfrm>
            <a:off x="4592130" y="1653131"/>
            <a:ext cx="1604633" cy="0"/>
          </a:xfrm>
          <a:prstGeom prst="line">
            <a:avLst/>
          </a:prstGeom>
          <a:ln w="73025">
            <a:solidFill>
              <a:srgbClr val="F8C333">
                <a:alpha val="70000"/>
              </a:srgbClr>
            </a:solidFill>
            <a:prstDash val="sysDot"/>
          </a:ln>
        </p:spPr>
        <p:style>
          <a:lnRef idx="1">
            <a:schemeClr val="accent1"/>
          </a:lnRef>
          <a:fillRef idx="0">
            <a:schemeClr val="accent1"/>
          </a:fillRef>
          <a:effectRef idx="0">
            <a:schemeClr val="accent1"/>
          </a:effectRef>
          <a:fontRef idx="minor">
            <a:schemeClr val="tx1"/>
          </a:fontRef>
        </p:style>
      </p:cxnSp>
      <p:sp>
        <p:nvSpPr>
          <p:cNvPr id="62" name="TextBox 61">
            <a:extLst>
              <a:ext uri="{FF2B5EF4-FFF2-40B4-BE49-F238E27FC236}">
                <a16:creationId xmlns:a16="http://schemas.microsoft.com/office/drawing/2014/main" id="{BA765969-3E7A-A045-B81C-CD1C11B72077}"/>
              </a:ext>
            </a:extLst>
          </p:cNvPr>
          <p:cNvSpPr txBox="1"/>
          <p:nvPr/>
        </p:nvSpPr>
        <p:spPr>
          <a:xfrm>
            <a:off x="4471512" y="1666954"/>
            <a:ext cx="7574714" cy="707886"/>
          </a:xfrm>
          <a:prstGeom prst="rect">
            <a:avLst/>
          </a:prstGeom>
          <a:noFill/>
        </p:spPr>
        <p:txBody>
          <a:bodyPr wrap="square" rtlCol="0">
            <a:spAutoFit/>
          </a:bodyPr>
          <a:lstStyle/>
          <a:p>
            <a:pPr lvl="0"/>
            <a:r>
              <a:rPr lang="en-US" sz="2000" dirty="0"/>
              <a:t>UNDP supports countries to install solar photovoltaic systems at health centers and storage facilities located in poor and hard-to-reach areas</a:t>
            </a:r>
            <a:r>
              <a:rPr kumimoji="0" lang="en-US" sz="2000" b="0" i="0" u="none" strike="noStrike" kern="1200" cap="none" spc="0" normalizeH="0" baseline="0" noProof="0" dirty="0">
                <a:ln>
                  <a:noFill/>
                </a:ln>
                <a:solidFill>
                  <a:prstClr val="black"/>
                </a:solidFill>
                <a:effectLst/>
                <a:uLnTx/>
                <a:uFillTx/>
                <a:ea typeface="+mn-ea"/>
                <a:cs typeface="+mn-cs"/>
                <a:sym typeface="Calibri"/>
              </a:rPr>
              <a:t>: </a:t>
            </a:r>
            <a:endParaRPr kumimoji="0" lang="en-GB" sz="2000" b="0" i="0" u="none" strike="noStrike" kern="1200" cap="none" spc="0" normalizeH="0" baseline="0" noProof="0" dirty="0">
              <a:ln>
                <a:noFill/>
              </a:ln>
              <a:solidFill>
                <a:prstClr val="black"/>
              </a:solidFill>
              <a:effectLst/>
              <a:uLnTx/>
              <a:uFillTx/>
              <a:ea typeface="+mn-ea"/>
              <a:cs typeface="+mn-cs"/>
            </a:endParaRPr>
          </a:p>
        </p:txBody>
      </p:sp>
      <p:sp>
        <p:nvSpPr>
          <p:cNvPr id="16" name="TextBox 15">
            <a:extLst>
              <a:ext uri="{FF2B5EF4-FFF2-40B4-BE49-F238E27FC236}">
                <a16:creationId xmlns:a16="http://schemas.microsoft.com/office/drawing/2014/main" id="{CB48A71D-1843-E34F-8446-046B925FDF01}"/>
              </a:ext>
            </a:extLst>
          </p:cNvPr>
          <p:cNvSpPr txBox="1"/>
          <p:nvPr/>
        </p:nvSpPr>
        <p:spPr>
          <a:xfrm>
            <a:off x="4471512" y="2458273"/>
            <a:ext cx="7256661" cy="3970318"/>
          </a:xfrm>
          <a:prstGeom prst="rect">
            <a:avLst/>
          </a:prstGeom>
          <a:noFill/>
        </p:spPr>
        <p:txBody>
          <a:bodyPr wrap="square" rtlCol="0">
            <a:spAutoFit/>
          </a:bodyPr>
          <a:lstStyle/>
          <a:p>
            <a:pPr marL="285750" lvl="0" indent="-285750">
              <a:buFont typeface="Arial" panose="020B0604020202020204" pitchFamily="34" charset="0"/>
              <a:buChar char="•"/>
            </a:pPr>
            <a:r>
              <a:rPr lang="en-US" dirty="0"/>
              <a:t>S4H builds on the much larger investment and knowledge generated by UNDP’s active energy portfolio focused on expanding access to clean energy, including the promotion of renewable energy and energy efficiency, in more than 110 countries.</a:t>
            </a:r>
          </a:p>
          <a:p>
            <a:pPr marL="285750" lvl="0" indent="-285750">
              <a:buFont typeface="Arial" panose="020B0604020202020204" pitchFamily="34" charset="0"/>
              <a:buChar char="•"/>
            </a:pPr>
            <a:r>
              <a:rPr lang="en-US" dirty="0"/>
              <a:t>To date, UNDP has supported the solar electrification of over 900 health </a:t>
            </a:r>
            <a:r>
              <a:rPr lang="en-US" dirty="0" err="1"/>
              <a:t>centres</a:t>
            </a:r>
            <a:r>
              <a:rPr lang="en-US" dirty="0"/>
              <a:t> and storage facilities in Zimbabwe, Sudan, Zambia, South Sudan, Namibia, Nepal, Angola, Liberia, Chad, Yemen and Libya - </a:t>
            </a:r>
            <a:r>
              <a:rPr lang="en-US" dirty="0">
                <a:sym typeface="Calibri"/>
              </a:rPr>
              <a:t>with an</a:t>
            </a:r>
            <a:r>
              <a:rPr lang="en-US" dirty="0"/>
              <a:t> estimated 34.5 million people now benefitting from reliable health services.</a:t>
            </a:r>
          </a:p>
          <a:p>
            <a:pPr marL="285750" indent="-285750">
              <a:buFont typeface="Arial" panose="020B0604020202020204" pitchFamily="34" charset="0"/>
              <a:buChar char="•"/>
            </a:pPr>
            <a:r>
              <a:rPr lang="en-US" dirty="0"/>
              <a:t>Significantly improved access to quality health services. For instance, an additional 80% of women &amp; children have been identified as beneficiaries in Zambia alone.</a:t>
            </a:r>
          </a:p>
          <a:p>
            <a:pPr marL="285750" indent="-285750">
              <a:buFont typeface="Arial" panose="020B0604020202020204" pitchFamily="34" charset="0"/>
              <a:buChar char="•"/>
            </a:pPr>
            <a:r>
              <a:rPr lang="en-US" dirty="0" err="1"/>
              <a:t>Upto</a:t>
            </a:r>
            <a:r>
              <a:rPr lang="en-US" dirty="0"/>
              <a:t> 60% reduction in electricity cost in several on-grid health facilities </a:t>
            </a:r>
            <a:endParaRPr kumimoji="0" lang="en-US" b="0" i="0" u="none" strike="noStrike" kern="1200" cap="none" spc="0" normalizeH="0" baseline="0" noProof="0" dirty="0">
              <a:ln>
                <a:noFill/>
              </a:ln>
              <a:solidFill>
                <a:prstClr val="black"/>
              </a:solidFill>
              <a:effectLst/>
              <a:uLnTx/>
              <a:uFillTx/>
              <a:ea typeface="+mn-ea"/>
              <a:cs typeface="+mn-cs"/>
              <a:sym typeface="Calibri"/>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b="0" i="0" u="none" strike="noStrike" kern="1200" cap="none" spc="0" normalizeH="0" baseline="0" noProof="0" dirty="0">
              <a:ln>
                <a:noFill/>
              </a:ln>
              <a:solidFill>
                <a:prstClr val="black"/>
              </a:solidFill>
              <a:effectLst/>
              <a:uLnTx/>
              <a:uFillTx/>
              <a:ea typeface="+mn-ea"/>
              <a:cs typeface="+mn-cs"/>
            </a:endParaRPr>
          </a:p>
        </p:txBody>
      </p:sp>
      <p:pic>
        <p:nvPicPr>
          <p:cNvPr id="15" name="Picture 14" descr="A picture containing food&#10;&#10;Description automatically generated">
            <a:extLst>
              <a:ext uri="{FF2B5EF4-FFF2-40B4-BE49-F238E27FC236}">
                <a16:creationId xmlns:a16="http://schemas.microsoft.com/office/drawing/2014/main" id="{5D950EFE-34AB-48B5-BD9A-D1FD501E78E3}"/>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360411" y="188839"/>
            <a:ext cx="966376" cy="904599"/>
          </a:xfrm>
          <a:prstGeom prst="rect">
            <a:avLst/>
          </a:prstGeom>
        </p:spPr>
      </p:pic>
    </p:spTree>
    <p:extLst>
      <p:ext uri="{BB962C8B-B14F-4D97-AF65-F5344CB8AC3E}">
        <p14:creationId xmlns:p14="http://schemas.microsoft.com/office/powerpoint/2010/main" val="3336101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ADEDA464-D1FA-AF4E-9703-8A73E81D7FAF}"/>
              </a:ext>
            </a:extLst>
          </p:cNvPr>
          <p:cNvSpPr/>
          <p:nvPr/>
        </p:nvSpPr>
        <p:spPr>
          <a:xfrm>
            <a:off x="3717773" y="-199721"/>
            <a:ext cx="8440185" cy="1282163"/>
          </a:xfrm>
          <a:prstGeom prst="rect">
            <a:avLst/>
          </a:prstGeom>
          <a:solidFill>
            <a:schemeClr val="bg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6" name="Rectangle 55">
            <a:extLst>
              <a:ext uri="{FF2B5EF4-FFF2-40B4-BE49-F238E27FC236}">
                <a16:creationId xmlns:a16="http://schemas.microsoft.com/office/drawing/2014/main" id="{5A4FC2A3-B2C8-294F-9F07-B82669D7A49D}"/>
              </a:ext>
            </a:extLst>
          </p:cNvPr>
          <p:cNvSpPr/>
          <p:nvPr/>
        </p:nvSpPr>
        <p:spPr>
          <a:xfrm>
            <a:off x="4471514" y="321123"/>
            <a:ext cx="6983885" cy="954107"/>
          </a:xfrm>
          <a:prstGeom prst="rect">
            <a:avLst/>
          </a:prstGeom>
        </p:spPr>
        <p:txBody>
          <a:bodyPr wrap="square">
            <a:spAutoFit/>
          </a:bodyPr>
          <a:lstStyle/>
          <a:p>
            <a:pPr lvl="0"/>
            <a:r>
              <a:rPr kumimoji="0" lang="en-GB" sz="2800" b="1" i="0" u="none" strike="noStrike" kern="1200" cap="none" spc="0" normalizeH="0" baseline="0" noProof="0" dirty="0">
                <a:ln>
                  <a:noFill/>
                </a:ln>
                <a:solidFill>
                  <a:prstClr val="black"/>
                </a:solidFill>
                <a:effectLst/>
                <a:uLnTx/>
                <a:uFillTx/>
                <a:latin typeface="Proxima Nova" panose="02000506030000020004" pitchFamily="2" charset="0"/>
                <a:ea typeface="+mn-ea"/>
                <a:cs typeface="+mn-cs"/>
              </a:rPr>
              <a:t>Scaling-up </a:t>
            </a:r>
            <a:r>
              <a:rPr lang="en-GB" sz="2800" b="1" dirty="0">
                <a:solidFill>
                  <a:prstClr val="black"/>
                </a:solidFill>
                <a:latin typeface="Proxima Nova" panose="02000506030000020004" pitchFamily="2" charset="0"/>
              </a:rPr>
              <a:t>Investments in </a:t>
            </a:r>
            <a:r>
              <a:rPr lang="en-US" sz="2800" b="1" dirty="0">
                <a:solidFill>
                  <a:prstClr val="black"/>
                </a:solidFill>
                <a:latin typeface="Proxima Nova" panose="02000506030000020004" pitchFamily="2" charset="0"/>
              </a:rPr>
              <a:t>Clean Energy Solutions for Health Facilities </a:t>
            </a:r>
            <a:r>
              <a:rPr lang="en-GB" sz="2800" b="1" dirty="0">
                <a:solidFill>
                  <a:prstClr val="black"/>
                </a:solidFill>
                <a:latin typeface="Proxima Nova" panose="02000506030000020004" pitchFamily="2" charset="0"/>
              </a:rPr>
              <a:t> </a:t>
            </a:r>
            <a:endParaRPr kumimoji="0" lang="en-GB" sz="2800" b="1" i="1" u="none" strike="noStrike" kern="1200" cap="none" spc="0" normalizeH="0" baseline="0" noProof="0" dirty="0">
              <a:ln>
                <a:noFill/>
              </a:ln>
              <a:solidFill>
                <a:prstClr val="black"/>
              </a:solidFill>
              <a:effectLst/>
              <a:uLnTx/>
              <a:uFillTx/>
              <a:latin typeface="Proxima Nova" panose="02000506030000020004" pitchFamily="2" charset="0"/>
              <a:ea typeface="+mn-ea"/>
              <a:cs typeface="+mn-cs"/>
            </a:endParaRPr>
          </a:p>
        </p:txBody>
      </p:sp>
      <p:pic>
        <p:nvPicPr>
          <p:cNvPr id="14" name="Picture 13" descr="A picture containing clock, fence&#10;&#10;Description automatically generated">
            <a:extLst>
              <a:ext uri="{FF2B5EF4-FFF2-40B4-BE49-F238E27FC236}">
                <a16:creationId xmlns:a16="http://schemas.microsoft.com/office/drawing/2014/main" id="{B0922F8E-DFC0-7D4A-9EA1-01978974CE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569848" y="240466"/>
            <a:ext cx="354799" cy="719454"/>
          </a:xfrm>
          <a:prstGeom prst="rect">
            <a:avLst/>
          </a:prstGeom>
        </p:spPr>
      </p:pic>
      <p:sp>
        <p:nvSpPr>
          <p:cNvPr id="49" name="TextBox 48">
            <a:extLst>
              <a:ext uri="{FF2B5EF4-FFF2-40B4-BE49-F238E27FC236}">
                <a16:creationId xmlns:a16="http://schemas.microsoft.com/office/drawing/2014/main" id="{A2BEBE57-16A2-6049-A525-89C41E581304}"/>
              </a:ext>
            </a:extLst>
          </p:cNvPr>
          <p:cNvSpPr txBox="1"/>
          <p:nvPr/>
        </p:nvSpPr>
        <p:spPr>
          <a:xfrm>
            <a:off x="4471514" y="1366398"/>
            <a:ext cx="5377161"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dirty="0">
                <a:solidFill>
                  <a:prstClr val="black"/>
                </a:solidFill>
                <a:latin typeface="Proxima Nova" panose="02000506030000020004" pitchFamily="2" charset="0"/>
              </a:rPr>
              <a:t>Innovative Financial Mechanism</a:t>
            </a:r>
            <a:endParaRPr kumimoji="0" lang="en-GB" sz="2800" b="0" i="0" u="none" strike="noStrike" kern="1200" cap="none" spc="0" normalizeH="0" baseline="0" noProof="0" dirty="0">
              <a:ln>
                <a:noFill/>
              </a:ln>
              <a:solidFill>
                <a:prstClr val="black"/>
              </a:solidFill>
              <a:effectLst/>
              <a:uLnTx/>
              <a:uFillTx/>
              <a:latin typeface="Proxima Nova" panose="02000506030000020004" pitchFamily="2" charset="0"/>
              <a:ea typeface="+mn-ea"/>
              <a:cs typeface="+mn-cs"/>
            </a:endParaRPr>
          </a:p>
        </p:txBody>
      </p:sp>
      <p:cxnSp>
        <p:nvCxnSpPr>
          <p:cNvPr id="60" name="Straight Connector 59">
            <a:extLst>
              <a:ext uri="{FF2B5EF4-FFF2-40B4-BE49-F238E27FC236}">
                <a16:creationId xmlns:a16="http://schemas.microsoft.com/office/drawing/2014/main" id="{232B7D37-D0B9-D54C-992D-595A9027D096}"/>
              </a:ext>
            </a:extLst>
          </p:cNvPr>
          <p:cNvCxnSpPr>
            <a:cxnSpLocks/>
          </p:cNvCxnSpPr>
          <p:nvPr/>
        </p:nvCxnSpPr>
        <p:spPr>
          <a:xfrm>
            <a:off x="4530584" y="1991459"/>
            <a:ext cx="1604633" cy="0"/>
          </a:xfrm>
          <a:prstGeom prst="line">
            <a:avLst/>
          </a:prstGeom>
          <a:ln w="73025">
            <a:solidFill>
              <a:srgbClr val="F8C333">
                <a:alpha val="70000"/>
              </a:srgbClr>
            </a:solidFill>
            <a:prstDash val="sysDot"/>
          </a:ln>
        </p:spPr>
        <p:style>
          <a:lnRef idx="1">
            <a:schemeClr val="accent1"/>
          </a:lnRef>
          <a:fillRef idx="0">
            <a:schemeClr val="accent1"/>
          </a:fillRef>
          <a:effectRef idx="0">
            <a:schemeClr val="accent1"/>
          </a:effectRef>
          <a:fontRef idx="minor">
            <a:schemeClr val="tx1"/>
          </a:fontRef>
        </p:style>
      </p:cxnSp>
      <p:sp>
        <p:nvSpPr>
          <p:cNvPr id="62" name="TextBox 61">
            <a:extLst>
              <a:ext uri="{FF2B5EF4-FFF2-40B4-BE49-F238E27FC236}">
                <a16:creationId xmlns:a16="http://schemas.microsoft.com/office/drawing/2014/main" id="{BA765969-3E7A-A045-B81C-CD1C11B72077}"/>
              </a:ext>
            </a:extLst>
          </p:cNvPr>
          <p:cNvSpPr txBox="1"/>
          <p:nvPr/>
        </p:nvSpPr>
        <p:spPr>
          <a:xfrm>
            <a:off x="4530584" y="2107962"/>
            <a:ext cx="6983885" cy="1323439"/>
          </a:xfrm>
          <a:prstGeom prst="rect">
            <a:avLst/>
          </a:prstGeom>
          <a:noFill/>
        </p:spPr>
        <p:txBody>
          <a:bodyPr wrap="square" rtlCol="0">
            <a:spAutoFit/>
          </a:bodyPr>
          <a:lstStyle/>
          <a:p>
            <a:pPr lvl="0"/>
            <a:r>
              <a:rPr lang="en-US" sz="2000" dirty="0">
                <a:solidFill>
                  <a:prstClr val="black"/>
                </a:solidFill>
                <a:sym typeface="Calibri"/>
              </a:rPr>
              <a:t>UNDP is seeking to develop alternative business models and financial mechanisms, to ensure the long-term sustainability of the solar energy systems and the participation of the private sector.</a:t>
            </a:r>
            <a:endParaRPr kumimoji="0" lang="en-GB" sz="2000" b="0" i="0" u="none" strike="noStrike" kern="1200" cap="none" spc="0" normalizeH="0" baseline="0" noProof="0" dirty="0">
              <a:ln>
                <a:noFill/>
              </a:ln>
              <a:solidFill>
                <a:prstClr val="black"/>
              </a:solidFill>
              <a:effectLst/>
              <a:uLnTx/>
              <a:uFillTx/>
              <a:ea typeface="+mn-ea"/>
              <a:cs typeface="+mn-cs"/>
            </a:endParaRPr>
          </a:p>
        </p:txBody>
      </p:sp>
      <p:sp>
        <p:nvSpPr>
          <p:cNvPr id="16" name="TextBox 15">
            <a:extLst>
              <a:ext uri="{FF2B5EF4-FFF2-40B4-BE49-F238E27FC236}">
                <a16:creationId xmlns:a16="http://schemas.microsoft.com/office/drawing/2014/main" id="{CB48A71D-1843-E34F-8446-046B925FDF01}"/>
              </a:ext>
            </a:extLst>
          </p:cNvPr>
          <p:cNvSpPr txBox="1"/>
          <p:nvPr/>
        </p:nvSpPr>
        <p:spPr>
          <a:xfrm>
            <a:off x="4530584" y="3246255"/>
            <a:ext cx="6983886" cy="3108543"/>
          </a:xfrm>
          <a:prstGeom prst="rect">
            <a:avLst/>
          </a:prstGeom>
          <a:noFill/>
        </p:spPr>
        <p:txBody>
          <a:bodyPr wrap="square" rtlCol="0">
            <a:spAutoFit/>
          </a:bodyPr>
          <a:lstStyle/>
          <a:p>
            <a:pPr marR="0" lvl="0" algn="l" defTabSz="914400" rtl="0" eaLnBrk="1" fontAlgn="auto" latinLnBrk="0" hangingPunct="1">
              <a:lnSpc>
                <a:spcPct val="100000"/>
              </a:lnSpc>
              <a:spcBef>
                <a:spcPts val="0"/>
              </a:spcBef>
              <a:spcAft>
                <a:spcPts val="0"/>
              </a:spcAft>
              <a:buClrTx/>
              <a:buSzTx/>
              <a:tabLst/>
              <a:defRPr/>
            </a:pPr>
            <a:endPar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Calibri" panose="020F0502020204030204"/>
                <a:ea typeface="+mn-ea"/>
                <a:cs typeface="+mn-cs"/>
                <a:sym typeface="Calibri"/>
              </a:rPr>
              <a:t>Demand aggregation;</a:t>
            </a:r>
            <a:endParaRPr kumimoji="0" lang="en-US"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Calibri" panose="020F0502020204030204"/>
                <a:ea typeface="+mn-ea"/>
                <a:cs typeface="+mn-cs"/>
              </a:rPr>
              <a:t>Performance-based payment mechanism;</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prstClr val="black"/>
                </a:solidFill>
                <a:latin typeface="Calibri" panose="020F0502020204030204"/>
              </a:rPr>
              <a:t>Risk transfer mechanisms;</a:t>
            </a:r>
          </a:p>
          <a:p>
            <a:pPr marL="285750" indent="-285750">
              <a:buFont typeface="Arial" panose="020B0604020202020204" pitchFamily="34" charset="0"/>
              <a:buChar char="•"/>
            </a:pPr>
            <a:r>
              <a:rPr lang="en-US" dirty="0">
                <a:solidFill>
                  <a:prstClr val="black"/>
                </a:solidFill>
              </a:rPr>
              <a:t>Market development for Health Energy Service Companies (H-ESCOs);</a:t>
            </a:r>
            <a:endParaRPr kumimoji="0" lang="en-US"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Calibri" panose="020F0502020204030204"/>
                <a:ea typeface="+mn-ea"/>
                <a:cs typeface="+mn-cs"/>
              </a:rPr>
              <a:t>Mobilize investment from debt providers and equity investors through PPP modalities;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prstClr val="black"/>
                </a:solidFill>
                <a:latin typeface="Calibri" panose="020F0502020204030204"/>
              </a:rPr>
              <a:t>Distributed Renewable Energy Certificates (D-RECs). </a:t>
            </a:r>
            <a:r>
              <a:rPr kumimoji="0" lang="en-US"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R="0" lvl="0" algn="l" defTabSz="914400" rtl="0" eaLnBrk="1" fontAlgn="auto" latinLnBrk="0" hangingPunct="1">
              <a:lnSpc>
                <a:spcPct val="100000"/>
              </a:lnSpc>
              <a:spcBef>
                <a:spcPts val="0"/>
              </a:spcBef>
              <a:spcAft>
                <a:spcPts val="0"/>
              </a:spcAft>
              <a:buClrTx/>
              <a:buSzTx/>
              <a:tabLst/>
              <a:defRPr/>
            </a:pPr>
            <a:r>
              <a:rPr lang="en-US" b="1" i="1" dirty="0">
                <a:solidFill>
                  <a:prstClr val="black"/>
                </a:solidFill>
                <a:latin typeface="Calibri" panose="020F0502020204030204"/>
              </a:rPr>
              <a:t>Work in progress alongside various partners. </a:t>
            </a:r>
            <a:endParaRPr kumimoji="0" lang="en-US" sz="1800" b="1" i="1" u="none" strike="noStrike" kern="1200" cap="none" spc="0" normalizeH="0" baseline="0" noProof="0" dirty="0">
              <a:ln>
                <a:noFill/>
              </a:ln>
              <a:solidFill>
                <a:prstClr val="black"/>
              </a:solidFill>
              <a:effectLst/>
              <a:uLnTx/>
              <a:uFillTx/>
              <a:latin typeface="Proxima Nova" panose="02000506030000020004" pitchFamily="2" charset="0"/>
              <a:ea typeface="+mn-ea"/>
              <a:cs typeface="+mn-cs"/>
              <a:sym typeface="Calibri"/>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prstClr val="black"/>
              </a:solidFill>
              <a:effectLst/>
              <a:uLnTx/>
              <a:uFillTx/>
              <a:latin typeface="Proxima Nova" panose="02000506030000020004" pitchFamily="2" charset="0"/>
              <a:ea typeface="+mn-ea"/>
              <a:cs typeface="+mn-cs"/>
            </a:endParaRPr>
          </a:p>
        </p:txBody>
      </p:sp>
      <p:pic>
        <p:nvPicPr>
          <p:cNvPr id="1028" name="Picture 4">
            <a:extLst>
              <a:ext uri="{FF2B5EF4-FFF2-40B4-BE49-F238E27FC236}">
                <a16:creationId xmlns:a16="http://schemas.microsoft.com/office/drawing/2014/main" id="{11EE7835-927B-413D-B14A-5E20548CB0F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67528"/>
          <a:stretch/>
        </p:blipFill>
        <p:spPr bwMode="auto">
          <a:xfrm>
            <a:off x="6190" y="-2357"/>
            <a:ext cx="3711583" cy="6848475"/>
          </a:xfrm>
          <a:prstGeom prst="rect">
            <a:avLst/>
          </a:prstGeom>
          <a:noFill/>
          <a:extLst>
            <a:ext uri="{909E8E84-426E-40DD-AFC4-6F175D3DCCD1}">
              <a14:hiddenFill xmlns:a14="http://schemas.microsoft.com/office/drawing/2010/main">
                <a:solidFill>
                  <a:srgbClr val="FFFFFF"/>
                </a:solidFill>
              </a14:hiddenFill>
            </a:ext>
          </a:extLst>
        </p:spPr>
      </p:pic>
      <p:grpSp>
        <p:nvGrpSpPr>
          <p:cNvPr id="57" name="Group 56">
            <a:extLst>
              <a:ext uri="{FF2B5EF4-FFF2-40B4-BE49-F238E27FC236}">
                <a16:creationId xmlns:a16="http://schemas.microsoft.com/office/drawing/2014/main" id="{1B4E2799-438D-DD40-A515-A0A0B1D0578F}"/>
              </a:ext>
            </a:extLst>
          </p:cNvPr>
          <p:cNvGrpSpPr/>
          <p:nvPr/>
        </p:nvGrpSpPr>
        <p:grpSpPr>
          <a:xfrm>
            <a:off x="3267210" y="339799"/>
            <a:ext cx="918597" cy="904598"/>
            <a:chOff x="3276354" y="339799"/>
            <a:chExt cx="918597" cy="904598"/>
          </a:xfrm>
        </p:grpSpPr>
        <p:sp>
          <p:nvSpPr>
            <p:cNvPr id="58" name="Oval 57">
              <a:extLst>
                <a:ext uri="{FF2B5EF4-FFF2-40B4-BE49-F238E27FC236}">
                  <a16:creationId xmlns:a16="http://schemas.microsoft.com/office/drawing/2014/main" id="{A763551C-F5F9-3E44-BC83-62D3A560C0E4}"/>
                </a:ext>
              </a:extLst>
            </p:cNvPr>
            <p:cNvSpPr/>
            <p:nvPr/>
          </p:nvSpPr>
          <p:spPr>
            <a:xfrm>
              <a:off x="3276354" y="339799"/>
              <a:ext cx="918597" cy="904598"/>
            </a:xfrm>
            <a:prstGeom prst="ellipse">
              <a:avLst/>
            </a:prstGeom>
            <a:solidFill>
              <a:srgbClr val="F8C333"/>
            </a:solidFill>
            <a:ln>
              <a:solidFill>
                <a:srgbClr val="F8C333">
                  <a:alpha val="2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Proxima Nova" panose="02000506030000020004" pitchFamily="2" charset="0"/>
                <a:ea typeface="+mn-ea"/>
                <a:cs typeface="+mn-cs"/>
              </a:endParaRPr>
            </a:p>
          </p:txBody>
        </p:sp>
        <p:pic>
          <p:nvPicPr>
            <p:cNvPr id="59" name="Graphic 58" descr="Lightbulb and gear">
              <a:extLst>
                <a:ext uri="{FF2B5EF4-FFF2-40B4-BE49-F238E27FC236}">
                  <a16:creationId xmlns:a16="http://schemas.microsoft.com/office/drawing/2014/main" id="{67E6F001-FB84-0846-ADC1-997D121EFC4F}"/>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395903" y="419105"/>
              <a:ext cx="729359" cy="729359"/>
            </a:xfrm>
            <a:prstGeom prst="rect">
              <a:avLst/>
            </a:prstGeom>
          </p:spPr>
        </p:pic>
      </p:grpSp>
    </p:spTree>
    <p:extLst>
      <p:ext uri="{BB962C8B-B14F-4D97-AF65-F5344CB8AC3E}">
        <p14:creationId xmlns:p14="http://schemas.microsoft.com/office/powerpoint/2010/main" val="36414597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ADEDA464-D1FA-AF4E-9703-8A73E81D7FAF}"/>
              </a:ext>
            </a:extLst>
          </p:cNvPr>
          <p:cNvSpPr/>
          <p:nvPr/>
        </p:nvSpPr>
        <p:spPr>
          <a:xfrm>
            <a:off x="1" y="-188725"/>
            <a:ext cx="12192000" cy="1282163"/>
          </a:xfrm>
          <a:prstGeom prst="rect">
            <a:avLst/>
          </a:prstGeom>
          <a:solidFill>
            <a:schemeClr val="bg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6" name="Rectangle 55">
            <a:extLst>
              <a:ext uri="{FF2B5EF4-FFF2-40B4-BE49-F238E27FC236}">
                <a16:creationId xmlns:a16="http://schemas.microsoft.com/office/drawing/2014/main" id="{5A4FC2A3-B2C8-294F-9F07-B82669D7A49D}"/>
              </a:ext>
            </a:extLst>
          </p:cNvPr>
          <p:cNvSpPr/>
          <p:nvPr/>
        </p:nvSpPr>
        <p:spPr>
          <a:xfrm>
            <a:off x="1311906" y="294611"/>
            <a:ext cx="7949086"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b="1" dirty="0">
                <a:solidFill>
                  <a:prstClr val="black"/>
                </a:solidFill>
                <a:latin typeface="Proxima Nova" panose="02000506030000020004" pitchFamily="2" charset="0"/>
              </a:rPr>
              <a:t>UNDP Energy &amp; COVID 19</a:t>
            </a:r>
            <a:endParaRPr kumimoji="0" lang="en-GB" sz="2800" b="1" i="1" u="none" strike="noStrike" kern="1200" cap="none" spc="0" normalizeH="0" baseline="0" noProof="0" dirty="0">
              <a:ln>
                <a:noFill/>
              </a:ln>
              <a:solidFill>
                <a:prstClr val="black"/>
              </a:solidFill>
              <a:effectLst/>
              <a:uLnTx/>
              <a:uFillTx/>
              <a:latin typeface="Proxima Nova" panose="02000506030000020004" pitchFamily="2" charset="0"/>
              <a:ea typeface="+mn-ea"/>
              <a:cs typeface="+mn-cs"/>
            </a:endParaRPr>
          </a:p>
        </p:txBody>
      </p:sp>
      <p:pic>
        <p:nvPicPr>
          <p:cNvPr id="14" name="Picture 13" descr="A picture containing clock, fence&#10;&#10;Description automatically generated">
            <a:extLst>
              <a:ext uri="{FF2B5EF4-FFF2-40B4-BE49-F238E27FC236}">
                <a16:creationId xmlns:a16="http://schemas.microsoft.com/office/drawing/2014/main" id="{B0922F8E-DFC0-7D4A-9EA1-01978974CE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569848" y="240466"/>
            <a:ext cx="354799" cy="719454"/>
          </a:xfrm>
          <a:prstGeom prst="rect">
            <a:avLst/>
          </a:prstGeom>
        </p:spPr>
      </p:pic>
      <p:sp>
        <p:nvSpPr>
          <p:cNvPr id="49" name="TextBox 48">
            <a:extLst>
              <a:ext uri="{FF2B5EF4-FFF2-40B4-BE49-F238E27FC236}">
                <a16:creationId xmlns:a16="http://schemas.microsoft.com/office/drawing/2014/main" id="{A2BEBE57-16A2-6049-A525-89C41E581304}"/>
              </a:ext>
            </a:extLst>
          </p:cNvPr>
          <p:cNvSpPr txBox="1"/>
          <p:nvPr/>
        </p:nvSpPr>
        <p:spPr>
          <a:xfrm>
            <a:off x="184733" y="1096264"/>
            <a:ext cx="1046089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black"/>
                </a:solidFill>
                <a:effectLst/>
                <a:uLnTx/>
                <a:uFillTx/>
                <a:latin typeface="Proxima Nova" panose="02000506030000020004" pitchFamily="2" charset="0"/>
                <a:ea typeface="+mn-ea"/>
                <a:cs typeface="+mn-cs"/>
              </a:rPr>
              <a:t>Rapid Response to Deploy Energy Solutions for Health Facilities</a:t>
            </a:r>
          </a:p>
        </p:txBody>
      </p:sp>
      <p:cxnSp>
        <p:nvCxnSpPr>
          <p:cNvPr id="60" name="Straight Connector 59">
            <a:extLst>
              <a:ext uri="{FF2B5EF4-FFF2-40B4-BE49-F238E27FC236}">
                <a16:creationId xmlns:a16="http://schemas.microsoft.com/office/drawing/2014/main" id="{232B7D37-D0B9-D54C-992D-595A9027D096}"/>
              </a:ext>
            </a:extLst>
          </p:cNvPr>
          <p:cNvCxnSpPr>
            <a:cxnSpLocks/>
          </p:cNvCxnSpPr>
          <p:nvPr/>
        </p:nvCxnSpPr>
        <p:spPr>
          <a:xfrm>
            <a:off x="267353" y="1690144"/>
            <a:ext cx="1604633" cy="0"/>
          </a:xfrm>
          <a:prstGeom prst="line">
            <a:avLst/>
          </a:prstGeom>
          <a:ln w="73025">
            <a:solidFill>
              <a:srgbClr val="F8C333">
                <a:alpha val="70000"/>
              </a:srgbClr>
            </a:solidFill>
            <a:prstDash val="sysDot"/>
          </a:ln>
        </p:spPr>
        <p:style>
          <a:lnRef idx="1">
            <a:schemeClr val="accent1"/>
          </a:lnRef>
          <a:fillRef idx="0">
            <a:schemeClr val="accent1"/>
          </a:fillRef>
          <a:effectRef idx="0">
            <a:schemeClr val="accent1"/>
          </a:effectRef>
          <a:fontRef idx="minor">
            <a:schemeClr val="tx1"/>
          </a:fontRef>
        </p:style>
      </p:cxnSp>
      <p:sp>
        <p:nvSpPr>
          <p:cNvPr id="62" name="TextBox 61">
            <a:extLst>
              <a:ext uri="{FF2B5EF4-FFF2-40B4-BE49-F238E27FC236}">
                <a16:creationId xmlns:a16="http://schemas.microsoft.com/office/drawing/2014/main" id="{BA765969-3E7A-A045-B81C-CD1C11B72077}"/>
              </a:ext>
            </a:extLst>
          </p:cNvPr>
          <p:cNvSpPr txBox="1"/>
          <p:nvPr/>
        </p:nvSpPr>
        <p:spPr>
          <a:xfrm>
            <a:off x="184732" y="1911793"/>
            <a:ext cx="10460896" cy="1754326"/>
          </a:xfrm>
          <a:prstGeom prst="rect">
            <a:avLst/>
          </a:prstGeom>
          <a:noFill/>
        </p:spPr>
        <p:txBody>
          <a:bodyPr wrap="square" rtlCol="0">
            <a:spAutoFit/>
          </a:bodyPr>
          <a:lstStyle/>
          <a:p>
            <a:pPr algn="just"/>
            <a:r>
              <a:rPr lang="en-GB" dirty="0"/>
              <a:t>Provide technical and strategic advice to governments to enable the availability of clean, reliable and affordable sources of energy for health facilities, including the design, procurement, installation, operation and maintenance of energy solutions through existing Long-Term Agreements (LTAs) with Energy Service Providers (procurement facilitation)</a:t>
            </a:r>
            <a:r>
              <a:rPr kumimoji="0" lang="en-US" sz="1800" b="0" i="0" u="none" strike="noStrike" kern="1200" cap="none" spc="0" normalizeH="0" baseline="0" noProof="0" dirty="0">
                <a:ln>
                  <a:noFill/>
                </a:ln>
                <a:solidFill>
                  <a:prstClr val="black"/>
                </a:solidFill>
                <a:effectLst/>
                <a:uLnTx/>
                <a:uFillTx/>
                <a:latin typeface="Proxima Nova" panose="02000506030000020004" pitchFamily="2" charset="0"/>
                <a:ea typeface="+mn-ea"/>
                <a:cs typeface="+mn-cs"/>
                <a:sym typeface="Calibri"/>
              </a:rPr>
              <a:t>:</a:t>
            </a:r>
          </a:p>
          <a:p>
            <a:pPr lvl="0"/>
            <a:r>
              <a:rPr kumimoji="0" lang="en-US" sz="1800" b="0" i="0" u="none" strike="noStrike" kern="1200" cap="none" spc="0" normalizeH="0" baseline="0" noProof="0" dirty="0">
                <a:ln>
                  <a:noFill/>
                </a:ln>
                <a:solidFill>
                  <a:prstClr val="black"/>
                </a:solidFill>
                <a:effectLst/>
                <a:uLnTx/>
                <a:uFillTx/>
                <a:latin typeface="Proxima Nova" panose="02000506030000020004" pitchFamily="2" charset="0"/>
                <a:ea typeface="+mn-ea"/>
                <a:cs typeface="+mn-cs"/>
                <a:sym typeface="Calibri"/>
              </a:rPr>
              <a:t> </a:t>
            </a:r>
            <a:endParaRPr kumimoji="0" lang="en-GB" sz="1800" b="0" i="0" u="none" strike="noStrike" kern="1200" cap="none" spc="0" normalizeH="0" baseline="0" noProof="0" dirty="0">
              <a:ln>
                <a:noFill/>
              </a:ln>
              <a:solidFill>
                <a:prstClr val="black"/>
              </a:solidFill>
              <a:effectLst/>
              <a:uLnTx/>
              <a:uFillTx/>
              <a:latin typeface="Proxima Nova" panose="02000506030000020004"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Proxima Nova" panose="02000506030000020004" pitchFamily="2" charset="0"/>
              <a:ea typeface="+mn-ea"/>
              <a:cs typeface="+mn-cs"/>
            </a:endParaRPr>
          </a:p>
        </p:txBody>
      </p:sp>
      <p:sp>
        <p:nvSpPr>
          <p:cNvPr id="16" name="TextBox 15">
            <a:extLst>
              <a:ext uri="{FF2B5EF4-FFF2-40B4-BE49-F238E27FC236}">
                <a16:creationId xmlns:a16="http://schemas.microsoft.com/office/drawing/2014/main" id="{CB48A71D-1843-E34F-8446-046B925FDF01}"/>
              </a:ext>
            </a:extLst>
          </p:cNvPr>
          <p:cNvSpPr txBox="1"/>
          <p:nvPr/>
        </p:nvSpPr>
        <p:spPr>
          <a:xfrm>
            <a:off x="7009528" y="3683782"/>
            <a:ext cx="4796005" cy="2646878"/>
          </a:xfrm>
          <a:prstGeom prst="rect">
            <a:avLst/>
          </a:prstGeom>
          <a:noFill/>
        </p:spPr>
        <p:txBody>
          <a:bodyPr wrap="square" rtlCol="0">
            <a:spAutoFit/>
          </a:bodyPr>
          <a:lstStyle/>
          <a:p>
            <a:pPr lvl="0" algn="just"/>
            <a:r>
              <a:rPr lang="en-US" sz="1600" dirty="0"/>
              <a:t>Country Example: UNDP in partnership with the WHO, is supporting the government of </a:t>
            </a:r>
            <a:r>
              <a:rPr lang="en-US" sz="1600" b="1" dirty="0"/>
              <a:t>Uganda</a:t>
            </a:r>
            <a:r>
              <a:rPr lang="en-US" sz="1600" dirty="0"/>
              <a:t> in electrifying prioritized health facilities to enhance the response to the COVID-19 pandemic. Resources have been repurposed and a rapid procurement process is currently taking place, making use of existing LTAs and in-house expertise. </a:t>
            </a:r>
          </a:p>
          <a:p>
            <a:pPr marL="285750" indent="-285750">
              <a:buFont typeface="Arial" panose="020B0604020202020204" pitchFamily="34" charset="0"/>
              <a:buChar char="•"/>
            </a:pPr>
            <a:endParaRPr lang="en-US" dirty="0"/>
          </a:p>
          <a:p>
            <a:pPr marL="285750" lvl="0" indent="-285750">
              <a:buFont typeface="Arial" panose="020B0604020202020204" pitchFamily="34" charset="0"/>
              <a:buChar char="•"/>
            </a:pPr>
            <a:endParaRPr kumimoji="0" lang="en-US" sz="1800" b="0" i="0" u="none" strike="noStrike" kern="1200" cap="none" spc="0" normalizeH="0" baseline="0" noProof="0" dirty="0">
              <a:ln>
                <a:noFill/>
              </a:ln>
              <a:solidFill>
                <a:prstClr val="black"/>
              </a:solidFill>
              <a:effectLst/>
              <a:uLnTx/>
              <a:uFillTx/>
              <a:latin typeface="Proxima Nova" panose="02000506030000020004" pitchFamily="2" charset="0"/>
              <a:ea typeface="+mn-ea"/>
              <a:cs typeface="+mn-cs"/>
              <a:sym typeface="Calibri"/>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prstClr val="black"/>
              </a:solidFill>
              <a:effectLst/>
              <a:uLnTx/>
              <a:uFillTx/>
              <a:latin typeface="Proxima Nova" panose="02000506030000020004" pitchFamily="2" charset="0"/>
              <a:ea typeface="+mn-ea"/>
              <a:cs typeface="+mn-cs"/>
            </a:endParaRPr>
          </a:p>
        </p:txBody>
      </p:sp>
      <p:pic>
        <p:nvPicPr>
          <p:cNvPr id="17" name="Picture 16">
            <a:extLst>
              <a:ext uri="{FF2B5EF4-FFF2-40B4-BE49-F238E27FC236}">
                <a16:creationId xmlns:a16="http://schemas.microsoft.com/office/drawing/2014/main" id="{3CA38190-7AF7-4789-8948-1B21B8A5F65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67353" y="169908"/>
            <a:ext cx="777201" cy="790012"/>
          </a:xfrm>
          <a:prstGeom prst="rect">
            <a:avLst/>
          </a:prstGeom>
        </p:spPr>
      </p:pic>
      <p:graphicFrame>
        <p:nvGraphicFramePr>
          <p:cNvPr id="20" name="Diagram 19">
            <a:extLst>
              <a:ext uri="{FF2B5EF4-FFF2-40B4-BE49-F238E27FC236}">
                <a16:creationId xmlns:a16="http://schemas.microsoft.com/office/drawing/2014/main" id="{9FA87E57-E7DE-4162-828C-B07319CF5B0A}"/>
              </a:ext>
            </a:extLst>
          </p:cNvPr>
          <p:cNvGraphicFramePr/>
          <p:nvPr/>
        </p:nvGraphicFramePr>
        <p:xfrm>
          <a:off x="386467" y="5779427"/>
          <a:ext cx="6161312" cy="23008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21" name="Picture 20" descr="A close up of a green screen&#10;&#10;Description automatically generated">
            <a:extLst>
              <a:ext uri="{FF2B5EF4-FFF2-40B4-BE49-F238E27FC236}">
                <a16:creationId xmlns:a16="http://schemas.microsoft.com/office/drawing/2014/main" id="{44D56E29-D17D-4B45-BE4A-0D5277C2877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96567" y="3074478"/>
            <a:ext cx="7709092" cy="2819992"/>
          </a:xfrm>
          <a:prstGeom prst="rect">
            <a:avLst/>
          </a:prstGeom>
        </p:spPr>
      </p:pic>
    </p:spTree>
    <p:extLst>
      <p:ext uri="{BB962C8B-B14F-4D97-AF65-F5344CB8AC3E}">
        <p14:creationId xmlns:p14="http://schemas.microsoft.com/office/powerpoint/2010/main" val="41173407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ADEDA464-D1FA-AF4E-9703-8A73E81D7FAF}"/>
              </a:ext>
            </a:extLst>
          </p:cNvPr>
          <p:cNvSpPr/>
          <p:nvPr/>
        </p:nvSpPr>
        <p:spPr>
          <a:xfrm>
            <a:off x="1" y="-188725"/>
            <a:ext cx="12192000" cy="1282163"/>
          </a:xfrm>
          <a:prstGeom prst="rect">
            <a:avLst/>
          </a:prstGeom>
          <a:solidFill>
            <a:schemeClr val="bg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6" name="Rectangle 55">
            <a:extLst>
              <a:ext uri="{FF2B5EF4-FFF2-40B4-BE49-F238E27FC236}">
                <a16:creationId xmlns:a16="http://schemas.microsoft.com/office/drawing/2014/main" id="{5A4FC2A3-B2C8-294F-9F07-B82669D7A49D}"/>
              </a:ext>
            </a:extLst>
          </p:cNvPr>
          <p:cNvSpPr/>
          <p:nvPr/>
        </p:nvSpPr>
        <p:spPr>
          <a:xfrm>
            <a:off x="1311906" y="294611"/>
            <a:ext cx="7949086"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b="1" dirty="0">
                <a:solidFill>
                  <a:prstClr val="black"/>
                </a:solidFill>
                <a:latin typeface="Proxima Nova" panose="02000506030000020004" pitchFamily="2" charset="0"/>
              </a:rPr>
              <a:t>UNDP and ISA: Joining hands on CARES</a:t>
            </a:r>
            <a:endParaRPr kumimoji="0" lang="en-GB" sz="2800" b="1" i="1" u="none" strike="noStrike" kern="1200" cap="none" spc="0" normalizeH="0" baseline="0" noProof="0" dirty="0">
              <a:ln>
                <a:noFill/>
              </a:ln>
              <a:solidFill>
                <a:prstClr val="black"/>
              </a:solidFill>
              <a:effectLst/>
              <a:uLnTx/>
              <a:uFillTx/>
              <a:latin typeface="Proxima Nova" panose="02000506030000020004" pitchFamily="2" charset="0"/>
              <a:ea typeface="+mn-ea"/>
              <a:cs typeface="+mn-cs"/>
            </a:endParaRPr>
          </a:p>
        </p:txBody>
      </p:sp>
      <p:pic>
        <p:nvPicPr>
          <p:cNvPr id="14" name="Picture 13" descr="A picture containing clock, fence&#10;&#10;Description automatically generated">
            <a:extLst>
              <a:ext uri="{FF2B5EF4-FFF2-40B4-BE49-F238E27FC236}">
                <a16:creationId xmlns:a16="http://schemas.microsoft.com/office/drawing/2014/main" id="{B0922F8E-DFC0-7D4A-9EA1-01978974CE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569848" y="240466"/>
            <a:ext cx="354799" cy="719454"/>
          </a:xfrm>
          <a:prstGeom prst="rect">
            <a:avLst/>
          </a:prstGeom>
        </p:spPr>
      </p:pic>
      <p:sp>
        <p:nvSpPr>
          <p:cNvPr id="49" name="TextBox 48">
            <a:extLst>
              <a:ext uri="{FF2B5EF4-FFF2-40B4-BE49-F238E27FC236}">
                <a16:creationId xmlns:a16="http://schemas.microsoft.com/office/drawing/2014/main" id="{A2BEBE57-16A2-6049-A525-89C41E581304}"/>
              </a:ext>
            </a:extLst>
          </p:cNvPr>
          <p:cNvSpPr txBox="1"/>
          <p:nvPr/>
        </p:nvSpPr>
        <p:spPr>
          <a:xfrm>
            <a:off x="184733" y="1096264"/>
            <a:ext cx="1046089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black"/>
                </a:solidFill>
                <a:effectLst/>
                <a:uLnTx/>
                <a:uFillTx/>
                <a:latin typeface="Proxima Nova" panose="02000506030000020004" pitchFamily="2" charset="0"/>
                <a:ea typeface="+mn-ea"/>
                <a:cs typeface="+mn-cs"/>
              </a:rPr>
              <a:t>Discussions with priority countries</a:t>
            </a:r>
          </a:p>
        </p:txBody>
      </p:sp>
      <p:cxnSp>
        <p:nvCxnSpPr>
          <p:cNvPr id="60" name="Straight Connector 59">
            <a:extLst>
              <a:ext uri="{FF2B5EF4-FFF2-40B4-BE49-F238E27FC236}">
                <a16:creationId xmlns:a16="http://schemas.microsoft.com/office/drawing/2014/main" id="{232B7D37-D0B9-D54C-992D-595A9027D096}"/>
              </a:ext>
            </a:extLst>
          </p:cNvPr>
          <p:cNvCxnSpPr>
            <a:cxnSpLocks/>
          </p:cNvCxnSpPr>
          <p:nvPr/>
        </p:nvCxnSpPr>
        <p:spPr>
          <a:xfrm>
            <a:off x="267353" y="1690144"/>
            <a:ext cx="1604633" cy="0"/>
          </a:xfrm>
          <a:prstGeom prst="line">
            <a:avLst/>
          </a:prstGeom>
          <a:ln w="73025">
            <a:solidFill>
              <a:srgbClr val="F8C333">
                <a:alpha val="70000"/>
              </a:srgbClr>
            </a:solidFill>
            <a:prstDash val="sysDot"/>
          </a:ln>
        </p:spPr>
        <p:style>
          <a:lnRef idx="1">
            <a:schemeClr val="accent1"/>
          </a:lnRef>
          <a:fillRef idx="0">
            <a:schemeClr val="accent1"/>
          </a:fillRef>
          <a:effectRef idx="0">
            <a:schemeClr val="accent1"/>
          </a:effectRef>
          <a:fontRef idx="minor">
            <a:schemeClr val="tx1"/>
          </a:fontRef>
        </p:style>
      </p:cxnSp>
      <p:sp>
        <p:nvSpPr>
          <p:cNvPr id="62" name="TextBox 61">
            <a:extLst>
              <a:ext uri="{FF2B5EF4-FFF2-40B4-BE49-F238E27FC236}">
                <a16:creationId xmlns:a16="http://schemas.microsoft.com/office/drawing/2014/main" id="{BA765969-3E7A-A045-B81C-CD1C11B72077}"/>
              </a:ext>
            </a:extLst>
          </p:cNvPr>
          <p:cNvSpPr txBox="1"/>
          <p:nvPr/>
        </p:nvSpPr>
        <p:spPr>
          <a:xfrm>
            <a:off x="184732" y="1911793"/>
            <a:ext cx="5277605" cy="2477601"/>
          </a:xfrm>
          <a:prstGeom prst="rect">
            <a:avLst/>
          </a:prstGeom>
          <a:noFill/>
        </p:spPr>
        <p:txBody>
          <a:bodyPr wrap="square" rtlCol="0">
            <a:spAutoFit/>
          </a:bodyPr>
          <a:lstStyle/>
          <a:p>
            <a:pPr algn="just"/>
            <a:r>
              <a:rPr lang="en-CA" dirty="0"/>
              <a:t>ISA and UNDP have initiated the identification of countries where both institutions could leverage synergies for CARES. </a:t>
            </a:r>
            <a:r>
              <a:rPr lang="en-CA" b="1" dirty="0"/>
              <a:t>Uganda </a:t>
            </a:r>
            <a:r>
              <a:rPr lang="en-CA" dirty="0"/>
              <a:t>and </a:t>
            </a:r>
            <a:r>
              <a:rPr lang="en-CA" b="1" dirty="0"/>
              <a:t>Rwanda </a:t>
            </a:r>
            <a:r>
              <a:rPr lang="en-CA" dirty="0"/>
              <a:t>have been identified as initial potential candidates.</a:t>
            </a:r>
          </a:p>
          <a:p>
            <a:pPr algn="just"/>
            <a:endParaRPr kumimoji="0" lang="en-CA" sz="1100" b="0" i="0" u="none" strike="noStrike" kern="1200" cap="none" spc="0" normalizeH="0" baseline="0" noProof="0" dirty="0">
              <a:ln>
                <a:noFill/>
              </a:ln>
              <a:solidFill>
                <a:prstClr val="black"/>
              </a:solidFill>
              <a:effectLst/>
              <a:uLnTx/>
              <a:uFillTx/>
              <a:latin typeface="Proxima Nova" panose="02000506030000020004" pitchFamily="2" charset="0"/>
              <a:ea typeface="+mn-ea"/>
              <a:cs typeface="+mn-cs"/>
              <a:sym typeface="Calibri"/>
            </a:endParaRPr>
          </a:p>
          <a:p>
            <a:pPr algn="just"/>
            <a:r>
              <a:rPr lang="en-CA" dirty="0">
                <a:sym typeface="Calibri"/>
              </a:rPr>
              <a:t>Other countries are also being considered based on the priority list shared by ISA.</a:t>
            </a:r>
            <a:endParaRPr kumimoji="0" lang="en-US" sz="1800" b="0" i="0" u="none" strike="noStrike" kern="1200" cap="none" spc="0" normalizeH="0" baseline="0" noProof="0" dirty="0">
              <a:ln>
                <a:noFill/>
              </a:ln>
              <a:solidFill>
                <a:prstClr val="black"/>
              </a:solidFill>
              <a:effectLst/>
              <a:uLnTx/>
              <a:uFillTx/>
              <a:latin typeface="Proxima Nova" panose="02000506030000020004" pitchFamily="2" charset="0"/>
              <a:ea typeface="+mn-ea"/>
              <a:cs typeface="+mn-cs"/>
              <a:sym typeface="Calibri"/>
            </a:endParaRPr>
          </a:p>
          <a:p>
            <a:pPr lvl="0"/>
            <a:endParaRPr kumimoji="0" lang="en-GB" sz="1800" b="0" i="0" u="none" strike="noStrike" kern="1200" cap="none" spc="0" normalizeH="0" baseline="0" noProof="0" dirty="0">
              <a:ln>
                <a:noFill/>
              </a:ln>
              <a:solidFill>
                <a:prstClr val="black"/>
              </a:solidFill>
              <a:effectLst/>
              <a:uLnTx/>
              <a:uFillTx/>
              <a:latin typeface="Proxima Nova" panose="02000506030000020004"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Proxima Nova" panose="02000506030000020004" pitchFamily="2" charset="0"/>
              <a:ea typeface="+mn-ea"/>
              <a:cs typeface="+mn-cs"/>
            </a:endParaRPr>
          </a:p>
        </p:txBody>
      </p:sp>
      <p:pic>
        <p:nvPicPr>
          <p:cNvPr id="17" name="Picture 16">
            <a:extLst>
              <a:ext uri="{FF2B5EF4-FFF2-40B4-BE49-F238E27FC236}">
                <a16:creationId xmlns:a16="http://schemas.microsoft.com/office/drawing/2014/main" id="{3CA38190-7AF7-4789-8948-1B21B8A5F65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67353" y="169908"/>
            <a:ext cx="777201" cy="790012"/>
          </a:xfrm>
          <a:prstGeom prst="rect">
            <a:avLst/>
          </a:prstGeom>
        </p:spPr>
      </p:pic>
      <p:sp>
        <p:nvSpPr>
          <p:cNvPr id="18" name="TextBox 17">
            <a:extLst>
              <a:ext uri="{FF2B5EF4-FFF2-40B4-BE49-F238E27FC236}">
                <a16:creationId xmlns:a16="http://schemas.microsoft.com/office/drawing/2014/main" id="{CC06D915-B0F3-437D-9A92-C7E0A60681C9}"/>
              </a:ext>
            </a:extLst>
          </p:cNvPr>
          <p:cNvSpPr txBox="1"/>
          <p:nvPr/>
        </p:nvSpPr>
        <p:spPr>
          <a:xfrm>
            <a:off x="184732" y="3958788"/>
            <a:ext cx="1046089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black"/>
                </a:solidFill>
                <a:effectLst/>
                <a:uLnTx/>
                <a:uFillTx/>
                <a:latin typeface="Proxima Nova" panose="02000506030000020004" pitchFamily="2" charset="0"/>
                <a:ea typeface="+mn-ea"/>
                <a:cs typeface="+mn-cs"/>
              </a:rPr>
              <a:t>Sustainability focus</a:t>
            </a:r>
          </a:p>
        </p:txBody>
      </p:sp>
      <p:cxnSp>
        <p:nvCxnSpPr>
          <p:cNvPr id="19" name="Straight Connector 18">
            <a:extLst>
              <a:ext uri="{FF2B5EF4-FFF2-40B4-BE49-F238E27FC236}">
                <a16:creationId xmlns:a16="http://schemas.microsoft.com/office/drawing/2014/main" id="{DE5DCED0-1FE3-465E-A36D-2F4DF8A59C30}"/>
              </a:ext>
            </a:extLst>
          </p:cNvPr>
          <p:cNvCxnSpPr>
            <a:cxnSpLocks/>
          </p:cNvCxnSpPr>
          <p:nvPr/>
        </p:nvCxnSpPr>
        <p:spPr>
          <a:xfrm>
            <a:off x="267352" y="4520660"/>
            <a:ext cx="1604633" cy="0"/>
          </a:xfrm>
          <a:prstGeom prst="line">
            <a:avLst/>
          </a:prstGeom>
          <a:ln w="73025">
            <a:solidFill>
              <a:srgbClr val="F8C333">
                <a:alpha val="70000"/>
              </a:srgbClr>
            </a:solidFill>
            <a:prstDash val="sysDot"/>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80E2C927-AFB7-4D3A-A46E-D83B53ADA538}"/>
              </a:ext>
            </a:extLst>
          </p:cNvPr>
          <p:cNvSpPr txBox="1"/>
          <p:nvPr/>
        </p:nvSpPr>
        <p:spPr>
          <a:xfrm>
            <a:off x="184732" y="4607645"/>
            <a:ext cx="5277605" cy="2215991"/>
          </a:xfrm>
          <a:prstGeom prst="rect">
            <a:avLst/>
          </a:prstGeom>
          <a:noFill/>
        </p:spPr>
        <p:txBody>
          <a:bodyPr wrap="square">
            <a:spAutoFit/>
          </a:bodyPr>
          <a:lstStyle/>
          <a:p>
            <a:pPr lvl="0" algn="just"/>
            <a:r>
              <a:rPr lang="en-US" dirty="0">
                <a:sym typeface="Calibri"/>
              </a:rPr>
              <a:t>Sustainability of the solar energy assets and services, i.e. what happens </a:t>
            </a:r>
            <a:r>
              <a:rPr lang="en-CA" dirty="0">
                <a:sym typeface="Calibri"/>
              </a:rPr>
              <a:t>“beyond the installation” is an essential consideration. </a:t>
            </a:r>
          </a:p>
          <a:p>
            <a:pPr lvl="0" algn="just"/>
            <a:endParaRPr lang="en-CA" sz="1100" dirty="0">
              <a:sym typeface="Calibri"/>
            </a:endParaRPr>
          </a:p>
          <a:p>
            <a:pPr lvl="0" algn="just"/>
            <a:r>
              <a:rPr lang="en-CA" dirty="0">
                <a:sym typeface="Calibri"/>
              </a:rPr>
              <a:t>UNDP is seeking to promote new business model and mechanisms towards that goal while responding to the urgent electrification demand in the context of the COVID-19 crisis.</a:t>
            </a:r>
            <a:endParaRPr lang="en-US" dirty="0">
              <a:sym typeface="Calibri"/>
            </a:endParaRPr>
          </a:p>
        </p:txBody>
      </p:sp>
      <p:pic>
        <p:nvPicPr>
          <p:cNvPr id="3" name="Picture 2">
            <a:extLst>
              <a:ext uri="{FF2B5EF4-FFF2-40B4-BE49-F238E27FC236}">
                <a16:creationId xmlns:a16="http://schemas.microsoft.com/office/drawing/2014/main" id="{F77EFAAB-2BE0-4705-BF80-7A4413DB8FBC}"/>
              </a:ext>
            </a:extLst>
          </p:cNvPr>
          <p:cNvPicPr>
            <a:picLocks noChangeAspect="1"/>
          </p:cNvPicPr>
          <p:nvPr/>
        </p:nvPicPr>
        <p:blipFill rotWithShape="1">
          <a:blip r:embed="rId5"/>
          <a:srcRect l="20367" t="15944" r="38795" b="10214"/>
          <a:stretch/>
        </p:blipFill>
        <p:spPr>
          <a:xfrm>
            <a:off x="6722855" y="1252418"/>
            <a:ext cx="5004019" cy="5089660"/>
          </a:xfrm>
          <a:prstGeom prst="rect">
            <a:avLst/>
          </a:prstGeom>
        </p:spPr>
      </p:pic>
      <p:sp>
        <p:nvSpPr>
          <p:cNvPr id="5" name="TextBox 4">
            <a:extLst>
              <a:ext uri="{FF2B5EF4-FFF2-40B4-BE49-F238E27FC236}">
                <a16:creationId xmlns:a16="http://schemas.microsoft.com/office/drawing/2014/main" id="{AF2A557A-FEBA-4228-A5DD-78630F90FFEB}"/>
              </a:ext>
            </a:extLst>
          </p:cNvPr>
          <p:cNvSpPr txBox="1"/>
          <p:nvPr/>
        </p:nvSpPr>
        <p:spPr>
          <a:xfrm>
            <a:off x="6882567" y="6396335"/>
            <a:ext cx="4864680" cy="461665"/>
          </a:xfrm>
          <a:prstGeom prst="rect">
            <a:avLst/>
          </a:prstGeom>
          <a:noFill/>
        </p:spPr>
        <p:txBody>
          <a:bodyPr wrap="square" rtlCol="0">
            <a:spAutoFit/>
          </a:bodyPr>
          <a:lstStyle/>
          <a:p>
            <a:r>
              <a:rPr lang="en-US" sz="1200" i="1" dirty="0"/>
              <a:t>The Solar panels at the </a:t>
            </a:r>
            <a:r>
              <a:rPr lang="en-US" sz="1200" i="1" dirty="0" err="1"/>
              <a:t>Sipepa</a:t>
            </a:r>
            <a:r>
              <a:rPr lang="en-US" sz="1200" i="1" dirty="0"/>
              <a:t> Rural Hospital ensure that the clinic is able to function adequately at night, Bulawayo, Zimbabwe.</a:t>
            </a:r>
            <a:endParaRPr lang="en-US" sz="400" dirty="0"/>
          </a:p>
        </p:txBody>
      </p:sp>
    </p:spTree>
    <p:extLst>
      <p:ext uri="{BB962C8B-B14F-4D97-AF65-F5344CB8AC3E}">
        <p14:creationId xmlns:p14="http://schemas.microsoft.com/office/powerpoint/2010/main" val="14885361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B6236-BE9E-48CE-B800-4C40FF65E50A}"/>
              </a:ext>
            </a:extLst>
          </p:cNvPr>
          <p:cNvSpPr>
            <a:spLocks noGrp="1"/>
          </p:cNvSpPr>
          <p:nvPr>
            <p:ph type="ctrTitle"/>
          </p:nvPr>
        </p:nvSpPr>
        <p:spPr/>
        <p:txBody>
          <a:bodyPr/>
          <a:lstStyle/>
          <a:p>
            <a:r>
              <a:rPr lang="en-US" b="1" dirty="0">
                <a:solidFill>
                  <a:schemeClr val="accent1">
                    <a:lumMod val="75000"/>
                  </a:schemeClr>
                </a:solidFill>
              </a:rPr>
              <a:t>Thank you</a:t>
            </a:r>
          </a:p>
        </p:txBody>
      </p:sp>
      <p:sp>
        <p:nvSpPr>
          <p:cNvPr id="3" name="Subtitle 2">
            <a:extLst>
              <a:ext uri="{FF2B5EF4-FFF2-40B4-BE49-F238E27FC236}">
                <a16:creationId xmlns:a16="http://schemas.microsoft.com/office/drawing/2014/main" id="{99D97009-DF34-43CB-B322-5BB01F5B1203}"/>
              </a:ext>
            </a:extLst>
          </p:cNvPr>
          <p:cNvSpPr>
            <a:spLocks noGrp="1"/>
          </p:cNvSpPr>
          <p:nvPr>
            <p:ph type="subTitle" idx="1"/>
          </p:nvPr>
        </p:nvSpPr>
        <p:spPr/>
        <p:txBody>
          <a:bodyPr/>
          <a:lstStyle/>
          <a:p>
            <a:r>
              <a:rPr lang="en-US" sz="2800" b="1" dirty="0">
                <a:solidFill>
                  <a:schemeClr val="accent1">
                    <a:lumMod val="75000"/>
                  </a:schemeClr>
                </a:solidFill>
              </a:rPr>
              <a:t>Shoko Noda</a:t>
            </a:r>
          </a:p>
          <a:p>
            <a:r>
              <a:rPr lang="en-US" b="1" dirty="0">
                <a:solidFill>
                  <a:schemeClr val="accent1">
                    <a:lumMod val="75000"/>
                  </a:schemeClr>
                </a:solidFill>
              </a:rPr>
              <a:t>UNDP India, Resident Representative</a:t>
            </a:r>
          </a:p>
          <a:p>
            <a:r>
              <a:rPr lang="en-US" b="1" dirty="0">
                <a:solidFill>
                  <a:schemeClr val="accent1">
                    <a:lumMod val="75000"/>
                  </a:schemeClr>
                </a:solidFill>
              </a:rPr>
              <a:t>UNDP, 55 Lodhi Estate, New Delhi - 110003</a:t>
            </a:r>
          </a:p>
        </p:txBody>
      </p:sp>
      <p:pic>
        <p:nvPicPr>
          <p:cNvPr id="4" name="Picture 3">
            <a:extLst>
              <a:ext uri="{FF2B5EF4-FFF2-40B4-BE49-F238E27FC236}">
                <a16:creationId xmlns:a16="http://schemas.microsoft.com/office/drawing/2014/main" id="{949576AB-03C0-4B3C-957B-4B8FAD311FB9}"/>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1398140" y="133571"/>
            <a:ext cx="607060" cy="1236980"/>
          </a:xfrm>
          <a:prstGeom prst="rect">
            <a:avLst/>
          </a:prstGeom>
          <a:noFill/>
          <a:ln>
            <a:noFill/>
          </a:ln>
        </p:spPr>
      </p:pic>
    </p:spTree>
    <p:extLst>
      <p:ext uri="{BB962C8B-B14F-4D97-AF65-F5344CB8AC3E}">
        <p14:creationId xmlns:p14="http://schemas.microsoft.com/office/powerpoint/2010/main" val="176816067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1805</TotalTime>
  <Words>833</Words>
  <Application>Microsoft Macintosh PowerPoint</Application>
  <PresentationFormat>Widescreen</PresentationFormat>
  <Paragraphs>72</Paragraphs>
  <Slides>9</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Arial</vt:lpstr>
      <vt:lpstr>Calibri</vt:lpstr>
      <vt:lpstr>Calibri Light</vt:lpstr>
      <vt:lpstr>Myriad Pro Light</vt:lpstr>
      <vt:lpstr>Proxima Nova</vt:lpstr>
      <vt:lpstr>Times New Roman</vt:lpstr>
      <vt:lpstr>Office Theme</vt:lpstr>
      <vt:lpstr>UNDP &amp; ISA Partnership</vt:lpstr>
      <vt:lpstr>UNDP-ISA Partnership</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Dilip Singh</dc:creator>
  <cp:lastModifiedBy>Preeti Soni</cp:lastModifiedBy>
  <cp:revision>37</cp:revision>
  <dcterms:created xsi:type="dcterms:W3CDTF">2020-07-09T04:59:09Z</dcterms:created>
  <dcterms:modified xsi:type="dcterms:W3CDTF">2020-07-13T14:02:00Z</dcterms:modified>
</cp:coreProperties>
</file>