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Roboto"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F8308A7-5B74-4F4F-840A-9B369F97C98D}">
  <a:tblStyle styleId="{2F8308A7-5B74-4F4F-840A-9B369F97C98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50A13C0-180E-4ED4-AE08-8A70717975F5}"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48"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cf4a5713d5_0_2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cf4a5713d5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cf4a5713d5_0_2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cf4a5713d5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f4a5713d5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cf4a5713d5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cf4a5713d5_0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cf4a5713d5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cf4a5037e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cf4a5037e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cf4a5037e5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cf4a5037e5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d2f946e31d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d2f946e31d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cf4a5037e5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cf4a5037e5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d2f946e31d_1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d2f946e31d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cf4a5713d5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cf4a5713d5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d2f946e31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d2f946e3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f4a5713d5_0_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f4a5713d5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cf4a5713d5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cf4a5713d5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cf4a5713d5_0_2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cf4a5713d5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d2f946e31d_1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d2f946e31d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cf4a5713d5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cf4a5713d5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cf4a5713d5_0_2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cf4a5713d5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14" name="Google Shape;14;p2"/>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6" name="Google Shape;5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8" name="Google Shape;58;p11"/>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61" name="Google Shape;61;p12"/>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18" name="Google Shape;18;p3"/>
          <p:cNvPicPr preferRelativeResize="0"/>
          <p:nvPr/>
        </p:nvPicPr>
        <p:blipFill>
          <a:blip r:embed="rId2">
            <a:alphaModFix/>
          </a:blip>
          <a:stretch>
            <a:fillRect/>
          </a:stretch>
        </p:blipFill>
        <p:spPr>
          <a:xfrm>
            <a:off x="248400" y="4719950"/>
            <a:ext cx="8839200" cy="42354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23" name="Google Shape;23;p4"/>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29" name="Google Shape;29;p5"/>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33" name="Google Shape;33;p6"/>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6" name="Google Shape;36;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7" name="Google Shape;37;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38" name="Google Shape;38;p7"/>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2" name="Google Shape;42;p8"/>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sp>
        <p:nvSpPr>
          <p:cNvPr id="44" name="Google Shape;44;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6" name="Google Shape;46;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7" name="Google Shape;47;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9" name="Google Shape;49;p9"/>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2" name="Google Shape;52;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3" name="Google Shape;53;p10"/>
          <p:cNvPicPr preferRelativeResize="0"/>
          <p:nvPr/>
        </p:nvPicPr>
        <p:blipFill>
          <a:blip r:embed="rId2">
            <a:alphaModFix/>
          </a:blip>
          <a:stretch>
            <a:fillRect/>
          </a:stretch>
        </p:blipFill>
        <p:spPr>
          <a:xfrm>
            <a:off x="236400" y="4719950"/>
            <a:ext cx="8839200" cy="4235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2" y="0"/>
            <a:ext cx="658940" cy="5727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Flow_battery"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en.wikipedia.org/wiki/Sodium%E2%80%93sulfur_battery"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311700" y="1575950"/>
            <a:ext cx="8520600" cy="1221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3180"/>
              <a:t>Maximize Output from Solar Hybrid</a:t>
            </a:r>
            <a:endParaRPr sz="3180"/>
          </a:p>
          <a:p>
            <a:pPr marL="0" lvl="0" indent="0" algn="ctr" rtl="0">
              <a:spcBef>
                <a:spcPts val="0"/>
              </a:spcBef>
              <a:spcAft>
                <a:spcPts val="0"/>
              </a:spcAft>
              <a:buSzPts val="990"/>
              <a:buNone/>
            </a:pPr>
            <a:r>
              <a:rPr lang="en" sz="3180"/>
              <a:t>Solutions</a:t>
            </a:r>
            <a:endParaRPr sz="3180"/>
          </a:p>
        </p:txBody>
      </p:sp>
      <p:sp>
        <p:nvSpPr>
          <p:cNvPr id="67" name="Google Shape;67;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lnSpc>
                <a:spcPct val="80000"/>
              </a:lnSpc>
              <a:spcBef>
                <a:spcPts val="0"/>
              </a:spcBef>
              <a:spcAft>
                <a:spcPts val="0"/>
              </a:spcAft>
              <a:buSzPts val="935"/>
              <a:buNone/>
            </a:pPr>
            <a:r>
              <a:rPr lang="en" sz="1879"/>
              <a:t>By: Dinesh Kaul</a:t>
            </a:r>
            <a:endParaRPr sz="1879"/>
          </a:p>
          <a:p>
            <a:pPr marL="0" lvl="0" indent="0" algn="ctr" rtl="0">
              <a:lnSpc>
                <a:spcPct val="80000"/>
              </a:lnSpc>
              <a:spcBef>
                <a:spcPts val="0"/>
              </a:spcBef>
              <a:spcAft>
                <a:spcPts val="0"/>
              </a:spcAft>
              <a:buSzPts val="935"/>
              <a:buNone/>
            </a:pPr>
            <a:r>
              <a:rPr lang="en" sz="1879"/>
              <a:t>Control Electric Co. Pvt. Ltd.</a:t>
            </a:r>
            <a:endParaRPr sz="1879"/>
          </a:p>
        </p:txBody>
      </p:sp>
      <p:sp>
        <p:nvSpPr>
          <p:cNvPr id="68" name="Google Shape;68;p13"/>
          <p:cNvSpPr txBox="1"/>
          <p:nvPr/>
        </p:nvSpPr>
        <p:spPr>
          <a:xfrm>
            <a:off x="1489375" y="526800"/>
            <a:ext cx="5983500" cy="908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1"/>
                </a:solidFill>
              </a:rPr>
              <a:t>33rd ISA SUNMEET</a:t>
            </a:r>
            <a:endParaRPr sz="1100">
              <a:solidFill>
                <a:schemeClr val="dk1"/>
              </a:solidFill>
            </a:endParaRPr>
          </a:p>
          <a:p>
            <a:pPr marL="0" lvl="0" indent="0" algn="ctr" rtl="0">
              <a:spcBef>
                <a:spcPts val="0"/>
              </a:spcBef>
              <a:spcAft>
                <a:spcPts val="0"/>
              </a:spcAft>
              <a:buNone/>
            </a:pPr>
            <a:r>
              <a:rPr lang="en" sz="1100">
                <a:solidFill>
                  <a:schemeClr val="dk1"/>
                </a:solidFill>
              </a:rPr>
              <a:t>On </a:t>
            </a:r>
            <a:endParaRPr sz="1100">
              <a:solidFill>
                <a:schemeClr val="dk1"/>
              </a:solidFill>
            </a:endParaRPr>
          </a:p>
          <a:p>
            <a:pPr marL="0" lvl="0" indent="0" algn="ctr" rtl="0">
              <a:spcBef>
                <a:spcPts val="0"/>
              </a:spcBef>
              <a:spcAft>
                <a:spcPts val="0"/>
              </a:spcAft>
              <a:buClr>
                <a:schemeClr val="dk1"/>
              </a:buClr>
              <a:buSzPts val="1100"/>
              <a:buFont typeface="Arial"/>
              <a:buNone/>
            </a:pPr>
            <a:r>
              <a:rPr lang="en" sz="1100">
                <a:solidFill>
                  <a:schemeClr val="dk1"/>
                </a:solidFill>
              </a:rPr>
              <a:t>“Solar Hybridisation of Diesel Gensets”</a:t>
            </a:r>
            <a:endParaRPr sz="1100">
              <a:solidFill>
                <a:schemeClr val="dk1"/>
              </a:solidFill>
            </a:endParaRPr>
          </a:p>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Extract DG Efficiency</a:t>
            </a:r>
            <a:endParaRPr/>
          </a:p>
        </p:txBody>
      </p:sp>
      <p:sp>
        <p:nvSpPr>
          <p:cNvPr id="152" name="Google Shape;152;p22"/>
          <p:cNvSpPr txBox="1">
            <a:spLocks noGrp="1"/>
          </p:cNvSpPr>
          <p:nvPr>
            <p:ph type="body" idx="1"/>
          </p:nvPr>
        </p:nvSpPr>
        <p:spPr>
          <a:xfrm>
            <a:off x="311700" y="1152475"/>
            <a:ext cx="26757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Increase the efficiency of DG.</a:t>
            </a:r>
            <a:endParaRPr/>
          </a:p>
          <a:p>
            <a:pPr marL="457200" lvl="0" indent="-342900" algn="l" rtl="0">
              <a:spcBef>
                <a:spcPts val="0"/>
              </a:spcBef>
              <a:spcAft>
                <a:spcPts val="0"/>
              </a:spcAft>
              <a:buSzPts val="1800"/>
              <a:buChar char="●"/>
            </a:pPr>
            <a:r>
              <a:rPr lang="en"/>
              <a:t>Charge Batteries when Load is Low</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153" name="Google Shape;153;p22"/>
          <p:cNvPicPr preferRelativeResize="0"/>
          <p:nvPr/>
        </p:nvPicPr>
        <p:blipFill>
          <a:blip r:embed="rId3">
            <a:alphaModFix/>
          </a:blip>
          <a:stretch>
            <a:fillRect/>
          </a:stretch>
        </p:blipFill>
        <p:spPr>
          <a:xfrm>
            <a:off x="3185188" y="1017713"/>
            <a:ext cx="5191125" cy="3914775"/>
          </a:xfrm>
          <a:prstGeom prst="rect">
            <a:avLst/>
          </a:prstGeom>
          <a:noFill/>
          <a:ln>
            <a:noFill/>
          </a:ln>
        </p:spPr>
      </p:pic>
      <p:sp>
        <p:nvSpPr>
          <p:cNvPr id="154" name="Google Shape;154;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sp>
        <p:nvSpPr>
          <p:cNvPr id="155" name="Google Shape;155;p22"/>
          <p:cNvSpPr/>
          <p:nvPr/>
        </p:nvSpPr>
        <p:spPr>
          <a:xfrm>
            <a:off x="6969875" y="1942850"/>
            <a:ext cx="473875" cy="456125"/>
          </a:xfrm>
          <a:prstGeom prst="flowChartExtract">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Selection of Battery</a:t>
            </a:r>
            <a:endParaRPr/>
          </a:p>
        </p:txBody>
      </p:sp>
      <p:sp>
        <p:nvSpPr>
          <p:cNvPr id="161" name="Google Shape;161;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en"/>
              <a:t>Selection of Battery as per nature of Load</a:t>
            </a:r>
            <a:endParaRPr/>
          </a:p>
          <a:p>
            <a:pPr marL="457200" lvl="0" indent="0" algn="l" rtl="0">
              <a:spcBef>
                <a:spcPts val="1200"/>
              </a:spcBef>
              <a:spcAft>
                <a:spcPts val="0"/>
              </a:spcAft>
              <a:buNone/>
            </a:pPr>
            <a:r>
              <a:rPr lang="en" b="1" i="1" u="sng"/>
              <a:t>Li-Ion</a:t>
            </a:r>
            <a:endParaRPr b="1" i="1" u="sng"/>
          </a:p>
          <a:p>
            <a:pPr marL="457200" lvl="0" indent="-308610" algn="l" rtl="0">
              <a:spcBef>
                <a:spcPts val="1200"/>
              </a:spcBef>
              <a:spcAft>
                <a:spcPts val="0"/>
              </a:spcAft>
              <a:buSzPct val="100000"/>
              <a:buChar char="●"/>
            </a:pPr>
            <a:r>
              <a:rPr lang="en"/>
              <a:t>Fast discharging e.g. </a:t>
            </a:r>
            <a:r>
              <a:rPr lang="en" b="1"/>
              <a:t>Peak Shaving/MDI Control</a:t>
            </a:r>
            <a:endParaRPr b="1"/>
          </a:p>
          <a:p>
            <a:pPr marL="457200" lvl="0" indent="-308610" algn="l" rtl="0">
              <a:spcBef>
                <a:spcPts val="0"/>
              </a:spcBef>
              <a:spcAft>
                <a:spcPts val="0"/>
              </a:spcAft>
              <a:buSzPct val="100000"/>
              <a:buChar char="●"/>
            </a:pPr>
            <a:r>
              <a:rPr lang="en" b="1"/>
              <a:t>Space Constraint </a:t>
            </a:r>
            <a:r>
              <a:rPr lang="en"/>
              <a:t>e.g. Bank ATM</a:t>
            </a:r>
            <a:endParaRPr/>
          </a:p>
          <a:p>
            <a:pPr marL="457200" lvl="0" indent="-308610" algn="l" rtl="0">
              <a:spcBef>
                <a:spcPts val="0"/>
              </a:spcBef>
              <a:spcAft>
                <a:spcPts val="0"/>
              </a:spcAft>
              <a:buSzPct val="100000"/>
              <a:buChar char="●"/>
            </a:pPr>
            <a:r>
              <a:rPr lang="en" b="1"/>
              <a:t>Life Cycle </a:t>
            </a:r>
            <a:r>
              <a:rPr lang="en"/>
              <a:t>req. needs to be high e.g. Remote Area</a:t>
            </a:r>
            <a:endParaRPr/>
          </a:p>
          <a:p>
            <a:pPr marL="457200" lvl="0" indent="-308610" algn="l" rtl="0">
              <a:spcBef>
                <a:spcPts val="0"/>
              </a:spcBef>
              <a:spcAft>
                <a:spcPts val="0"/>
              </a:spcAft>
              <a:buSzPct val="100000"/>
              <a:buChar char="●"/>
            </a:pPr>
            <a:r>
              <a:rPr lang="en" b="1"/>
              <a:t>Fast Charging </a:t>
            </a:r>
            <a:r>
              <a:rPr lang="en"/>
              <a:t>is Req. e.g. Hospitals </a:t>
            </a:r>
            <a:endParaRPr/>
          </a:p>
          <a:p>
            <a:pPr marL="457200" lvl="0" indent="0" algn="l" rtl="0">
              <a:spcBef>
                <a:spcPts val="1200"/>
              </a:spcBef>
              <a:spcAft>
                <a:spcPts val="0"/>
              </a:spcAft>
              <a:buNone/>
            </a:pPr>
            <a:r>
              <a:rPr lang="en" b="1" i="1" u="sng"/>
              <a:t>Lead Acid</a:t>
            </a:r>
            <a:endParaRPr b="1" i="1" u="sng"/>
          </a:p>
          <a:p>
            <a:pPr marL="914400" lvl="0" indent="-308610" algn="l" rtl="0">
              <a:spcBef>
                <a:spcPts val="1200"/>
              </a:spcBef>
              <a:spcAft>
                <a:spcPts val="0"/>
              </a:spcAft>
              <a:buSzPct val="100000"/>
              <a:buChar char="●"/>
            </a:pPr>
            <a:r>
              <a:rPr lang="en"/>
              <a:t>Discharge rate ≃ C/10</a:t>
            </a:r>
            <a:endParaRPr/>
          </a:p>
          <a:p>
            <a:pPr marL="914400" lvl="0" indent="-308610" algn="l" rtl="0">
              <a:spcBef>
                <a:spcPts val="0"/>
              </a:spcBef>
              <a:spcAft>
                <a:spcPts val="0"/>
              </a:spcAft>
              <a:buSzPct val="100000"/>
              <a:buChar char="●"/>
            </a:pPr>
            <a:r>
              <a:rPr lang="en"/>
              <a:t>Upfront Price is bigger</a:t>
            </a:r>
            <a:endParaRPr/>
          </a:p>
          <a:p>
            <a:pPr marL="0" lvl="0" indent="0" algn="l" rtl="0">
              <a:spcBef>
                <a:spcPts val="1200"/>
              </a:spcBef>
              <a:spcAft>
                <a:spcPts val="0"/>
              </a:spcAft>
              <a:buNone/>
            </a:pPr>
            <a:r>
              <a:rPr lang="en" b="1"/>
              <a:t>Other Chemistries Supported</a:t>
            </a:r>
            <a:r>
              <a:rPr lang="en"/>
              <a:t>: </a:t>
            </a:r>
            <a:r>
              <a:rPr lang="en">
                <a:uFill>
                  <a:noFill/>
                </a:uFill>
                <a:hlinkClick r:id="rId3"/>
              </a:rPr>
              <a:t>Flow battery</a:t>
            </a:r>
            <a:r>
              <a:rPr lang="en"/>
              <a:t>, Aluminium Ion, Lithium Metal, Nickel–cadmium, </a:t>
            </a:r>
            <a:r>
              <a:rPr lang="en">
                <a:uFill>
                  <a:noFill/>
                </a:uFill>
                <a:hlinkClick r:id="rId4"/>
              </a:rPr>
              <a:t>Sodium–sulfur battery</a:t>
            </a:r>
            <a:r>
              <a:rPr lang="en"/>
              <a:t>, etc.</a:t>
            </a:r>
            <a:endParaRPr/>
          </a:p>
          <a:p>
            <a:pPr marL="914400" lvl="0" indent="0" algn="l" rtl="0">
              <a:spcBef>
                <a:spcPts val="1200"/>
              </a:spcBef>
              <a:spcAft>
                <a:spcPts val="1200"/>
              </a:spcAft>
              <a:buNone/>
            </a:pPr>
            <a:endParaRPr/>
          </a:p>
        </p:txBody>
      </p:sp>
      <p:sp>
        <p:nvSpPr>
          <p:cNvPr id="162" name="Google Shape;16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Battery Efficiency &amp; Consumption</a:t>
            </a:r>
            <a:endParaRPr/>
          </a:p>
        </p:txBody>
      </p:sp>
      <p:sp>
        <p:nvSpPr>
          <p:cNvPr id="168" name="Google Shape;168;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marR="0" lvl="0" indent="-317500" algn="l" rtl="0">
              <a:lnSpc>
                <a:spcPct val="100000"/>
              </a:lnSpc>
              <a:spcBef>
                <a:spcPts val="0"/>
              </a:spcBef>
              <a:spcAft>
                <a:spcPts val="0"/>
              </a:spcAft>
              <a:buClr>
                <a:srgbClr val="000000"/>
              </a:buClr>
              <a:buSzPts val="1400"/>
              <a:buChar char="●"/>
            </a:pPr>
            <a:r>
              <a:rPr lang="en" sz="1400">
                <a:solidFill>
                  <a:srgbClr val="000000"/>
                </a:solidFill>
              </a:rPr>
              <a:t>Consider Inverter &amp; Battery efficiency @high temperatures</a:t>
            </a:r>
            <a:endParaRPr sz="14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400">
                <a:solidFill>
                  <a:schemeClr val="dk1"/>
                </a:solidFill>
              </a:rPr>
              <a:t>Consider Inverter &amp; Battery efficiency @low temperatures</a:t>
            </a:r>
            <a:endParaRPr sz="1400">
              <a:solidFill>
                <a:srgbClr val="000000"/>
              </a:solidFill>
            </a:endParaRPr>
          </a:p>
          <a:p>
            <a:pPr marL="457200" marR="0" lvl="0" indent="-317500" algn="l" rtl="0">
              <a:lnSpc>
                <a:spcPct val="100000"/>
              </a:lnSpc>
              <a:spcBef>
                <a:spcPts val="0"/>
              </a:spcBef>
              <a:spcAft>
                <a:spcPts val="0"/>
              </a:spcAft>
              <a:buClr>
                <a:srgbClr val="000000"/>
              </a:buClr>
              <a:buSzPts val="1400"/>
              <a:buChar char="●"/>
            </a:pPr>
            <a:r>
              <a:rPr lang="en" sz="1400">
                <a:solidFill>
                  <a:srgbClr val="000000"/>
                </a:solidFill>
              </a:rPr>
              <a:t>Idle Consumption</a:t>
            </a:r>
            <a:endParaRPr sz="1400">
              <a:solidFill>
                <a:srgbClr val="000000"/>
              </a:solidFill>
            </a:endParaRPr>
          </a:p>
          <a:p>
            <a:pPr marL="0" marR="0" lvl="0" indent="0" algn="l" rtl="0">
              <a:lnSpc>
                <a:spcPct val="100000"/>
              </a:lnSpc>
              <a:spcBef>
                <a:spcPts val="0"/>
              </a:spcBef>
              <a:spcAft>
                <a:spcPts val="0"/>
              </a:spcAft>
              <a:buNone/>
            </a:pPr>
            <a:endParaRPr sz="1400">
              <a:solidFill>
                <a:srgbClr val="000000"/>
              </a:solidFill>
            </a:endParaRPr>
          </a:p>
        </p:txBody>
      </p:sp>
      <p:sp>
        <p:nvSpPr>
          <p:cNvPr id="169" name="Google Shape;16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graphicFrame>
        <p:nvGraphicFramePr>
          <p:cNvPr id="170" name="Google Shape;170;p24"/>
          <p:cNvGraphicFramePr/>
          <p:nvPr/>
        </p:nvGraphicFramePr>
        <p:xfrm>
          <a:off x="681775" y="2113375"/>
          <a:ext cx="7780425" cy="2621130"/>
        </p:xfrm>
        <a:graphic>
          <a:graphicData uri="http://schemas.openxmlformats.org/drawingml/2006/table">
            <a:tbl>
              <a:tblPr>
                <a:noFill/>
                <a:tableStyleId>{2F8308A7-5B74-4F4F-840A-9B369F97C98D}</a:tableStyleId>
              </a:tblPr>
              <a:tblGrid>
                <a:gridCol w="2684000">
                  <a:extLst>
                    <a:ext uri="{9D8B030D-6E8A-4147-A177-3AD203B41FA5}">
                      <a16:colId xmlns:a16="http://schemas.microsoft.com/office/drawing/2014/main" val="20000"/>
                    </a:ext>
                  </a:extLst>
                </a:gridCol>
                <a:gridCol w="2502950">
                  <a:extLst>
                    <a:ext uri="{9D8B030D-6E8A-4147-A177-3AD203B41FA5}">
                      <a16:colId xmlns:a16="http://schemas.microsoft.com/office/drawing/2014/main" val="20001"/>
                    </a:ext>
                  </a:extLst>
                </a:gridCol>
                <a:gridCol w="2593475">
                  <a:extLst>
                    <a:ext uri="{9D8B030D-6E8A-4147-A177-3AD203B41FA5}">
                      <a16:colId xmlns:a16="http://schemas.microsoft.com/office/drawing/2014/main" val="20002"/>
                    </a:ext>
                  </a:extLst>
                </a:gridCol>
              </a:tblGrid>
              <a:tr h="396200">
                <a:tc>
                  <a:txBody>
                    <a:bodyPr/>
                    <a:lstStyle/>
                    <a:p>
                      <a:pPr marL="0" marR="0" lvl="0" indent="0" algn="l" rtl="0">
                        <a:lnSpc>
                          <a:spcPct val="100000"/>
                        </a:lnSpc>
                        <a:spcBef>
                          <a:spcPts val="0"/>
                        </a:spcBef>
                        <a:spcAft>
                          <a:spcPts val="0"/>
                        </a:spcAft>
                        <a:buNone/>
                      </a:pPr>
                      <a:r>
                        <a:rPr lang="en" b="1"/>
                        <a:t>Description</a:t>
                      </a:r>
                      <a:endParaRPr b="1"/>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b="1"/>
                        <a:t>Standard Inverter</a:t>
                      </a:r>
                      <a:endParaRPr b="1"/>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b="1"/>
                        <a:t>Good Inverter</a:t>
                      </a:r>
                      <a:endParaRPr b="1"/>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96200">
                <a:tc>
                  <a:txBody>
                    <a:bodyPr/>
                    <a:lstStyle/>
                    <a:p>
                      <a:pPr marL="0" marR="0" lvl="0" indent="0" algn="l" rtl="0">
                        <a:lnSpc>
                          <a:spcPct val="100000"/>
                        </a:lnSpc>
                        <a:spcBef>
                          <a:spcPts val="0"/>
                        </a:spcBef>
                        <a:spcAft>
                          <a:spcPts val="0"/>
                        </a:spcAft>
                        <a:buNone/>
                      </a:pPr>
                      <a:r>
                        <a:rPr lang="en"/>
                        <a:t>Idle Consumption of Inverter</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900 W</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63 W</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96200">
                <a:tc>
                  <a:txBody>
                    <a:bodyPr/>
                    <a:lstStyle/>
                    <a:p>
                      <a:pPr marL="0" marR="0" lvl="0" indent="0" algn="l" rtl="0">
                        <a:lnSpc>
                          <a:spcPct val="100000"/>
                        </a:lnSpc>
                        <a:spcBef>
                          <a:spcPts val="0"/>
                        </a:spcBef>
                        <a:spcAft>
                          <a:spcPts val="0"/>
                        </a:spcAft>
                        <a:buNone/>
                      </a:pPr>
                      <a:r>
                        <a:rPr lang="en"/>
                        <a:t>Idle for 12.00 Hrs: Power Required</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10800 W</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 756W</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96200">
                <a:tc>
                  <a:txBody>
                    <a:bodyPr/>
                    <a:lstStyle/>
                    <a:p>
                      <a:pPr marL="0" marR="0" lvl="0" indent="0" algn="l" rtl="0">
                        <a:lnSpc>
                          <a:spcPct val="100000"/>
                        </a:lnSpc>
                        <a:spcBef>
                          <a:spcPts val="0"/>
                        </a:spcBef>
                        <a:spcAft>
                          <a:spcPts val="0"/>
                        </a:spcAft>
                        <a:buNone/>
                      </a:pPr>
                      <a:r>
                        <a:rPr lang="en"/>
                        <a:t>Battery Required to provide power to Inverter in Idle mode</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15.00 KWh</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a:t>1.05 KWh</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96200">
                <a:tc>
                  <a:txBody>
                    <a:bodyPr/>
                    <a:lstStyle/>
                    <a:p>
                      <a:pPr marL="0" marR="0" lvl="0" indent="0" algn="l" rtl="0">
                        <a:lnSpc>
                          <a:spcPct val="100000"/>
                        </a:lnSpc>
                        <a:spcBef>
                          <a:spcPts val="0"/>
                        </a:spcBef>
                        <a:spcAft>
                          <a:spcPts val="0"/>
                        </a:spcAft>
                        <a:buNone/>
                      </a:pPr>
                      <a:r>
                        <a:rPr lang="en"/>
                        <a:t>Total Gain in 15 Years 50 KW</a:t>
                      </a: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
                          <a:solidFill>
                            <a:schemeClr val="dk1"/>
                          </a:solidFill>
                        </a:rPr>
                        <a:t>Rs. 10,19,993</a:t>
                      </a:r>
                      <a:endParaRPr>
                        <a:solidFill>
                          <a:schemeClr val="dk1"/>
                        </a:solidFill>
                      </a:endParaRPr>
                    </a:p>
                    <a:p>
                      <a:pPr marL="0" lvl="0" indent="0" algn="l" rtl="0">
                        <a:spcBef>
                          <a:spcPts val="0"/>
                        </a:spcBef>
                        <a:spcAft>
                          <a:spcPts val="0"/>
                        </a:spcAft>
                        <a:buNone/>
                      </a:pPr>
                      <a:r>
                        <a:rPr lang="en" b="1">
                          <a:solidFill>
                            <a:schemeClr val="dk1"/>
                          </a:solidFill>
                        </a:rPr>
                        <a:t>U$D  14167</a:t>
                      </a:r>
                      <a:endParaRPr b="1"/>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Safe Voltage</a:t>
            </a:r>
            <a:endParaRPr/>
          </a:p>
        </p:txBody>
      </p:sp>
      <p:sp>
        <p:nvSpPr>
          <p:cNvPr id="176" name="Google Shape;176;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1150">
              <a:solidFill>
                <a:srgbClr val="242729"/>
              </a:solidFill>
              <a:highlight>
                <a:srgbClr val="FFFFFF"/>
              </a:highlight>
            </a:endParaRPr>
          </a:p>
          <a:p>
            <a:pPr marL="0" lvl="0" indent="0" algn="ctr" rtl="0">
              <a:spcBef>
                <a:spcPts val="1200"/>
              </a:spcBef>
              <a:spcAft>
                <a:spcPts val="0"/>
              </a:spcAft>
              <a:buNone/>
            </a:pPr>
            <a:r>
              <a:rPr lang="en" sz="1850" b="1">
                <a:solidFill>
                  <a:srgbClr val="242729"/>
                </a:solidFill>
                <a:highlight>
                  <a:srgbClr val="FFFFFF"/>
                </a:highlight>
              </a:rPr>
              <a:t>48V is reasonably safe </a:t>
            </a:r>
            <a:r>
              <a:rPr lang="en" sz="1850">
                <a:solidFill>
                  <a:srgbClr val="242729"/>
                </a:solidFill>
                <a:highlight>
                  <a:srgbClr val="FFFFFF"/>
                </a:highlight>
              </a:rPr>
              <a:t>for most people under normal conditions</a:t>
            </a:r>
            <a:r>
              <a:rPr lang="en" sz="1850" b="1">
                <a:solidFill>
                  <a:srgbClr val="242729"/>
                </a:solidFill>
                <a:highlight>
                  <a:srgbClr val="FFFFFF"/>
                </a:highlight>
              </a:rPr>
              <a:t>.</a:t>
            </a:r>
            <a:endParaRPr sz="1850" b="1">
              <a:solidFill>
                <a:srgbClr val="242729"/>
              </a:solidFill>
              <a:highlight>
                <a:srgbClr val="FFFFFF"/>
              </a:highlight>
            </a:endParaRPr>
          </a:p>
          <a:p>
            <a:pPr marL="0" lvl="0" indent="0" algn="l" rtl="0">
              <a:spcBef>
                <a:spcPts val="1200"/>
              </a:spcBef>
              <a:spcAft>
                <a:spcPts val="0"/>
              </a:spcAft>
              <a:buClr>
                <a:schemeClr val="dk1"/>
              </a:buClr>
              <a:buSzPts val="1100"/>
              <a:buFont typeface="Arial"/>
              <a:buNone/>
            </a:pPr>
            <a:r>
              <a:rPr lang="en" sz="1150">
                <a:solidFill>
                  <a:srgbClr val="242729"/>
                </a:solidFill>
                <a:highlight>
                  <a:schemeClr val="lt1"/>
                </a:highlight>
              </a:rPr>
              <a:t>48V is the practical and LEGAL definition of the maximum voltage to be considered "low voltage" and intrinsically "safe". </a:t>
            </a:r>
            <a:endParaRPr sz="1150">
              <a:solidFill>
                <a:srgbClr val="242729"/>
              </a:solidFill>
              <a:highlight>
                <a:schemeClr val="lt1"/>
              </a:highlight>
            </a:endParaRPr>
          </a:p>
          <a:p>
            <a:pPr marL="0" lvl="0" indent="0" algn="l" rtl="0">
              <a:spcBef>
                <a:spcPts val="1200"/>
              </a:spcBef>
              <a:spcAft>
                <a:spcPts val="0"/>
              </a:spcAft>
              <a:buClr>
                <a:schemeClr val="dk1"/>
              </a:buClr>
              <a:buSzPts val="1100"/>
              <a:buFont typeface="Arial"/>
              <a:buNone/>
            </a:pPr>
            <a:r>
              <a:rPr lang="en" sz="1150">
                <a:solidFill>
                  <a:srgbClr val="242729"/>
                </a:solidFill>
                <a:highlight>
                  <a:schemeClr val="lt1"/>
                </a:highlight>
              </a:rPr>
              <a:t>Certainly 48V delivered UNDER your relatively insulating skin surface could kill you if delivered in the "right" place. But we are assuming people aren't walking around with subcutaneous electrodes exposed to accidental contact with "LV" wiring. </a:t>
            </a:r>
            <a:endParaRPr sz="1150">
              <a:solidFill>
                <a:srgbClr val="242729"/>
              </a:solidFill>
              <a:highlight>
                <a:schemeClr val="lt1"/>
              </a:highlight>
            </a:endParaRPr>
          </a:p>
          <a:p>
            <a:pPr marL="0" lvl="0" indent="0" algn="ctr" rtl="0">
              <a:spcBef>
                <a:spcPts val="1200"/>
              </a:spcBef>
              <a:spcAft>
                <a:spcPts val="1200"/>
              </a:spcAft>
              <a:buNone/>
            </a:pPr>
            <a:endParaRPr sz="1850" b="1">
              <a:solidFill>
                <a:srgbClr val="242729"/>
              </a:solidFill>
              <a:highlight>
                <a:srgbClr val="FFFFFF"/>
              </a:highlight>
            </a:endParaRPr>
          </a:p>
        </p:txBody>
      </p:sp>
      <p:sp>
        <p:nvSpPr>
          <p:cNvPr id="177" name="Google Shape;17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Modular, Scalable &amp; Flexible</a:t>
            </a:r>
            <a:endParaRPr/>
          </a:p>
        </p:txBody>
      </p:sp>
      <p:graphicFrame>
        <p:nvGraphicFramePr>
          <p:cNvPr id="183" name="Google Shape;183;p26"/>
          <p:cNvGraphicFramePr/>
          <p:nvPr/>
        </p:nvGraphicFramePr>
        <p:xfrm>
          <a:off x="676075" y="1152480"/>
          <a:ext cx="7863675" cy="2175000"/>
        </p:xfrm>
        <a:graphic>
          <a:graphicData uri="http://schemas.openxmlformats.org/drawingml/2006/table">
            <a:tbl>
              <a:tblPr>
                <a:noFill/>
                <a:tableStyleId>{2F8308A7-5B74-4F4F-840A-9B369F97C98D}</a:tableStyleId>
              </a:tblPr>
              <a:tblGrid>
                <a:gridCol w="2621225">
                  <a:extLst>
                    <a:ext uri="{9D8B030D-6E8A-4147-A177-3AD203B41FA5}">
                      <a16:colId xmlns:a16="http://schemas.microsoft.com/office/drawing/2014/main" val="20000"/>
                    </a:ext>
                  </a:extLst>
                </a:gridCol>
                <a:gridCol w="2621225">
                  <a:extLst>
                    <a:ext uri="{9D8B030D-6E8A-4147-A177-3AD203B41FA5}">
                      <a16:colId xmlns:a16="http://schemas.microsoft.com/office/drawing/2014/main" val="20001"/>
                    </a:ext>
                  </a:extLst>
                </a:gridCol>
                <a:gridCol w="2621225">
                  <a:extLst>
                    <a:ext uri="{9D8B030D-6E8A-4147-A177-3AD203B41FA5}">
                      <a16:colId xmlns:a16="http://schemas.microsoft.com/office/drawing/2014/main" val="20002"/>
                    </a:ext>
                  </a:extLst>
                </a:gridCol>
              </a:tblGrid>
              <a:tr h="871400">
                <a:tc>
                  <a:txBody>
                    <a:bodyPr/>
                    <a:lstStyle/>
                    <a:p>
                      <a:pPr marL="0" lvl="0" indent="0" algn="just" rtl="0">
                        <a:spcBef>
                          <a:spcPts val="0"/>
                        </a:spcBef>
                        <a:spcAft>
                          <a:spcPts val="0"/>
                        </a:spcAft>
                        <a:buClr>
                          <a:schemeClr val="dk1"/>
                        </a:buClr>
                        <a:buSzPts val="1100"/>
                        <a:buFont typeface="Arial"/>
                        <a:buNone/>
                      </a:pPr>
                      <a:r>
                        <a:rPr lang="en" b="1">
                          <a:solidFill>
                            <a:schemeClr val="dk1"/>
                          </a:solidFill>
                        </a:rPr>
                        <a:t>Inverter Ratings (6 KW)</a:t>
                      </a:r>
                      <a:endParaRPr b="1"/>
                    </a:p>
                  </a:txBody>
                  <a:tcPr marL="91425" marR="91425" marT="91425" marB="91425" anchor="ctr"/>
                </a:tc>
                <a:tc>
                  <a:txBody>
                    <a:bodyPr/>
                    <a:lstStyle/>
                    <a:p>
                      <a:pPr marL="0" lvl="0" indent="0" algn="ctr" rtl="0">
                        <a:spcBef>
                          <a:spcPts val="0"/>
                        </a:spcBef>
                        <a:spcAft>
                          <a:spcPts val="0"/>
                        </a:spcAft>
                        <a:buNone/>
                      </a:pPr>
                      <a:r>
                        <a:rPr lang="en" b="1"/>
                        <a:t>Standard Inverter</a:t>
                      </a:r>
                      <a:endParaRPr b="1"/>
                    </a:p>
                  </a:txBody>
                  <a:tcPr marL="91425" marR="91425" marT="91425" marB="91425" anchor="ctr"/>
                </a:tc>
                <a:tc>
                  <a:txBody>
                    <a:bodyPr/>
                    <a:lstStyle/>
                    <a:p>
                      <a:pPr marL="0" lvl="0" indent="0" algn="ctr" rtl="0">
                        <a:spcBef>
                          <a:spcPts val="0"/>
                        </a:spcBef>
                        <a:spcAft>
                          <a:spcPts val="0"/>
                        </a:spcAft>
                        <a:buNone/>
                      </a:pPr>
                      <a:r>
                        <a:rPr lang="en" b="1">
                          <a:solidFill>
                            <a:srgbClr val="38761D"/>
                          </a:solidFill>
                        </a:rPr>
                        <a:t>Good Inverters</a:t>
                      </a:r>
                      <a:endParaRPr b="1">
                        <a:solidFill>
                          <a:srgbClr val="38761D"/>
                        </a:solidFill>
                      </a:endParaRPr>
                    </a:p>
                  </a:txBody>
                  <a:tcPr marL="91425" marR="91425" marT="91425" marB="91425" anchor="ctr"/>
                </a:tc>
                <a:extLst>
                  <a:ext uri="{0D108BD9-81ED-4DB2-BD59-A6C34878D82A}">
                    <a16:rowId xmlns:a16="http://schemas.microsoft.com/office/drawing/2014/main" val="10000"/>
                  </a:ext>
                </a:extLst>
              </a:tr>
              <a:tr h="651800">
                <a:tc>
                  <a:txBody>
                    <a:bodyPr/>
                    <a:lstStyle/>
                    <a:p>
                      <a:pPr marL="0" lvl="0" indent="0" algn="r" rtl="0">
                        <a:spcBef>
                          <a:spcPts val="0"/>
                        </a:spcBef>
                        <a:spcAft>
                          <a:spcPts val="0"/>
                        </a:spcAft>
                        <a:buNone/>
                      </a:pPr>
                      <a:r>
                        <a:rPr lang="en" i="1"/>
                        <a:t>Battery </a:t>
                      </a:r>
                      <a:endParaRPr i="1"/>
                    </a:p>
                    <a:p>
                      <a:pPr marL="0" lvl="0" indent="0" algn="r" rtl="0">
                        <a:spcBef>
                          <a:spcPts val="0"/>
                        </a:spcBef>
                        <a:spcAft>
                          <a:spcPts val="0"/>
                        </a:spcAft>
                        <a:buNone/>
                      </a:pPr>
                      <a:r>
                        <a:rPr lang="en" i="1"/>
                        <a:t>(Max.)</a:t>
                      </a:r>
                      <a:endParaRPr i="1"/>
                    </a:p>
                  </a:txBody>
                  <a:tcPr marL="91425" marR="91425" marT="91425" marB="91425"/>
                </a:tc>
                <a:tc>
                  <a:txBody>
                    <a:bodyPr/>
                    <a:lstStyle/>
                    <a:p>
                      <a:pPr marL="0" lvl="0" indent="0" algn="ctr" rtl="0">
                        <a:spcBef>
                          <a:spcPts val="0"/>
                        </a:spcBef>
                        <a:spcAft>
                          <a:spcPts val="0"/>
                        </a:spcAft>
                        <a:buNone/>
                      </a:pPr>
                      <a:r>
                        <a:rPr lang="en"/>
                        <a:t>400 AH</a:t>
                      </a:r>
                      <a:endParaRPr/>
                    </a:p>
                  </a:txBody>
                  <a:tcPr marL="91425" marR="91425" marT="91425" marB="91425"/>
                </a:tc>
                <a:tc>
                  <a:txBody>
                    <a:bodyPr/>
                    <a:lstStyle/>
                    <a:p>
                      <a:pPr marL="0" lvl="0" indent="0" algn="ctr" rtl="0">
                        <a:spcBef>
                          <a:spcPts val="0"/>
                        </a:spcBef>
                        <a:spcAft>
                          <a:spcPts val="0"/>
                        </a:spcAft>
                        <a:buNone/>
                      </a:pPr>
                      <a:r>
                        <a:rPr lang="en" b="1">
                          <a:solidFill>
                            <a:srgbClr val="38761D"/>
                          </a:solidFill>
                        </a:rPr>
                        <a:t>10,000 AH</a:t>
                      </a:r>
                      <a:endParaRPr b="1">
                        <a:solidFill>
                          <a:srgbClr val="38761D"/>
                        </a:solidFill>
                      </a:endParaRPr>
                    </a:p>
                  </a:txBody>
                  <a:tcPr marL="91425" marR="91425" marT="91425" marB="91425"/>
                </a:tc>
                <a:extLst>
                  <a:ext uri="{0D108BD9-81ED-4DB2-BD59-A6C34878D82A}">
                    <a16:rowId xmlns:a16="http://schemas.microsoft.com/office/drawing/2014/main" val="10001"/>
                  </a:ext>
                </a:extLst>
              </a:tr>
              <a:tr h="651800">
                <a:tc>
                  <a:txBody>
                    <a:bodyPr/>
                    <a:lstStyle/>
                    <a:p>
                      <a:pPr marL="0" lvl="0" indent="0" algn="r" rtl="0">
                        <a:spcBef>
                          <a:spcPts val="0"/>
                        </a:spcBef>
                        <a:spcAft>
                          <a:spcPts val="0"/>
                        </a:spcAft>
                        <a:buNone/>
                      </a:pPr>
                      <a:r>
                        <a:rPr lang="en" i="1"/>
                        <a:t>PV Connectable</a:t>
                      </a:r>
                      <a:endParaRPr i="1"/>
                    </a:p>
                    <a:p>
                      <a:pPr marL="0" lvl="0" indent="0" algn="r" rtl="0">
                        <a:spcBef>
                          <a:spcPts val="0"/>
                        </a:spcBef>
                        <a:spcAft>
                          <a:spcPts val="0"/>
                        </a:spcAft>
                        <a:buNone/>
                      </a:pPr>
                      <a:r>
                        <a:rPr lang="en" i="1"/>
                        <a:t>(Max.)</a:t>
                      </a:r>
                      <a:endParaRPr i="1"/>
                    </a:p>
                  </a:txBody>
                  <a:tcPr marL="91425" marR="91425" marT="91425" marB="91425"/>
                </a:tc>
                <a:tc>
                  <a:txBody>
                    <a:bodyPr/>
                    <a:lstStyle/>
                    <a:p>
                      <a:pPr marL="0" lvl="0" indent="0" algn="ctr" rtl="0">
                        <a:spcBef>
                          <a:spcPts val="0"/>
                        </a:spcBef>
                        <a:spcAft>
                          <a:spcPts val="0"/>
                        </a:spcAft>
                        <a:buNone/>
                      </a:pPr>
                      <a:r>
                        <a:rPr lang="en"/>
                        <a:t>5 KWp</a:t>
                      </a:r>
                      <a:endParaRPr/>
                    </a:p>
                  </a:txBody>
                  <a:tcPr marL="91425" marR="91425" marT="91425" marB="91425"/>
                </a:tc>
                <a:tc>
                  <a:txBody>
                    <a:bodyPr/>
                    <a:lstStyle/>
                    <a:p>
                      <a:pPr marL="0" lvl="0" indent="0" algn="ctr" rtl="0">
                        <a:spcBef>
                          <a:spcPts val="0"/>
                        </a:spcBef>
                        <a:spcAft>
                          <a:spcPts val="0"/>
                        </a:spcAft>
                        <a:buNone/>
                      </a:pPr>
                      <a:r>
                        <a:rPr lang="en" b="1">
                          <a:solidFill>
                            <a:srgbClr val="38761D"/>
                          </a:solidFill>
                        </a:rPr>
                        <a:t>72 KWp</a:t>
                      </a:r>
                      <a:endParaRPr b="1">
                        <a:solidFill>
                          <a:srgbClr val="38761D"/>
                        </a:solidFill>
                      </a:endParaRPr>
                    </a:p>
                  </a:txBody>
                  <a:tcPr marL="91425" marR="91425" marT="91425" marB="91425"/>
                </a:tc>
                <a:extLst>
                  <a:ext uri="{0D108BD9-81ED-4DB2-BD59-A6C34878D82A}">
                    <a16:rowId xmlns:a16="http://schemas.microsoft.com/office/drawing/2014/main" val="10002"/>
                  </a:ext>
                </a:extLst>
              </a:tr>
            </a:tbl>
          </a:graphicData>
        </a:graphic>
      </p:graphicFrame>
      <p:sp>
        <p:nvSpPr>
          <p:cNvPr id="184" name="Google Shape;184;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Clr>
                <a:schemeClr val="dk1"/>
              </a:buClr>
              <a:buSzPct val="39285"/>
              <a:buFont typeface="Arial"/>
              <a:buNone/>
            </a:pPr>
            <a:r>
              <a:rPr lang="en"/>
              <a:t>Modular, Scalable &amp; Flexible</a:t>
            </a:r>
            <a:endParaRPr/>
          </a:p>
          <a:p>
            <a:pPr marL="0" lvl="0" indent="0" algn="ctr" rtl="0">
              <a:spcBef>
                <a:spcPts val="0"/>
              </a:spcBef>
              <a:spcAft>
                <a:spcPts val="0"/>
              </a:spcAft>
              <a:buNone/>
            </a:pPr>
            <a:endParaRPr sz="1800">
              <a:solidFill>
                <a:schemeClr val="dk2"/>
              </a:solidFill>
            </a:endParaRPr>
          </a:p>
        </p:txBody>
      </p:sp>
      <p:sp>
        <p:nvSpPr>
          <p:cNvPr id="190" name="Google Shape;190;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Hybrid Solar Power plant is flexible to sync Power with </a:t>
            </a:r>
            <a:endParaRPr/>
          </a:p>
          <a:p>
            <a:pPr marL="914400" lvl="0" indent="-342900" algn="l" rtl="0">
              <a:spcBef>
                <a:spcPts val="1200"/>
              </a:spcBef>
              <a:spcAft>
                <a:spcPts val="0"/>
              </a:spcAft>
              <a:buSzPts val="1800"/>
              <a:buChar char="●"/>
            </a:pPr>
            <a:r>
              <a:rPr lang="en"/>
              <a:t>Diesel Generators</a:t>
            </a:r>
            <a:endParaRPr/>
          </a:p>
          <a:p>
            <a:pPr marL="914400" lvl="0" indent="-342900" algn="l" rtl="0">
              <a:spcBef>
                <a:spcPts val="0"/>
              </a:spcBef>
              <a:spcAft>
                <a:spcPts val="0"/>
              </a:spcAft>
              <a:buSzPts val="1800"/>
              <a:buChar char="●"/>
            </a:pPr>
            <a:r>
              <a:rPr lang="en"/>
              <a:t>BioGas</a:t>
            </a:r>
            <a:endParaRPr/>
          </a:p>
          <a:p>
            <a:pPr marL="914400" lvl="0" indent="-342900" algn="l" rtl="0">
              <a:spcBef>
                <a:spcPts val="0"/>
              </a:spcBef>
              <a:spcAft>
                <a:spcPts val="0"/>
              </a:spcAft>
              <a:buSzPts val="1800"/>
              <a:buChar char="●"/>
            </a:pPr>
            <a:r>
              <a:rPr lang="en"/>
              <a:t>Grid Power Supply</a:t>
            </a:r>
            <a:endParaRPr/>
          </a:p>
          <a:p>
            <a:pPr marL="914400" lvl="0" indent="-342900" algn="l" rtl="0">
              <a:spcBef>
                <a:spcPts val="0"/>
              </a:spcBef>
              <a:spcAft>
                <a:spcPts val="0"/>
              </a:spcAft>
              <a:buSzPts val="1800"/>
              <a:buChar char="●"/>
            </a:pPr>
            <a:r>
              <a:rPr lang="en"/>
              <a:t>Wind Power Supply</a:t>
            </a:r>
            <a:endParaRPr/>
          </a:p>
          <a:p>
            <a:pPr marL="914400" lvl="0" indent="-342900" algn="l" rtl="0">
              <a:spcBef>
                <a:spcPts val="0"/>
              </a:spcBef>
              <a:spcAft>
                <a:spcPts val="0"/>
              </a:spcAft>
              <a:buSzPts val="1800"/>
              <a:buChar char="●"/>
            </a:pPr>
            <a:r>
              <a:rPr lang="en"/>
              <a:t>Battery Storage</a:t>
            </a:r>
            <a:endParaRPr/>
          </a:p>
        </p:txBody>
      </p:sp>
      <p:sp>
        <p:nvSpPr>
          <p:cNvPr id="191" name="Google Shape;191;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DG - PV Synchronization</a:t>
            </a:r>
            <a:endParaRPr/>
          </a:p>
        </p:txBody>
      </p:sp>
      <p:sp>
        <p:nvSpPr>
          <p:cNvPr id="197" name="Google Shape;197;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graphicFrame>
        <p:nvGraphicFramePr>
          <p:cNvPr id="198" name="Google Shape;198;p28"/>
          <p:cNvGraphicFramePr/>
          <p:nvPr/>
        </p:nvGraphicFramePr>
        <p:xfrm>
          <a:off x="742950" y="1179125"/>
          <a:ext cx="7729525" cy="3095300"/>
        </p:xfrm>
        <a:graphic>
          <a:graphicData uri="http://schemas.openxmlformats.org/drawingml/2006/table">
            <a:tbl>
              <a:tblPr>
                <a:noFill/>
                <a:tableStyleId>{D50A13C0-180E-4ED4-AE08-8A70717975F5}</a:tableStyleId>
              </a:tblPr>
              <a:tblGrid>
                <a:gridCol w="1017050">
                  <a:extLst>
                    <a:ext uri="{9D8B030D-6E8A-4147-A177-3AD203B41FA5}">
                      <a16:colId xmlns:a16="http://schemas.microsoft.com/office/drawing/2014/main" val="20000"/>
                    </a:ext>
                  </a:extLst>
                </a:gridCol>
                <a:gridCol w="1695075">
                  <a:extLst>
                    <a:ext uri="{9D8B030D-6E8A-4147-A177-3AD203B41FA5}">
                      <a16:colId xmlns:a16="http://schemas.microsoft.com/office/drawing/2014/main" val="20001"/>
                    </a:ext>
                  </a:extLst>
                </a:gridCol>
                <a:gridCol w="1830675">
                  <a:extLst>
                    <a:ext uri="{9D8B030D-6E8A-4147-A177-3AD203B41FA5}">
                      <a16:colId xmlns:a16="http://schemas.microsoft.com/office/drawing/2014/main" val="20002"/>
                    </a:ext>
                  </a:extLst>
                </a:gridCol>
                <a:gridCol w="1401250">
                  <a:extLst>
                    <a:ext uri="{9D8B030D-6E8A-4147-A177-3AD203B41FA5}">
                      <a16:colId xmlns:a16="http://schemas.microsoft.com/office/drawing/2014/main" val="20003"/>
                    </a:ext>
                  </a:extLst>
                </a:gridCol>
                <a:gridCol w="1785475">
                  <a:extLst>
                    <a:ext uri="{9D8B030D-6E8A-4147-A177-3AD203B41FA5}">
                      <a16:colId xmlns:a16="http://schemas.microsoft.com/office/drawing/2014/main" val="20004"/>
                    </a:ext>
                  </a:extLst>
                </a:gridCol>
              </a:tblGrid>
              <a:tr h="616825">
                <a:tc>
                  <a:txBody>
                    <a:bodyPr/>
                    <a:lstStyle/>
                    <a:p>
                      <a:pPr marL="63500" lvl="0" indent="-63500" algn="l" rtl="0">
                        <a:lnSpc>
                          <a:spcPct val="115000"/>
                        </a:lnSpc>
                        <a:spcBef>
                          <a:spcPts val="0"/>
                        </a:spcBef>
                        <a:spcAft>
                          <a:spcPts val="0"/>
                        </a:spcAft>
                        <a:buNone/>
                      </a:pPr>
                      <a:r>
                        <a:rPr lang="en" sz="1000" b="1">
                          <a:latin typeface="Times New Roman"/>
                          <a:ea typeface="Times New Roman"/>
                          <a:cs typeface="Times New Roman"/>
                          <a:sym typeface="Times New Roman"/>
                        </a:rPr>
                        <a:t>Case</a:t>
                      </a:r>
                      <a:endParaRPr sz="1000" b="1">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BD4B4"/>
                    </a:solidFill>
                  </a:tcPr>
                </a:tc>
                <a:tc>
                  <a:txBody>
                    <a:bodyPr/>
                    <a:lstStyle/>
                    <a:p>
                      <a:pPr marL="114300" marR="101600" lvl="0" indent="0" algn="ctr" rtl="0">
                        <a:spcBef>
                          <a:spcPts val="0"/>
                        </a:spcBef>
                        <a:spcAft>
                          <a:spcPts val="0"/>
                        </a:spcAft>
                        <a:buNone/>
                      </a:pPr>
                      <a:r>
                        <a:rPr lang="en" sz="1000" b="1">
                          <a:latin typeface="Times New Roman"/>
                          <a:ea typeface="Times New Roman"/>
                          <a:cs typeface="Times New Roman"/>
                          <a:sym typeface="Times New Roman"/>
                        </a:rPr>
                        <a:t>Available Solar Power (50 KW)</a:t>
                      </a:r>
                      <a:endParaRPr sz="1000" b="1">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BD4B4"/>
                    </a:solidFill>
                  </a:tcPr>
                </a:tc>
                <a:tc>
                  <a:txBody>
                    <a:bodyPr/>
                    <a:lstStyle/>
                    <a:p>
                      <a:pPr marL="0" lvl="0" indent="-25400" algn="ctr" rtl="0">
                        <a:lnSpc>
                          <a:spcPct val="115000"/>
                        </a:lnSpc>
                        <a:spcBef>
                          <a:spcPts val="0"/>
                        </a:spcBef>
                        <a:spcAft>
                          <a:spcPts val="0"/>
                        </a:spcAft>
                        <a:buNone/>
                      </a:pPr>
                      <a:r>
                        <a:rPr lang="en" sz="1000" b="1">
                          <a:latin typeface="Times New Roman"/>
                          <a:ea typeface="Times New Roman"/>
                          <a:cs typeface="Times New Roman"/>
                          <a:sym typeface="Times New Roman"/>
                        </a:rPr>
                        <a:t>Load on 50kW Diesel Generator</a:t>
                      </a:r>
                      <a:endParaRPr sz="1000" b="1">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BD4B4"/>
                    </a:solidFill>
                  </a:tcPr>
                </a:tc>
                <a:tc>
                  <a:txBody>
                    <a:bodyPr/>
                    <a:lstStyle/>
                    <a:p>
                      <a:pPr marL="0" lvl="0" indent="0" algn="ctr" rtl="0">
                        <a:lnSpc>
                          <a:spcPct val="115000"/>
                        </a:lnSpc>
                        <a:spcBef>
                          <a:spcPts val="0"/>
                        </a:spcBef>
                        <a:spcAft>
                          <a:spcPts val="1200"/>
                        </a:spcAft>
                        <a:buNone/>
                      </a:pPr>
                      <a:r>
                        <a:rPr lang="en" sz="1000" b="1">
                          <a:latin typeface="Times New Roman"/>
                          <a:ea typeface="Times New Roman"/>
                          <a:cs typeface="Times New Roman"/>
                          <a:sym typeface="Times New Roman"/>
                        </a:rPr>
                        <a:t>Customer Load</a:t>
                      </a:r>
                      <a:endParaRPr sz="1000" b="1">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BD4B4"/>
                    </a:solidFill>
                  </a:tcPr>
                </a:tc>
                <a:tc>
                  <a:txBody>
                    <a:bodyPr/>
                    <a:lstStyle/>
                    <a:p>
                      <a:pPr marL="0" marR="101600" lvl="0" indent="0" algn="ctr" rtl="0">
                        <a:spcBef>
                          <a:spcPts val="0"/>
                        </a:spcBef>
                        <a:spcAft>
                          <a:spcPts val="0"/>
                        </a:spcAft>
                        <a:buNone/>
                      </a:pPr>
                      <a:r>
                        <a:rPr lang="en" sz="1000" b="1">
                          <a:latin typeface="Times New Roman"/>
                          <a:ea typeface="Times New Roman"/>
                          <a:cs typeface="Times New Roman"/>
                          <a:sym typeface="Times New Roman"/>
                        </a:rPr>
                        <a:t>Load on Solar</a:t>
                      </a:r>
                      <a:endParaRPr sz="1000" b="1">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BD4B4"/>
                    </a:solidFill>
                  </a:tcPr>
                </a:tc>
                <a:extLst>
                  <a:ext uri="{0D108BD9-81ED-4DB2-BD59-A6C34878D82A}">
                    <a16:rowId xmlns:a16="http://schemas.microsoft.com/office/drawing/2014/main" val="10000"/>
                  </a:ext>
                </a:extLst>
              </a:tr>
              <a:tr h="616825">
                <a:tc>
                  <a:txBody>
                    <a:bodyPr/>
                    <a:lstStyle/>
                    <a:p>
                      <a:pPr marL="63500" lvl="0" indent="-63500" algn="l" rtl="0">
                        <a:lnSpc>
                          <a:spcPct val="105000"/>
                        </a:lnSpc>
                        <a:spcBef>
                          <a:spcPts val="0"/>
                        </a:spcBef>
                        <a:spcAft>
                          <a:spcPts val="0"/>
                        </a:spcAft>
                        <a:buNone/>
                      </a:pPr>
                      <a:r>
                        <a:rPr lang="en" sz="1200">
                          <a:latin typeface="Times New Roman"/>
                          <a:ea typeface="Times New Roman"/>
                          <a:cs typeface="Times New Roman"/>
                          <a:sym typeface="Times New Roman"/>
                        </a:rPr>
                        <a:t>2:00 PM</a:t>
                      </a:r>
                      <a:endParaRPr sz="1200">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AD3B4"/>
                    </a:solidFill>
                  </a:tcPr>
                </a:tc>
                <a:tc>
                  <a:txBody>
                    <a:bodyPr/>
                    <a:lstStyle/>
                    <a:p>
                      <a:pPr marL="368300" marR="355600" lvl="0" indent="-63500" algn="ctr" rtl="0">
                        <a:lnSpc>
                          <a:spcPct val="105000"/>
                        </a:lnSpc>
                        <a:spcBef>
                          <a:spcPts val="0"/>
                        </a:spcBef>
                        <a:spcAft>
                          <a:spcPts val="0"/>
                        </a:spcAft>
                        <a:buNone/>
                      </a:pPr>
                      <a:r>
                        <a:rPr lang="en" sz="2000">
                          <a:latin typeface="Calibri"/>
                          <a:ea typeface="Calibri"/>
                          <a:cs typeface="Calibri"/>
                          <a:sym typeface="Calibri"/>
                        </a:rPr>
                        <a:t>50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05000"/>
                        </a:lnSpc>
                        <a:spcBef>
                          <a:spcPts val="0"/>
                        </a:spcBef>
                        <a:spcAft>
                          <a:spcPts val="1200"/>
                        </a:spcAft>
                        <a:buNone/>
                      </a:pPr>
                      <a:r>
                        <a:rPr lang="en" sz="2000">
                          <a:latin typeface="Calibri"/>
                          <a:ea typeface="Calibri"/>
                          <a:cs typeface="Calibri"/>
                          <a:sym typeface="Calibri"/>
                        </a:rPr>
                        <a:t>15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55600" marR="355600" lvl="0" indent="-63500" algn="ctr" rtl="0">
                        <a:lnSpc>
                          <a:spcPct val="105000"/>
                        </a:lnSpc>
                        <a:spcBef>
                          <a:spcPts val="0"/>
                        </a:spcBef>
                        <a:spcAft>
                          <a:spcPts val="0"/>
                        </a:spcAft>
                        <a:buNone/>
                      </a:pPr>
                      <a:r>
                        <a:rPr lang="en" sz="2000">
                          <a:latin typeface="Calibri"/>
                          <a:ea typeface="Calibri"/>
                          <a:cs typeface="Calibri"/>
                          <a:sym typeface="Calibri"/>
                        </a:rPr>
                        <a:t>35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81000" marR="368300" lvl="0" indent="-63500" algn="ctr" rtl="0">
                        <a:lnSpc>
                          <a:spcPct val="105000"/>
                        </a:lnSpc>
                        <a:spcBef>
                          <a:spcPts val="0"/>
                        </a:spcBef>
                        <a:spcAft>
                          <a:spcPts val="0"/>
                        </a:spcAft>
                        <a:buNone/>
                      </a:pPr>
                      <a:r>
                        <a:rPr lang="en" sz="2000" b="1">
                          <a:solidFill>
                            <a:srgbClr val="38761D"/>
                          </a:solidFill>
                          <a:latin typeface="Calibri"/>
                          <a:ea typeface="Calibri"/>
                          <a:cs typeface="Calibri"/>
                          <a:sym typeface="Calibri"/>
                        </a:rPr>
                        <a:t>70%</a:t>
                      </a:r>
                      <a:endParaRPr sz="2000" b="1">
                        <a:solidFill>
                          <a:srgbClr val="38761D"/>
                        </a:solidFill>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6825">
                <a:tc>
                  <a:txBody>
                    <a:bodyPr/>
                    <a:lstStyle/>
                    <a:p>
                      <a:pPr marL="63500" lvl="0" indent="-63500" algn="l" rtl="0">
                        <a:lnSpc>
                          <a:spcPct val="105000"/>
                        </a:lnSpc>
                        <a:spcBef>
                          <a:spcPts val="0"/>
                        </a:spcBef>
                        <a:spcAft>
                          <a:spcPts val="0"/>
                        </a:spcAft>
                        <a:buNone/>
                      </a:pPr>
                      <a:r>
                        <a:rPr lang="en" sz="1200">
                          <a:latin typeface="Times New Roman"/>
                          <a:ea typeface="Times New Roman"/>
                          <a:cs typeface="Times New Roman"/>
                          <a:sym typeface="Times New Roman"/>
                        </a:rPr>
                        <a:t>3:00 PM</a:t>
                      </a:r>
                      <a:endParaRPr sz="1200">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AD3B4"/>
                    </a:solidFill>
                  </a:tcPr>
                </a:tc>
                <a:tc>
                  <a:txBody>
                    <a:bodyPr/>
                    <a:lstStyle/>
                    <a:p>
                      <a:pPr marL="368300" marR="355600" lvl="0" indent="-63500" algn="ctr" rtl="0">
                        <a:lnSpc>
                          <a:spcPct val="105000"/>
                        </a:lnSpc>
                        <a:spcBef>
                          <a:spcPts val="0"/>
                        </a:spcBef>
                        <a:spcAft>
                          <a:spcPts val="0"/>
                        </a:spcAft>
                        <a:buNone/>
                      </a:pPr>
                      <a:r>
                        <a:rPr lang="en" sz="2000">
                          <a:latin typeface="Calibri"/>
                          <a:ea typeface="Calibri"/>
                          <a:cs typeface="Calibri"/>
                          <a:sym typeface="Calibri"/>
                        </a:rPr>
                        <a:t>40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05000"/>
                        </a:lnSpc>
                        <a:spcBef>
                          <a:spcPts val="0"/>
                        </a:spcBef>
                        <a:spcAft>
                          <a:spcPts val="1200"/>
                        </a:spcAft>
                        <a:buNone/>
                      </a:pPr>
                      <a:r>
                        <a:rPr lang="en" sz="2000">
                          <a:latin typeface="Calibri"/>
                          <a:ea typeface="Calibri"/>
                          <a:cs typeface="Calibri"/>
                          <a:sym typeface="Calibri"/>
                        </a:rPr>
                        <a:t>15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55600" marR="355600" lvl="0" indent="-63500" algn="ctr" rtl="0">
                        <a:lnSpc>
                          <a:spcPct val="105000"/>
                        </a:lnSpc>
                        <a:spcBef>
                          <a:spcPts val="0"/>
                        </a:spcBef>
                        <a:spcAft>
                          <a:spcPts val="0"/>
                        </a:spcAft>
                        <a:buNone/>
                      </a:pPr>
                      <a:r>
                        <a:rPr lang="en" sz="2000">
                          <a:latin typeface="Calibri"/>
                          <a:ea typeface="Calibri"/>
                          <a:cs typeface="Calibri"/>
                          <a:sym typeface="Calibri"/>
                        </a:rPr>
                        <a:t>45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81000" marR="368300" lvl="0" indent="-63500" algn="ctr" rtl="0">
                        <a:lnSpc>
                          <a:spcPct val="105000"/>
                        </a:lnSpc>
                        <a:spcBef>
                          <a:spcPts val="0"/>
                        </a:spcBef>
                        <a:spcAft>
                          <a:spcPts val="0"/>
                        </a:spcAft>
                        <a:buNone/>
                      </a:pPr>
                      <a:r>
                        <a:rPr lang="en" sz="2000" b="1">
                          <a:solidFill>
                            <a:srgbClr val="38761D"/>
                          </a:solidFill>
                          <a:latin typeface="Calibri"/>
                          <a:ea typeface="Calibri"/>
                          <a:cs typeface="Calibri"/>
                          <a:sym typeface="Calibri"/>
                        </a:rPr>
                        <a:t>60%</a:t>
                      </a:r>
                      <a:endParaRPr sz="2000" b="1">
                        <a:solidFill>
                          <a:srgbClr val="38761D"/>
                        </a:solidFill>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28000">
                <a:tc>
                  <a:txBody>
                    <a:bodyPr/>
                    <a:lstStyle/>
                    <a:p>
                      <a:pPr marL="63500" lvl="0" indent="-63500" algn="l" rtl="0">
                        <a:lnSpc>
                          <a:spcPct val="107000"/>
                        </a:lnSpc>
                        <a:spcBef>
                          <a:spcPts val="0"/>
                        </a:spcBef>
                        <a:spcAft>
                          <a:spcPts val="0"/>
                        </a:spcAft>
                        <a:buNone/>
                      </a:pPr>
                      <a:r>
                        <a:rPr lang="en" sz="1200">
                          <a:latin typeface="Times New Roman"/>
                          <a:ea typeface="Times New Roman"/>
                          <a:cs typeface="Times New Roman"/>
                          <a:sym typeface="Times New Roman"/>
                        </a:rPr>
                        <a:t>4:00 PM</a:t>
                      </a:r>
                      <a:endParaRPr sz="1200">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AD3B4"/>
                    </a:solidFill>
                  </a:tcPr>
                </a:tc>
                <a:tc>
                  <a:txBody>
                    <a:bodyPr/>
                    <a:lstStyle/>
                    <a:p>
                      <a:pPr marL="368300" marR="355600" lvl="0" indent="-63500" algn="ctr" rtl="0">
                        <a:lnSpc>
                          <a:spcPct val="107000"/>
                        </a:lnSpc>
                        <a:spcBef>
                          <a:spcPts val="0"/>
                        </a:spcBef>
                        <a:spcAft>
                          <a:spcPts val="0"/>
                        </a:spcAft>
                        <a:buNone/>
                      </a:pPr>
                      <a:r>
                        <a:rPr lang="en" sz="2000">
                          <a:latin typeface="Calibri"/>
                          <a:ea typeface="Calibri"/>
                          <a:cs typeface="Calibri"/>
                          <a:sym typeface="Calibri"/>
                        </a:rPr>
                        <a:t>30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07000"/>
                        </a:lnSpc>
                        <a:spcBef>
                          <a:spcPts val="0"/>
                        </a:spcBef>
                        <a:spcAft>
                          <a:spcPts val="1200"/>
                        </a:spcAft>
                        <a:buNone/>
                      </a:pPr>
                      <a:r>
                        <a:rPr lang="en" sz="2000">
                          <a:latin typeface="Calibri"/>
                          <a:ea typeface="Calibri"/>
                          <a:cs typeface="Calibri"/>
                          <a:sym typeface="Calibri"/>
                        </a:rPr>
                        <a:t>15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55600" marR="355600" lvl="0" indent="-63500" algn="ctr" rtl="0">
                        <a:lnSpc>
                          <a:spcPct val="107000"/>
                        </a:lnSpc>
                        <a:spcBef>
                          <a:spcPts val="0"/>
                        </a:spcBef>
                        <a:spcAft>
                          <a:spcPts val="0"/>
                        </a:spcAft>
                        <a:buNone/>
                      </a:pPr>
                      <a:r>
                        <a:rPr lang="en" sz="2000">
                          <a:latin typeface="Calibri"/>
                          <a:ea typeface="Calibri"/>
                          <a:cs typeface="Calibri"/>
                          <a:sym typeface="Calibri"/>
                        </a:rPr>
                        <a:t>30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63500" algn="ctr" rtl="0">
                        <a:lnSpc>
                          <a:spcPct val="107000"/>
                        </a:lnSpc>
                        <a:spcBef>
                          <a:spcPts val="0"/>
                        </a:spcBef>
                        <a:spcAft>
                          <a:spcPts val="0"/>
                        </a:spcAft>
                        <a:buNone/>
                      </a:pPr>
                      <a:r>
                        <a:rPr lang="en" sz="2000" b="1">
                          <a:solidFill>
                            <a:srgbClr val="38761D"/>
                          </a:solidFill>
                          <a:latin typeface="Calibri"/>
                          <a:ea typeface="Calibri"/>
                          <a:cs typeface="Calibri"/>
                          <a:sym typeface="Calibri"/>
                        </a:rPr>
                        <a:t>30%</a:t>
                      </a:r>
                      <a:endParaRPr sz="2000" b="1">
                        <a:solidFill>
                          <a:srgbClr val="38761D"/>
                        </a:solidFill>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6825">
                <a:tc>
                  <a:txBody>
                    <a:bodyPr/>
                    <a:lstStyle/>
                    <a:p>
                      <a:pPr marL="63500" lvl="0" indent="-63500" algn="l" rtl="0">
                        <a:lnSpc>
                          <a:spcPct val="105000"/>
                        </a:lnSpc>
                        <a:spcBef>
                          <a:spcPts val="0"/>
                        </a:spcBef>
                        <a:spcAft>
                          <a:spcPts val="0"/>
                        </a:spcAft>
                        <a:buNone/>
                      </a:pPr>
                      <a:r>
                        <a:rPr lang="en" sz="1200">
                          <a:latin typeface="Times New Roman"/>
                          <a:ea typeface="Times New Roman"/>
                          <a:cs typeface="Times New Roman"/>
                          <a:sym typeface="Times New Roman"/>
                        </a:rPr>
                        <a:t>6:00 PM</a:t>
                      </a:r>
                      <a:endParaRPr sz="1200">
                        <a:latin typeface="Times New Roman"/>
                        <a:ea typeface="Times New Roman"/>
                        <a:cs typeface="Times New Roman"/>
                        <a:sym typeface="Times New Roman"/>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solidFill>
                      <a:srgbClr val="FAD3B4"/>
                    </a:solidFill>
                  </a:tcPr>
                </a:tc>
                <a:tc>
                  <a:txBody>
                    <a:bodyPr/>
                    <a:lstStyle/>
                    <a:p>
                      <a:pPr marL="368300" marR="355600" lvl="0" indent="-63500" algn="ctr" rtl="0">
                        <a:lnSpc>
                          <a:spcPct val="105000"/>
                        </a:lnSpc>
                        <a:spcBef>
                          <a:spcPts val="0"/>
                        </a:spcBef>
                        <a:spcAft>
                          <a:spcPts val="0"/>
                        </a:spcAft>
                        <a:buNone/>
                      </a:pPr>
                      <a:r>
                        <a:rPr lang="en" sz="2000">
                          <a:latin typeface="Calibri"/>
                          <a:ea typeface="Calibri"/>
                          <a:cs typeface="Calibri"/>
                          <a:sym typeface="Calibri"/>
                        </a:rPr>
                        <a:t>20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05000"/>
                        </a:lnSpc>
                        <a:spcBef>
                          <a:spcPts val="0"/>
                        </a:spcBef>
                        <a:spcAft>
                          <a:spcPts val="1200"/>
                        </a:spcAft>
                        <a:buNone/>
                      </a:pPr>
                      <a:r>
                        <a:rPr lang="en" sz="2000">
                          <a:latin typeface="Calibri"/>
                          <a:ea typeface="Calibri"/>
                          <a:cs typeface="Calibri"/>
                          <a:sym typeface="Calibri"/>
                        </a:rPr>
                        <a:t>15</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55600" marR="355600" lvl="0" indent="-63500" algn="ctr" rtl="0">
                        <a:lnSpc>
                          <a:spcPct val="105000"/>
                        </a:lnSpc>
                        <a:spcBef>
                          <a:spcPts val="0"/>
                        </a:spcBef>
                        <a:spcAft>
                          <a:spcPts val="0"/>
                        </a:spcAft>
                        <a:buNone/>
                      </a:pPr>
                      <a:r>
                        <a:rPr lang="en" sz="2000">
                          <a:latin typeface="Calibri"/>
                          <a:ea typeface="Calibri"/>
                          <a:cs typeface="Calibri"/>
                          <a:sym typeface="Calibri"/>
                        </a:rPr>
                        <a:t>20</a:t>
                      </a:r>
                      <a:endParaRPr sz="2000">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381000" marR="368300" lvl="0" indent="-63500" algn="ctr" rtl="0">
                        <a:lnSpc>
                          <a:spcPct val="105000"/>
                        </a:lnSpc>
                        <a:spcBef>
                          <a:spcPts val="0"/>
                        </a:spcBef>
                        <a:spcAft>
                          <a:spcPts val="0"/>
                        </a:spcAft>
                        <a:buNone/>
                      </a:pPr>
                      <a:r>
                        <a:rPr lang="en" sz="2000" b="1">
                          <a:solidFill>
                            <a:srgbClr val="38761D"/>
                          </a:solidFill>
                          <a:latin typeface="Calibri"/>
                          <a:ea typeface="Calibri"/>
                          <a:cs typeface="Calibri"/>
                          <a:sym typeface="Calibri"/>
                        </a:rPr>
                        <a:t>10%</a:t>
                      </a:r>
                      <a:endParaRPr sz="2000" b="1">
                        <a:solidFill>
                          <a:srgbClr val="38761D"/>
                        </a:solidFill>
                        <a:latin typeface="Calibri"/>
                        <a:ea typeface="Calibri"/>
                        <a:cs typeface="Calibri"/>
                        <a:sym typeface="Calibri"/>
                      </a:endParaRPr>
                    </a:p>
                  </a:txBody>
                  <a:tcPr marL="68575" marR="68575" marT="91425" marB="91425">
                    <a:lnL w="12625"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Summary</a:t>
            </a:r>
            <a:endParaRPr/>
          </a:p>
        </p:txBody>
      </p:sp>
      <p:sp>
        <p:nvSpPr>
          <p:cNvPr id="204" name="Google Shape;204;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sp>
        <p:nvSpPr>
          <p:cNvPr id="205" name="Google Shape;205;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b="1"/>
              <a:t>HySPP is be Modular, Flexible and Scalable</a:t>
            </a:r>
            <a:endParaRPr b="1"/>
          </a:p>
          <a:p>
            <a:pPr marL="914400" lvl="0" indent="-325755" algn="l" rtl="0">
              <a:spcBef>
                <a:spcPts val="1200"/>
              </a:spcBef>
              <a:spcAft>
                <a:spcPts val="0"/>
              </a:spcAft>
              <a:buSzPct val="100000"/>
              <a:buChar char="●"/>
            </a:pPr>
            <a:r>
              <a:rPr lang="en"/>
              <a:t>Power Output: 	         6 Kw to 72 Kw</a:t>
            </a:r>
            <a:endParaRPr/>
          </a:p>
          <a:p>
            <a:pPr marL="914400" lvl="0" indent="-325755" algn="l" rtl="0">
              <a:spcBef>
                <a:spcPts val="0"/>
              </a:spcBef>
              <a:spcAft>
                <a:spcPts val="0"/>
              </a:spcAft>
              <a:buSzPct val="100000"/>
              <a:buChar char="●"/>
            </a:pPr>
            <a:r>
              <a:rPr lang="en"/>
              <a:t>Battery Backup:  	1 Hour to 10 Hour.</a:t>
            </a:r>
            <a:endParaRPr/>
          </a:p>
          <a:p>
            <a:pPr marL="914400" lvl="0" indent="-325755" algn="l" rtl="0">
              <a:spcBef>
                <a:spcPts val="0"/>
              </a:spcBef>
              <a:spcAft>
                <a:spcPts val="0"/>
              </a:spcAft>
              <a:buSzPct val="100000"/>
              <a:buChar char="●"/>
            </a:pPr>
            <a:r>
              <a:rPr lang="en"/>
              <a:t>Solar PV Module: 	3.5 KWp- 225 KWp</a:t>
            </a:r>
            <a:endParaRPr/>
          </a:p>
          <a:p>
            <a:pPr marL="0" lvl="0" indent="0" algn="l" rtl="0">
              <a:spcBef>
                <a:spcPts val="1200"/>
              </a:spcBef>
              <a:spcAft>
                <a:spcPts val="0"/>
              </a:spcAft>
              <a:buNone/>
            </a:pPr>
            <a:r>
              <a:rPr lang="en" b="1"/>
              <a:t>IIoT Hardware, Industry 4.0 enabled for Control &amp; Monitoring</a:t>
            </a:r>
            <a:endParaRPr b="1"/>
          </a:p>
          <a:p>
            <a:pPr marL="914400" marR="0" lvl="0" indent="-325755" algn="l" rtl="0">
              <a:lnSpc>
                <a:spcPct val="115000"/>
              </a:lnSpc>
              <a:spcBef>
                <a:spcPts val="1200"/>
              </a:spcBef>
              <a:spcAft>
                <a:spcPts val="0"/>
              </a:spcAft>
              <a:buSzPct val="100000"/>
              <a:buChar char="●"/>
            </a:pPr>
            <a:r>
              <a:rPr lang="en"/>
              <a:t>Remotely manage: </a:t>
            </a:r>
            <a:endParaRPr/>
          </a:p>
          <a:p>
            <a:pPr marL="1371600" lvl="1" indent="-290671" algn="l" rtl="0">
              <a:lnSpc>
                <a:spcPct val="169565"/>
              </a:lnSpc>
              <a:spcBef>
                <a:spcPts val="0"/>
              </a:spcBef>
              <a:spcAft>
                <a:spcPts val="0"/>
              </a:spcAft>
              <a:buClr>
                <a:srgbClr val="626469"/>
              </a:buClr>
              <a:buSzPct val="100000"/>
              <a:buChar char="○"/>
            </a:pPr>
            <a:r>
              <a:rPr lang="en" sz="1150">
                <a:solidFill>
                  <a:srgbClr val="626469"/>
                </a:solidFill>
                <a:highlight>
                  <a:srgbClr val="FFFFFF"/>
                </a:highlight>
              </a:rPr>
              <a:t>System settings </a:t>
            </a:r>
            <a:endParaRPr sz="1150">
              <a:solidFill>
                <a:srgbClr val="626469"/>
              </a:solidFill>
              <a:highlight>
                <a:srgbClr val="FFFFFF"/>
              </a:highlight>
            </a:endParaRPr>
          </a:p>
          <a:p>
            <a:pPr marL="1371600" lvl="1" indent="-290671" algn="l" rtl="0">
              <a:lnSpc>
                <a:spcPct val="169565"/>
              </a:lnSpc>
              <a:spcBef>
                <a:spcPts val="0"/>
              </a:spcBef>
              <a:spcAft>
                <a:spcPts val="0"/>
              </a:spcAft>
              <a:buClr>
                <a:srgbClr val="626469"/>
              </a:buClr>
              <a:buSzPct val="100000"/>
              <a:buChar char="○"/>
            </a:pPr>
            <a:r>
              <a:rPr lang="en" sz="1150">
                <a:solidFill>
                  <a:srgbClr val="626469"/>
                </a:solidFill>
                <a:highlight>
                  <a:srgbClr val="FFFFFF"/>
                </a:highlight>
              </a:rPr>
              <a:t>Firmware updates</a:t>
            </a:r>
            <a:endParaRPr/>
          </a:p>
          <a:p>
            <a:pPr marL="914400" lvl="0" indent="-325755" algn="l" rtl="0">
              <a:spcBef>
                <a:spcPts val="0"/>
              </a:spcBef>
              <a:spcAft>
                <a:spcPts val="0"/>
              </a:spcAft>
              <a:buSzPct val="100000"/>
              <a:buChar char="●"/>
            </a:pPr>
            <a:r>
              <a:rPr lang="en"/>
              <a:t> Segregate Load</a:t>
            </a:r>
            <a:endParaRPr/>
          </a:p>
          <a:p>
            <a:pPr marL="1371600" marR="0" lvl="1" indent="-290671" algn="l" rtl="0">
              <a:lnSpc>
                <a:spcPct val="169565"/>
              </a:lnSpc>
              <a:spcBef>
                <a:spcPts val="0"/>
              </a:spcBef>
              <a:spcAft>
                <a:spcPts val="0"/>
              </a:spcAft>
              <a:buClr>
                <a:srgbClr val="626469"/>
              </a:buClr>
              <a:buSzPct val="100000"/>
              <a:buChar char="○"/>
            </a:pPr>
            <a:r>
              <a:rPr lang="en" sz="1150">
                <a:solidFill>
                  <a:srgbClr val="626469"/>
                </a:solidFill>
                <a:highlight>
                  <a:srgbClr val="FFFFFF"/>
                </a:highlight>
              </a:rPr>
              <a:t>Emergency Load</a:t>
            </a:r>
            <a:endParaRPr sz="1150">
              <a:solidFill>
                <a:srgbClr val="626469"/>
              </a:solidFill>
              <a:highlight>
                <a:srgbClr val="FFFFFF"/>
              </a:highlight>
            </a:endParaRPr>
          </a:p>
          <a:p>
            <a:pPr marL="1371600" marR="0" lvl="1" indent="-290671" algn="l" rtl="0">
              <a:lnSpc>
                <a:spcPct val="169565"/>
              </a:lnSpc>
              <a:spcBef>
                <a:spcPts val="0"/>
              </a:spcBef>
              <a:spcAft>
                <a:spcPts val="0"/>
              </a:spcAft>
              <a:buClr>
                <a:srgbClr val="626469"/>
              </a:buClr>
              <a:buSzPct val="100000"/>
              <a:buChar char="○"/>
            </a:pPr>
            <a:r>
              <a:rPr lang="en" sz="1150">
                <a:solidFill>
                  <a:srgbClr val="626469"/>
                </a:solidFill>
                <a:highlight>
                  <a:srgbClr val="FFFFFF"/>
                </a:highlight>
              </a:rPr>
              <a:t>Non-Emergency Load</a:t>
            </a:r>
            <a:endParaRPr sz="1150">
              <a:solidFill>
                <a:srgbClr val="626469"/>
              </a:solidFill>
              <a:highlight>
                <a:srgbClr val="FFFFFF"/>
              </a:highlight>
            </a:endParaRPr>
          </a:p>
          <a:p>
            <a:pPr marL="457200" marR="0" lvl="0" indent="0" algn="l" rtl="0">
              <a:lnSpc>
                <a:spcPct val="169565"/>
              </a:lnSpc>
              <a:spcBef>
                <a:spcPts val="0"/>
              </a:spcBef>
              <a:spcAft>
                <a:spcPts val="0"/>
              </a:spcAft>
              <a:buNone/>
            </a:pPr>
            <a:endParaRPr sz="2206" b="1">
              <a:solidFill>
                <a:srgbClr val="38761D"/>
              </a:solidFill>
              <a:highlight>
                <a:srgbClr val="FF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sp>
        <p:nvSpPr>
          <p:cNvPr id="211" name="Google Shape;211;p30"/>
          <p:cNvSpPr txBox="1"/>
          <p:nvPr/>
        </p:nvSpPr>
        <p:spPr>
          <a:xfrm>
            <a:off x="435350" y="1473925"/>
            <a:ext cx="8271300" cy="169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6800" b="1" i="1"/>
              <a:t>Thank You</a:t>
            </a:r>
            <a:endParaRPr sz="6800" b="1" i="1"/>
          </a:p>
          <a:p>
            <a:pPr marL="0" lvl="0" indent="0" algn="ctr" rtl="0">
              <a:lnSpc>
                <a:spcPct val="169565"/>
              </a:lnSpc>
              <a:spcBef>
                <a:spcPts val="0"/>
              </a:spcBef>
              <a:spcAft>
                <a:spcPts val="0"/>
              </a:spcAft>
              <a:buClr>
                <a:schemeClr val="dk1"/>
              </a:buClr>
              <a:buSzPts val="1100"/>
              <a:buFont typeface="Arial"/>
              <a:buNone/>
            </a:pPr>
            <a:r>
              <a:rPr lang="en" sz="3006" b="1">
                <a:solidFill>
                  <a:srgbClr val="38761D"/>
                </a:solidFill>
                <a:highlight>
                  <a:schemeClr val="lt1"/>
                </a:highlight>
              </a:rPr>
              <a:t>Save Money. Save Earth. Save Environment.</a:t>
            </a:r>
            <a:endParaRPr sz="7600" b="1" i="1"/>
          </a:p>
        </p:txBody>
      </p:sp>
      <p:pic>
        <p:nvPicPr>
          <p:cNvPr id="212" name="Google Shape;212;p30"/>
          <p:cNvPicPr preferRelativeResize="0"/>
          <p:nvPr/>
        </p:nvPicPr>
        <p:blipFill>
          <a:blip r:embed="rId3">
            <a:alphaModFix/>
          </a:blip>
          <a:stretch>
            <a:fillRect/>
          </a:stretch>
        </p:blipFill>
        <p:spPr>
          <a:xfrm>
            <a:off x="7680701" y="62550"/>
            <a:ext cx="1394275" cy="891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Agenda	</a:t>
            </a:r>
            <a:endParaRPr/>
          </a:p>
        </p:txBody>
      </p:sp>
      <p:sp>
        <p:nvSpPr>
          <p:cNvPr id="74" name="Google Shape;74;p14"/>
          <p:cNvSpPr txBox="1">
            <a:spLocks noGrp="1"/>
          </p:cNvSpPr>
          <p:nvPr>
            <p:ph type="body" idx="1"/>
          </p:nvPr>
        </p:nvSpPr>
        <p:spPr>
          <a:xfrm>
            <a:off x="203100" y="1246825"/>
            <a:ext cx="8520600" cy="3416400"/>
          </a:xfrm>
          <a:prstGeom prst="rect">
            <a:avLst/>
          </a:prstGeom>
        </p:spPr>
        <p:txBody>
          <a:bodyPr spcFirstLastPara="1" wrap="square" lIns="91425" tIns="91425" rIns="91425" bIns="91425" anchor="t" anchorCtr="0">
            <a:normAutofit/>
          </a:bodyPr>
          <a:lstStyle/>
          <a:p>
            <a:pPr marL="571500" lvl="0" indent="-342900" algn="l" rtl="0">
              <a:spcBef>
                <a:spcPts val="0"/>
              </a:spcBef>
              <a:spcAft>
                <a:spcPts val="0"/>
              </a:spcAft>
              <a:buSzPts val="1800"/>
              <a:buChar char="●"/>
            </a:pPr>
            <a:r>
              <a:rPr lang="en"/>
              <a:t>About Us</a:t>
            </a:r>
            <a:endParaRPr/>
          </a:p>
          <a:p>
            <a:pPr marL="571500" lvl="0" indent="-342900" algn="l" rtl="0">
              <a:spcBef>
                <a:spcPts val="0"/>
              </a:spcBef>
              <a:spcAft>
                <a:spcPts val="0"/>
              </a:spcAft>
              <a:buSzPts val="1800"/>
              <a:buChar char="●"/>
            </a:pPr>
            <a:r>
              <a:rPr lang="en"/>
              <a:t>Why Hybrid ?</a:t>
            </a:r>
            <a:endParaRPr/>
          </a:p>
          <a:p>
            <a:pPr marL="571500" lvl="0" indent="-342900" algn="l" rtl="0">
              <a:spcBef>
                <a:spcPts val="0"/>
              </a:spcBef>
              <a:spcAft>
                <a:spcPts val="0"/>
              </a:spcAft>
              <a:buSzPts val="1800"/>
              <a:buChar char="●"/>
            </a:pPr>
            <a:r>
              <a:rPr lang="en"/>
              <a:t>Standard HySPP</a:t>
            </a:r>
            <a:endParaRPr/>
          </a:p>
          <a:p>
            <a:pPr marL="571500" lvl="0" indent="-342900" algn="l" rtl="0">
              <a:spcBef>
                <a:spcPts val="0"/>
              </a:spcBef>
              <a:spcAft>
                <a:spcPts val="0"/>
              </a:spcAft>
              <a:buSzPts val="1800"/>
              <a:buChar char="●"/>
            </a:pPr>
            <a:r>
              <a:rPr lang="en"/>
              <a:t>Issues with Standard HySPP</a:t>
            </a:r>
            <a:endParaRPr/>
          </a:p>
          <a:p>
            <a:pPr marL="571500" lvl="0" indent="-342900" algn="l" rtl="0">
              <a:spcBef>
                <a:spcPts val="0"/>
              </a:spcBef>
              <a:spcAft>
                <a:spcPts val="0"/>
              </a:spcAft>
              <a:buSzPts val="1800"/>
              <a:buChar char="●"/>
            </a:pPr>
            <a:r>
              <a:rPr lang="en"/>
              <a:t>Extract Maximum Output of HySPP</a:t>
            </a:r>
            <a:endParaRPr/>
          </a:p>
          <a:p>
            <a:pPr marL="571500" lvl="0" indent="-342900" algn="l" rtl="0">
              <a:lnSpc>
                <a:spcPct val="100000"/>
              </a:lnSpc>
              <a:spcBef>
                <a:spcPts val="0"/>
              </a:spcBef>
              <a:spcAft>
                <a:spcPts val="0"/>
              </a:spcAft>
              <a:buSzPts val="1800"/>
              <a:buChar char="●"/>
            </a:pPr>
            <a:r>
              <a:rPr lang="en"/>
              <a:t>Battery Efficiency &amp; Consumption</a:t>
            </a:r>
            <a:endParaRPr/>
          </a:p>
          <a:p>
            <a:pPr marL="571500" marR="0" lvl="0" indent="-342900" algn="l" rtl="0">
              <a:lnSpc>
                <a:spcPct val="100000"/>
              </a:lnSpc>
              <a:spcBef>
                <a:spcPts val="0"/>
              </a:spcBef>
              <a:spcAft>
                <a:spcPts val="0"/>
              </a:spcAft>
              <a:buSzPts val="1800"/>
              <a:buChar char="●"/>
            </a:pPr>
            <a:r>
              <a:rPr lang="en"/>
              <a:t>Modular, Scalable &amp; Flexible</a:t>
            </a:r>
            <a:endParaRPr/>
          </a:p>
          <a:p>
            <a:pPr marL="571500" lvl="0" indent="-342900" algn="l" rtl="0">
              <a:spcBef>
                <a:spcPts val="0"/>
              </a:spcBef>
              <a:spcAft>
                <a:spcPts val="0"/>
              </a:spcAft>
              <a:buSzPts val="1800"/>
              <a:buChar char="●"/>
            </a:pPr>
            <a:r>
              <a:rPr lang="en"/>
              <a:t>DG-PV Synchronization </a:t>
            </a:r>
            <a:endParaRPr/>
          </a:p>
          <a:p>
            <a:pPr marL="571500" lvl="0" indent="-342900" algn="l" rtl="0">
              <a:spcBef>
                <a:spcPts val="0"/>
              </a:spcBef>
              <a:spcAft>
                <a:spcPts val="0"/>
              </a:spcAft>
              <a:buSzPts val="1800"/>
              <a:buChar char="●"/>
            </a:pPr>
            <a:r>
              <a:rPr lang="en"/>
              <a:t>Summary</a:t>
            </a:r>
            <a:endParaRPr/>
          </a:p>
        </p:txBody>
      </p:sp>
      <p:sp>
        <p:nvSpPr>
          <p:cNvPr id="75" name="Google Shape;75;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About Us</a:t>
            </a:r>
            <a:endParaRPr/>
          </a:p>
        </p:txBody>
      </p:sp>
      <p:sp>
        <p:nvSpPr>
          <p:cNvPr id="81" name="Google Shape;81;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
        <p:nvSpPr>
          <p:cNvPr id="82" name="Google Shape;82;p15"/>
          <p:cNvSpPr txBox="1"/>
          <p:nvPr/>
        </p:nvSpPr>
        <p:spPr>
          <a:xfrm>
            <a:off x="843700" y="1209625"/>
            <a:ext cx="6556500" cy="3164700"/>
          </a:xfrm>
          <a:prstGeom prst="rect">
            <a:avLst/>
          </a:prstGeom>
          <a:noFill/>
          <a:ln>
            <a:noFill/>
          </a:ln>
        </p:spPr>
        <p:txBody>
          <a:bodyPr spcFirstLastPara="1" wrap="square" lIns="91425" tIns="91425" rIns="91425" bIns="91425" anchor="ctr" anchorCtr="0">
            <a:spAutoFit/>
          </a:bodyPr>
          <a:lstStyle/>
          <a:p>
            <a:pPr marL="457200" marR="0" lvl="0" indent="-342900" algn="l" rtl="0">
              <a:lnSpc>
                <a:spcPct val="115000"/>
              </a:lnSpc>
              <a:spcBef>
                <a:spcPts val="0"/>
              </a:spcBef>
              <a:spcAft>
                <a:spcPts val="0"/>
              </a:spcAft>
              <a:buClr>
                <a:schemeClr val="dk2"/>
              </a:buClr>
              <a:buSzPts val="1800"/>
              <a:buChar char="●"/>
            </a:pPr>
            <a:r>
              <a:rPr lang="en" sz="1800">
                <a:solidFill>
                  <a:schemeClr val="dk2"/>
                </a:solidFill>
              </a:rPr>
              <a:t>25 Years of experience in Electrical , Automation, Solar (Since 2014)</a:t>
            </a:r>
            <a:endParaRPr sz="1800">
              <a:solidFill>
                <a:schemeClr val="dk2"/>
              </a:solidFill>
            </a:endParaRPr>
          </a:p>
          <a:p>
            <a:pPr marL="457200" marR="0" lvl="0" indent="-342900" algn="l" rtl="0">
              <a:lnSpc>
                <a:spcPct val="115000"/>
              </a:lnSpc>
              <a:spcBef>
                <a:spcPts val="0"/>
              </a:spcBef>
              <a:spcAft>
                <a:spcPts val="0"/>
              </a:spcAft>
              <a:buClr>
                <a:schemeClr val="dk2"/>
              </a:buClr>
              <a:buSzPts val="1800"/>
              <a:buChar char="●"/>
            </a:pPr>
            <a:r>
              <a:rPr lang="en" sz="1800">
                <a:solidFill>
                  <a:schemeClr val="dk2"/>
                </a:solidFill>
              </a:rPr>
              <a:t>ISO Certified | MNRE Channel Partner| MSME  Approved| CPRI Approved</a:t>
            </a:r>
            <a:endParaRPr sz="1800">
              <a:solidFill>
                <a:schemeClr val="dk2"/>
              </a:solidFill>
            </a:endParaRPr>
          </a:p>
          <a:p>
            <a:pPr marL="457200" marR="0" lvl="0" indent="-342900" algn="l" rtl="0">
              <a:lnSpc>
                <a:spcPct val="115000"/>
              </a:lnSpc>
              <a:spcBef>
                <a:spcPts val="0"/>
              </a:spcBef>
              <a:spcAft>
                <a:spcPts val="0"/>
              </a:spcAft>
              <a:buClr>
                <a:schemeClr val="dk2"/>
              </a:buClr>
              <a:buSzPts val="1800"/>
              <a:buChar char="●"/>
            </a:pPr>
            <a:r>
              <a:rPr lang="en" sz="1800">
                <a:solidFill>
                  <a:schemeClr val="dk2"/>
                </a:solidFill>
              </a:rPr>
              <a:t>India, Malaysia, Nepal, Bangladesh, Sri Lanka &amp; Philippines</a:t>
            </a:r>
            <a:endParaRPr sz="1800">
              <a:solidFill>
                <a:schemeClr val="dk2"/>
              </a:solidFill>
            </a:endParaRPr>
          </a:p>
          <a:p>
            <a:pPr marL="457200" marR="0" lvl="0" indent="-342900" algn="l" rtl="0">
              <a:lnSpc>
                <a:spcPct val="115000"/>
              </a:lnSpc>
              <a:spcBef>
                <a:spcPts val="0"/>
              </a:spcBef>
              <a:spcAft>
                <a:spcPts val="0"/>
              </a:spcAft>
              <a:buClr>
                <a:schemeClr val="dk2"/>
              </a:buClr>
              <a:buSzPts val="1800"/>
              <a:buChar char="●"/>
            </a:pPr>
            <a:r>
              <a:rPr lang="en" sz="1800">
                <a:solidFill>
                  <a:schemeClr val="dk2"/>
                </a:solidFill>
              </a:rPr>
              <a:t>Schneider Solar Value Added Distributor</a:t>
            </a:r>
            <a:endParaRPr sz="1800">
              <a:solidFill>
                <a:schemeClr val="dk2"/>
              </a:solidFill>
            </a:endParaRPr>
          </a:p>
          <a:p>
            <a:pPr marL="457200" marR="0" lvl="0" indent="-342900" algn="l" rtl="0">
              <a:lnSpc>
                <a:spcPct val="115000"/>
              </a:lnSpc>
              <a:spcBef>
                <a:spcPts val="0"/>
              </a:spcBef>
              <a:spcAft>
                <a:spcPts val="0"/>
              </a:spcAft>
              <a:buClr>
                <a:schemeClr val="dk2"/>
              </a:buClr>
              <a:buSzPts val="1800"/>
              <a:buChar char="●"/>
            </a:pPr>
            <a:r>
              <a:rPr lang="en" sz="1800">
                <a:solidFill>
                  <a:schemeClr val="dk2"/>
                </a:solidFill>
              </a:rPr>
              <a:t>Complete End To End Solution Provider</a:t>
            </a:r>
            <a:endParaRPr sz="1800">
              <a:solidFill>
                <a:schemeClr val="dk2"/>
              </a:solidFill>
            </a:endParaRPr>
          </a:p>
          <a:p>
            <a:pPr marL="914400" marR="0" lvl="0" indent="0" algn="l" rtl="0">
              <a:lnSpc>
                <a:spcPct val="115000"/>
              </a:lnSpc>
              <a:spcBef>
                <a:spcPts val="1200"/>
              </a:spcBef>
              <a:spcAft>
                <a:spcPts val="1200"/>
              </a:spcAft>
              <a:buNone/>
            </a:pPr>
            <a:endParaRPr sz="1800">
              <a:solidFill>
                <a:schemeClr val="dk2"/>
              </a:solidFill>
            </a:endParaRPr>
          </a:p>
        </p:txBody>
      </p:sp>
      <p:pic>
        <p:nvPicPr>
          <p:cNvPr id="83" name="Google Shape;83;p15"/>
          <p:cNvPicPr preferRelativeResize="0"/>
          <p:nvPr/>
        </p:nvPicPr>
        <p:blipFill>
          <a:blip r:embed="rId3">
            <a:alphaModFix/>
          </a:blip>
          <a:stretch>
            <a:fillRect/>
          </a:stretch>
        </p:blipFill>
        <p:spPr>
          <a:xfrm>
            <a:off x="7591265" y="150250"/>
            <a:ext cx="1429875" cy="913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Why Hybrid ?</a:t>
            </a:r>
            <a:endParaRPr/>
          </a:p>
        </p:txBody>
      </p:sp>
      <p:sp>
        <p:nvSpPr>
          <p:cNvPr id="89" name="Google Shape;89;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Always have power in any situation.</a:t>
            </a:r>
            <a:endParaRPr sz="1450">
              <a:solidFill>
                <a:srgbClr val="1D2540"/>
              </a:solidFill>
              <a:highlight>
                <a:srgbClr val="FFFFFF"/>
              </a:highlight>
              <a:latin typeface="Roboto"/>
              <a:ea typeface="Roboto"/>
              <a:cs typeface="Roboto"/>
              <a:sym typeface="Roboto"/>
            </a:endParaRPr>
          </a:p>
          <a:p>
            <a:pPr marL="457200" lvl="0"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Off Grid Wastes Power generated but not Consumed </a:t>
            </a:r>
            <a:endParaRPr sz="1450">
              <a:solidFill>
                <a:srgbClr val="1D2540"/>
              </a:solidFill>
              <a:highlight>
                <a:srgbClr val="FFFFFF"/>
              </a:highlight>
              <a:latin typeface="Roboto"/>
              <a:ea typeface="Roboto"/>
              <a:cs typeface="Roboto"/>
              <a:sym typeface="Roboto"/>
            </a:endParaRPr>
          </a:p>
          <a:p>
            <a:pPr marL="457200" lvl="0"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Power is </a:t>
            </a:r>
            <a:endParaRPr sz="1450">
              <a:solidFill>
                <a:srgbClr val="1D2540"/>
              </a:solidFill>
              <a:highlight>
                <a:srgbClr val="FFFFFF"/>
              </a:highlight>
              <a:latin typeface="Roboto"/>
              <a:ea typeface="Roboto"/>
              <a:cs typeface="Roboto"/>
              <a:sym typeface="Roboto"/>
            </a:endParaRPr>
          </a:p>
          <a:p>
            <a:pPr marL="1828800" lvl="2"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Discom </a:t>
            </a:r>
            <a:r>
              <a:rPr lang="en" sz="1450" b="1">
                <a:solidFill>
                  <a:srgbClr val="1D2540"/>
                </a:solidFill>
                <a:highlight>
                  <a:srgbClr val="FFFFFF"/>
                </a:highlight>
                <a:latin typeface="Roboto"/>
                <a:ea typeface="Roboto"/>
                <a:cs typeface="Roboto"/>
                <a:sym typeface="Roboto"/>
              </a:rPr>
              <a:t>@                   Rs.10/Unit ($ 0.13/KWh)</a:t>
            </a:r>
            <a:endParaRPr sz="1450" b="1">
              <a:solidFill>
                <a:srgbClr val="1D2540"/>
              </a:solidFill>
              <a:highlight>
                <a:srgbClr val="FFFFFF"/>
              </a:highlight>
              <a:latin typeface="Roboto"/>
              <a:ea typeface="Roboto"/>
              <a:cs typeface="Roboto"/>
              <a:sym typeface="Roboto"/>
            </a:endParaRPr>
          </a:p>
          <a:p>
            <a:pPr marL="1828800" lvl="2"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Diesel generators </a:t>
            </a:r>
            <a:r>
              <a:rPr lang="en" sz="1450" b="1">
                <a:solidFill>
                  <a:srgbClr val="1D2540"/>
                </a:solidFill>
                <a:highlight>
                  <a:srgbClr val="FFFFFF"/>
                </a:highlight>
                <a:latin typeface="Roboto"/>
                <a:ea typeface="Roboto"/>
                <a:cs typeface="Roboto"/>
                <a:sym typeface="Roboto"/>
              </a:rPr>
              <a:t>@ Rs. 22/Unit </a:t>
            </a:r>
            <a:r>
              <a:rPr lang="en" sz="1450" b="1">
                <a:solidFill>
                  <a:srgbClr val="1D2540"/>
                </a:solidFill>
                <a:highlight>
                  <a:schemeClr val="lt1"/>
                </a:highlight>
                <a:latin typeface="Roboto"/>
                <a:ea typeface="Roboto"/>
                <a:cs typeface="Roboto"/>
                <a:sym typeface="Roboto"/>
              </a:rPr>
              <a:t>($ 0.30/KWh</a:t>
            </a:r>
            <a:r>
              <a:rPr lang="en" sz="1450">
                <a:solidFill>
                  <a:srgbClr val="1D2540"/>
                </a:solidFill>
                <a:highlight>
                  <a:schemeClr val="lt1"/>
                </a:highlight>
                <a:latin typeface="Roboto"/>
                <a:ea typeface="Roboto"/>
                <a:cs typeface="Roboto"/>
                <a:sym typeface="Roboto"/>
              </a:rPr>
              <a:t>)</a:t>
            </a:r>
            <a:endParaRPr sz="1450">
              <a:solidFill>
                <a:srgbClr val="1D2540"/>
              </a:solidFill>
              <a:highlight>
                <a:srgbClr val="FFFFFF"/>
              </a:highlight>
              <a:latin typeface="Roboto"/>
              <a:ea typeface="Roboto"/>
              <a:cs typeface="Roboto"/>
              <a:sym typeface="Roboto"/>
            </a:endParaRPr>
          </a:p>
          <a:p>
            <a:pPr marL="1828800" lvl="2" indent="-320675" algn="l" rtl="0">
              <a:spcBef>
                <a:spcPts val="0"/>
              </a:spcBef>
              <a:spcAft>
                <a:spcPts val="0"/>
              </a:spcAft>
              <a:buClr>
                <a:srgbClr val="1D2540"/>
              </a:buClr>
              <a:buSzPts val="1450"/>
              <a:buFont typeface="Roboto"/>
              <a:buChar char="■"/>
            </a:pPr>
            <a:r>
              <a:rPr lang="en" sz="1450">
                <a:solidFill>
                  <a:srgbClr val="1D2540"/>
                </a:solidFill>
                <a:highlight>
                  <a:srgbClr val="FFFFFF"/>
                </a:highlight>
                <a:latin typeface="Roboto"/>
                <a:ea typeface="Roboto"/>
                <a:cs typeface="Roboto"/>
                <a:sym typeface="Roboto"/>
              </a:rPr>
              <a:t>Hybrid SPP </a:t>
            </a:r>
            <a:r>
              <a:rPr lang="en" sz="1450" b="1">
                <a:solidFill>
                  <a:srgbClr val="1D2540"/>
                </a:solidFill>
                <a:highlight>
                  <a:srgbClr val="FFFFFF"/>
                </a:highlight>
                <a:latin typeface="Roboto"/>
                <a:ea typeface="Roboto"/>
                <a:cs typeface="Roboto"/>
                <a:sym typeface="Roboto"/>
              </a:rPr>
              <a:t>@             Rs.12/Unit </a:t>
            </a:r>
            <a:r>
              <a:rPr lang="en" sz="1450" b="1">
                <a:solidFill>
                  <a:srgbClr val="1D2540"/>
                </a:solidFill>
                <a:highlight>
                  <a:schemeClr val="lt1"/>
                </a:highlight>
                <a:latin typeface="Roboto"/>
                <a:ea typeface="Roboto"/>
                <a:cs typeface="Roboto"/>
                <a:sym typeface="Roboto"/>
              </a:rPr>
              <a:t>($ 0.16/KWh)</a:t>
            </a:r>
            <a:endParaRPr sz="1450" b="1">
              <a:solidFill>
                <a:srgbClr val="1D2540"/>
              </a:solidFill>
              <a:highlight>
                <a:schemeClr val="lt1"/>
              </a:highlight>
              <a:latin typeface="Roboto"/>
              <a:ea typeface="Roboto"/>
              <a:cs typeface="Roboto"/>
              <a:sym typeface="Roboto"/>
            </a:endParaRPr>
          </a:p>
          <a:p>
            <a:pPr marL="457200" lvl="0" indent="0" algn="l" rtl="0">
              <a:spcBef>
                <a:spcPts val="1200"/>
              </a:spcBef>
              <a:spcAft>
                <a:spcPts val="0"/>
              </a:spcAft>
              <a:buNone/>
            </a:pPr>
            <a:endParaRPr sz="1450">
              <a:solidFill>
                <a:srgbClr val="1D2540"/>
              </a:solidFill>
              <a:highlight>
                <a:schemeClr val="lt1"/>
              </a:highlight>
              <a:latin typeface="Roboto"/>
              <a:ea typeface="Roboto"/>
              <a:cs typeface="Roboto"/>
              <a:sym typeface="Roboto"/>
            </a:endParaRPr>
          </a:p>
          <a:p>
            <a:pPr marL="457200" lvl="0" indent="-320675" algn="l" rtl="0">
              <a:spcBef>
                <a:spcPts val="1200"/>
              </a:spcBef>
              <a:spcAft>
                <a:spcPts val="0"/>
              </a:spcAft>
              <a:buClr>
                <a:srgbClr val="1D2540"/>
              </a:buClr>
              <a:buSzPts val="1450"/>
              <a:buFont typeface="Roboto"/>
              <a:buChar char="●"/>
            </a:pPr>
            <a:r>
              <a:rPr lang="en" sz="1450" b="1">
                <a:solidFill>
                  <a:srgbClr val="1D2540"/>
                </a:solidFill>
                <a:highlight>
                  <a:schemeClr val="lt1"/>
                </a:highlight>
                <a:latin typeface="Roboto"/>
                <a:ea typeface="Roboto"/>
                <a:cs typeface="Roboto"/>
                <a:sym typeface="Roboto"/>
              </a:rPr>
              <a:t>Excellent Return on your Money - Better than Banks and Mutual Funds</a:t>
            </a:r>
            <a:endParaRPr sz="1450" b="1">
              <a:solidFill>
                <a:srgbClr val="1D2540"/>
              </a:solidFill>
              <a:highlight>
                <a:schemeClr val="lt1"/>
              </a:highlight>
              <a:latin typeface="Roboto"/>
              <a:ea typeface="Roboto"/>
              <a:cs typeface="Roboto"/>
              <a:sym typeface="Roboto"/>
            </a:endParaRPr>
          </a:p>
        </p:txBody>
      </p:sp>
      <p:sp>
        <p:nvSpPr>
          <p:cNvPr id="90" name="Google Shape;90;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7"/>
          <p:cNvSpPr txBox="1">
            <a:spLocks noGrp="1"/>
          </p:cNvSpPr>
          <p:nvPr>
            <p:ph type="title"/>
          </p:nvPr>
        </p:nvSpPr>
        <p:spPr>
          <a:xfrm>
            <a:off x="819150" y="225775"/>
            <a:ext cx="7505700" cy="954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Standard Hybrid SPP</a:t>
            </a:r>
            <a:endParaRPr/>
          </a:p>
        </p:txBody>
      </p:sp>
      <p:sp>
        <p:nvSpPr>
          <p:cNvPr id="96" name="Google Shape;96;p17"/>
          <p:cNvSpPr/>
          <p:nvPr/>
        </p:nvSpPr>
        <p:spPr>
          <a:xfrm>
            <a:off x="772175" y="1097775"/>
            <a:ext cx="1123200" cy="718800"/>
          </a:xfrm>
          <a:prstGeom prst="rect">
            <a:avLst/>
          </a:prstGeom>
          <a:solidFill>
            <a:srgbClr val="E0666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Diesel Generator</a:t>
            </a:r>
            <a:endParaRPr/>
          </a:p>
          <a:p>
            <a:pPr marL="0" lvl="0" indent="0" algn="ctr" rtl="0">
              <a:spcBef>
                <a:spcPts val="0"/>
              </a:spcBef>
              <a:spcAft>
                <a:spcPts val="0"/>
              </a:spcAft>
              <a:buNone/>
            </a:pPr>
            <a:r>
              <a:rPr lang="en"/>
              <a:t>50 Kw</a:t>
            </a:r>
            <a:endParaRPr/>
          </a:p>
        </p:txBody>
      </p:sp>
      <p:sp>
        <p:nvSpPr>
          <p:cNvPr id="97" name="Google Shape;97;p17"/>
          <p:cNvSpPr/>
          <p:nvPr/>
        </p:nvSpPr>
        <p:spPr>
          <a:xfrm>
            <a:off x="3748750" y="997275"/>
            <a:ext cx="1303200" cy="819300"/>
          </a:xfrm>
          <a:prstGeom prst="rect">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Solar PV</a:t>
            </a:r>
            <a:endParaRPr/>
          </a:p>
          <a:p>
            <a:pPr marL="0" lvl="0" indent="0" algn="ctr" rtl="0">
              <a:spcBef>
                <a:spcPts val="0"/>
              </a:spcBef>
              <a:spcAft>
                <a:spcPts val="0"/>
              </a:spcAft>
              <a:buNone/>
            </a:pPr>
            <a:r>
              <a:rPr lang="en"/>
              <a:t>50 KWp</a:t>
            </a:r>
            <a:endParaRPr/>
          </a:p>
        </p:txBody>
      </p:sp>
      <p:sp>
        <p:nvSpPr>
          <p:cNvPr id="98" name="Google Shape;98;p17"/>
          <p:cNvSpPr/>
          <p:nvPr/>
        </p:nvSpPr>
        <p:spPr>
          <a:xfrm>
            <a:off x="7095050" y="1097775"/>
            <a:ext cx="1123200" cy="718800"/>
          </a:xfrm>
          <a:prstGeom prst="rect">
            <a:avLst/>
          </a:prstGeom>
          <a:solidFill>
            <a:srgbClr val="FFD96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Grid</a:t>
            </a:r>
            <a:endParaRPr/>
          </a:p>
          <a:p>
            <a:pPr marL="0" lvl="0" indent="0" algn="ctr" rtl="0">
              <a:spcBef>
                <a:spcPts val="0"/>
              </a:spcBef>
              <a:spcAft>
                <a:spcPts val="0"/>
              </a:spcAft>
              <a:buNone/>
            </a:pPr>
            <a:r>
              <a:rPr lang="en"/>
              <a:t>50 KW</a:t>
            </a:r>
            <a:endParaRPr/>
          </a:p>
        </p:txBody>
      </p:sp>
      <p:sp>
        <p:nvSpPr>
          <p:cNvPr id="99" name="Google Shape;99;p17"/>
          <p:cNvSpPr/>
          <p:nvPr/>
        </p:nvSpPr>
        <p:spPr>
          <a:xfrm>
            <a:off x="3748725" y="2399000"/>
            <a:ext cx="1303200" cy="8193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Hybrid Inverter</a:t>
            </a:r>
            <a:endParaRPr/>
          </a:p>
          <a:p>
            <a:pPr marL="0" lvl="0" indent="0" algn="ctr" rtl="0">
              <a:spcBef>
                <a:spcPts val="0"/>
              </a:spcBef>
              <a:spcAft>
                <a:spcPts val="0"/>
              </a:spcAft>
              <a:buNone/>
            </a:pPr>
            <a:r>
              <a:rPr lang="en"/>
              <a:t>50 KW</a:t>
            </a:r>
            <a:endParaRPr/>
          </a:p>
        </p:txBody>
      </p:sp>
      <p:sp>
        <p:nvSpPr>
          <p:cNvPr id="100" name="Google Shape;100;p17"/>
          <p:cNvSpPr/>
          <p:nvPr/>
        </p:nvSpPr>
        <p:spPr>
          <a:xfrm>
            <a:off x="3748725" y="3617625"/>
            <a:ext cx="1303200" cy="8193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AC Distribution</a:t>
            </a:r>
            <a:endParaRPr/>
          </a:p>
        </p:txBody>
      </p:sp>
      <p:sp>
        <p:nvSpPr>
          <p:cNvPr id="101" name="Google Shape;101;p17"/>
          <p:cNvSpPr/>
          <p:nvPr/>
        </p:nvSpPr>
        <p:spPr>
          <a:xfrm>
            <a:off x="2477950" y="2556350"/>
            <a:ext cx="849000" cy="504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Battery: 4 Hrs</a:t>
            </a:r>
            <a:endParaRPr/>
          </a:p>
        </p:txBody>
      </p:sp>
      <p:cxnSp>
        <p:nvCxnSpPr>
          <p:cNvPr id="102" name="Google Shape;102;p17"/>
          <p:cNvCxnSpPr>
            <a:stCxn id="97" idx="2"/>
            <a:endCxn id="99" idx="0"/>
          </p:cNvCxnSpPr>
          <p:nvPr/>
        </p:nvCxnSpPr>
        <p:spPr>
          <a:xfrm>
            <a:off x="4400350" y="1816575"/>
            <a:ext cx="0" cy="582300"/>
          </a:xfrm>
          <a:prstGeom prst="straightConnector1">
            <a:avLst/>
          </a:prstGeom>
          <a:noFill/>
          <a:ln w="9525" cap="flat" cmpd="sng">
            <a:solidFill>
              <a:schemeClr val="dk2"/>
            </a:solidFill>
            <a:prstDash val="solid"/>
            <a:round/>
            <a:headEnd type="none" w="med" len="med"/>
            <a:tailEnd type="none" w="med" len="med"/>
          </a:ln>
        </p:spPr>
      </p:cxnSp>
      <p:cxnSp>
        <p:nvCxnSpPr>
          <p:cNvPr id="103" name="Google Shape;103;p17"/>
          <p:cNvCxnSpPr>
            <a:stCxn id="99" idx="2"/>
            <a:endCxn id="100" idx="0"/>
          </p:cNvCxnSpPr>
          <p:nvPr/>
        </p:nvCxnSpPr>
        <p:spPr>
          <a:xfrm>
            <a:off x="4400325" y="3218300"/>
            <a:ext cx="0" cy="399300"/>
          </a:xfrm>
          <a:prstGeom prst="straightConnector1">
            <a:avLst/>
          </a:prstGeom>
          <a:noFill/>
          <a:ln w="9525" cap="flat" cmpd="sng">
            <a:solidFill>
              <a:schemeClr val="dk2"/>
            </a:solidFill>
            <a:prstDash val="solid"/>
            <a:round/>
            <a:headEnd type="none" w="med" len="med"/>
            <a:tailEnd type="none" w="med" len="med"/>
          </a:ln>
        </p:spPr>
      </p:cxnSp>
      <p:cxnSp>
        <p:nvCxnSpPr>
          <p:cNvPr id="104" name="Google Shape;104;p17"/>
          <p:cNvCxnSpPr>
            <a:stCxn id="101" idx="3"/>
            <a:endCxn id="99" idx="1"/>
          </p:cNvCxnSpPr>
          <p:nvPr/>
        </p:nvCxnSpPr>
        <p:spPr>
          <a:xfrm>
            <a:off x="3326950" y="2808650"/>
            <a:ext cx="421800" cy="0"/>
          </a:xfrm>
          <a:prstGeom prst="straightConnector1">
            <a:avLst/>
          </a:prstGeom>
          <a:noFill/>
          <a:ln w="9525" cap="flat" cmpd="sng">
            <a:solidFill>
              <a:schemeClr val="dk2"/>
            </a:solidFill>
            <a:prstDash val="solid"/>
            <a:round/>
            <a:headEnd type="none" w="med" len="med"/>
            <a:tailEnd type="none" w="med" len="med"/>
          </a:ln>
        </p:spPr>
      </p:cxnSp>
      <p:cxnSp>
        <p:nvCxnSpPr>
          <p:cNvPr id="105" name="Google Shape;105;p17"/>
          <p:cNvCxnSpPr>
            <a:stCxn id="96" idx="2"/>
          </p:cNvCxnSpPr>
          <p:nvPr/>
        </p:nvCxnSpPr>
        <p:spPr>
          <a:xfrm>
            <a:off x="1333775" y="1816575"/>
            <a:ext cx="28500" cy="2211300"/>
          </a:xfrm>
          <a:prstGeom prst="straightConnector1">
            <a:avLst/>
          </a:prstGeom>
          <a:noFill/>
          <a:ln w="9525" cap="flat" cmpd="sng">
            <a:solidFill>
              <a:schemeClr val="dk2"/>
            </a:solidFill>
            <a:prstDash val="solid"/>
            <a:round/>
            <a:headEnd type="none" w="med" len="med"/>
            <a:tailEnd type="none" w="med" len="med"/>
          </a:ln>
        </p:spPr>
      </p:cxnSp>
      <p:cxnSp>
        <p:nvCxnSpPr>
          <p:cNvPr id="106" name="Google Shape;106;p17"/>
          <p:cNvCxnSpPr>
            <a:stCxn id="100" idx="1"/>
          </p:cNvCxnSpPr>
          <p:nvPr/>
        </p:nvCxnSpPr>
        <p:spPr>
          <a:xfrm flipH="1">
            <a:off x="1352625" y="4027275"/>
            <a:ext cx="2396100" cy="600"/>
          </a:xfrm>
          <a:prstGeom prst="straightConnector1">
            <a:avLst/>
          </a:prstGeom>
          <a:noFill/>
          <a:ln w="9525" cap="flat" cmpd="sng">
            <a:solidFill>
              <a:schemeClr val="dk2"/>
            </a:solidFill>
            <a:prstDash val="solid"/>
            <a:round/>
            <a:headEnd type="none" w="med" len="med"/>
            <a:tailEnd type="none" w="med" len="med"/>
          </a:ln>
        </p:spPr>
      </p:cxnSp>
      <p:cxnSp>
        <p:nvCxnSpPr>
          <p:cNvPr id="107" name="Google Shape;107;p17"/>
          <p:cNvCxnSpPr>
            <a:stCxn id="98" idx="2"/>
          </p:cNvCxnSpPr>
          <p:nvPr/>
        </p:nvCxnSpPr>
        <p:spPr>
          <a:xfrm>
            <a:off x="7656650" y="1816575"/>
            <a:ext cx="13500" cy="990900"/>
          </a:xfrm>
          <a:prstGeom prst="straightConnector1">
            <a:avLst/>
          </a:prstGeom>
          <a:noFill/>
          <a:ln w="9525" cap="flat" cmpd="sng">
            <a:solidFill>
              <a:schemeClr val="dk2"/>
            </a:solidFill>
            <a:prstDash val="solid"/>
            <a:round/>
            <a:headEnd type="none" w="med" len="med"/>
            <a:tailEnd type="none" w="med" len="med"/>
          </a:ln>
        </p:spPr>
      </p:cxnSp>
      <p:cxnSp>
        <p:nvCxnSpPr>
          <p:cNvPr id="108" name="Google Shape;108;p17"/>
          <p:cNvCxnSpPr/>
          <p:nvPr/>
        </p:nvCxnSpPr>
        <p:spPr>
          <a:xfrm>
            <a:off x="5053525" y="2808350"/>
            <a:ext cx="2619000" cy="600"/>
          </a:xfrm>
          <a:prstGeom prst="straightConnector1">
            <a:avLst/>
          </a:prstGeom>
          <a:noFill/>
          <a:ln w="9525" cap="flat" cmpd="sng">
            <a:solidFill>
              <a:schemeClr val="dk2"/>
            </a:solidFill>
            <a:prstDash val="solid"/>
            <a:round/>
            <a:headEnd type="none" w="med" len="med"/>
            <a:tailEnd type="none" w="med" len="med"/>
          </a:ln>
        </p:spPr>
      </p:cxnSp>
      <p:cxnSp>
        <p:nvCxnSpPr>
          <p:cNvPr id="109" name="Google Shape;109;p17"/>
          <p:cNvCxnSpPr>
            <a:stCxn id="100" idx="2"/>
          </p:cNvCxnSpPr>
          <p:nvPr/>
        </p:nvCxnSpPr>
        <p:spPr>
          <a:xfrm>
            <a:off x="4400325" y="4436925"/>
            <a:ext cx="2700" cy="163500"/>
          </a:xfrm>
          <a:prstGeom prst="straightConnector1">
            <a:avLst/>
          </a:prstGeom>
          <a:noFill/>
          <a:ln w="9525" cap="flat" cmpd="sng">
            <a:solidFill>
              <a:schemeClr val="dk2"/>
            </a:solidFill>
            <a:prstDash val="solid"/>
            <a:round/>
            <a:headEnd type="none" w="med" len="med"/>
            <a:tailEnd type="none" w="med" len="med"/>
          </a:ln>
        </p:spPr>
      </p:cxnSp>
      <p:sp>
        <p:nvSpPr>
          <p:cNvPr id="110" name="Google Shape;110;p17"/>
          <p:cNvSpPr/>
          <p:nvPr/>
        </p:nvSpPr>
        <p:spPr>
          <a:xfrm>
            <a:off x="3748575" y="4599575"/>
            <a:ext cx="1303200" cy="399300"/>
          </a:xfrm>
          <a:prstGeom prst="rect">
            <a:avLst/>
          </a:prstGeom>
          <a:solidFill>
            <a:srgbClr val="C27B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Load: 50 KW</a:t>
            </a:r>
            <a:endParaRPr/>
          </a:p>
        </p:txBody>
      </p:sp>
      <p:sp>
        <p:nvSpPr>
          <p:cNvPr id="111" name="Google Shape;111;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Issues with Standard HySPP</a:t>
            </a:r>
            <a:endParaRPr/>
          </a:p>
        </p:txBody>
      </p:sp>
      <p:sp>
        <p:nvSpPr>
          <p:cNvPr id="117" name="Google Shape;117;p18"/>
          <p:cNvSpPr txBox="1">
            <a:spLocks noGrp="1"/>
          </p:cNvSpPr>
          <p:nvPr>
            <p:ph type="body" idx="1"/>
          </p:nvPr>
        </p:nvSpPr>
        <p:spPr>
          <a:xfrm>
            <a:off x="311700" y="1152475"/>
            <a:ext cx="5533200" cy="21003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AutoNum type="arabicPeriod"/>
            </a:pPr>
            <a:r>
              <a:rPr lang="en"/>
              <a:t>Battery Not Getting Charged Fully by PV</a:t>
            </a:r>
            <a:endParaRPr/>
          </a:p>
          <a:p>
            <a:pPr marL="457200" lvl="0" indent="-342900" algn="l" rtl="0">
              <a:spcBef>
                <a:spcPts val="0"/>
              </a:spcBef>
              <a:spcAft>
                <a:spcPts val="0"/>
              </a:spcAft>
              <a:buSzPts val="1800"/>
              <a:buAutoNum type="arabicPeriod"/>
            </a:pPr>
            <a:r>
              <a:rPr lang="en"/>
              <a:t>Not Suitable for Surge Load</a:t>
            </a:r>
            <a:endParaRPr/>
          </a:p>
          <a:p>
            <a:pPr marL="457200" lvl="0" indent="-342900" algn="l" rtl="0">
              <a:spcBef>
                <a:spcPts val="0"/>
              </a:spcBef>
              <a:spcAft>
                <a:spcPts val="0"/>
              </a:spcAft>
              <a:buSzPts val="1800"/>
              <a:buAutoNum type="arabicPeriod"/>
            </a:pPr>
            <a:r>
              <a:rPr lang="en"/>
              <a:t>Optimal System Design </a:t>
            </a:r>
            <a:endParaRPr/>
          </a:p>
          <a:p>
            <a:pPr marL="914400" lvl="1" indent="-317500" algn="l" rtl="0">
              <a:spcBef>
                <a:spcPts val="0"/>
              </a:spcBef>
              <a:spcAft>
                <a:spcPts val="0"/>
              </a:spcAft>
              <a:buSzPts val="1400"/>
              <a:buAutoNum type="alphaLcPeriod"/>
            </a:pPr>
            <a:r>
              <a:rPr lang="en"/>
              <a:t>AC Coupling</a:t>
            </a:r>
            <a:endParaRPr/>
          </a:p>
          <a:p>
            <a:pPr marL="914400" lvl="1" indent="-317500" algn="l" rtl="0">
              <a:spcBef>
                <a:spcPts val="0"/>
              </a:spcBef>
              <a:spcAft>
                <a:spcPts val="0"/>
              </a:spcAft>
              <a:buSzPts val="1400"/>
              <a:buAutoNum type="alphaLcPeriod"/>
            </a:pPr>
            <a:r>
              <a:rPr lang="en"/>
              <a:t>DC Coupling</a:t>
            </a:r>
            <a:endParaRPr/>
          </a:p>
          <a:p>
            <a:pPr marL="914400" lvl="1" indent="-317500" algn="l" rtl="0">
              <a:spcBef>
                <a:spcPts val="0"/>
              </a:spcBef>
              <a:spcAft>
                <a:spcPts val="0"/>
              </a:spcAft>
              <a:buSzPts val="1400"/>
              <a:buAutoNum type="alphaLcPeriod"/>
            </a:pPr>
            <a:r>
              <a:rPr lang="en"/>
              <a:t>AC-DC Coupling</a:t>
            </a:r>
            <a:endParaRPr/>
          </a:p>
          <a:p>
            <a:pPr marL="457200" marR="0" lvl="0" indent="-342900" algn="l" rtl="0">
              <a:lnSpc>
                <a:spcPct val="115000"/>
              </a:lnSpc>
              <a:spcBef>
                <a:spcPts val="0"/>
              </a:spcBef>
              <a:spcAft>
                <a:spcPts val="0"/>
              </a:spcAft>
              <a:buSzPts val="1800"/>
              <a:buAutoNum type="arabicPeriod"/>
            </a:pPr>
            <a:r>
              <a:rPr lang="en"/>
              <a:t>Sync. With Existing Electrical Infra</a:t>
            </a:r>
            <a:endParaRPr/>
          </a:p>
          <a:p>
            <a:pPr marL="457200" marR="0" lvl="0" indent="-342900" algn="l" rtl="0">
              <a:lnSpc>
                <a:spcPct val="115000"/>
              </a:lnSpc>
              <a:spcBef>
                <a:spcPts val="0"/>
              </a:spcBef>
              <a:spcAft>
                <a:spcPts val="0"/>
              </a:spcAft>
              <a:buSzPts val="1800"/>
              <a:buAutoNum type="arabicPeriod"/>
            </a:pPr>
            <a:r>
              <a:rPr lang="en"/>
              <a:t>Retrofitting with existing SPP</a:t>
            </a:r>
            <a:endParaRPr/>
          </a:p>
        </p:txBody>
      </p:sp>
      <p:sp>
        <p:nvSpPr>
          <p:cNvPr id="118" name="Google Shape;118;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
        <p:nvSpPr>
          <p:cNvPr id="119" name="Google Shape;119;p18"/>
          <p:cNvSpPr txBox="1"/>
          <p:nvPr/>
        </p:nvSpPr>
        <p:spPr>
          <a:xfrm>
            <a:off x="5916050" y="3618750"/>
            <a:ext cx="2378400" cy="4002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b="1"/>
              <a:t>Design Optimization</a:t>
            </a:r>
            <a:endParaRPr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9"/>
          <p:cNvSpPr txBox="1">
            <a:spLocks noGrp="1"/>
          </p:cNvSpPr>
          <p:nvPr>
            <p:ph type="title"/>
          </p:nvPr>
        </p:nvSpPr>
        <p:spPr>
          <a:xfrm>
            <a:off x="7236450" y="445025"/>
            <a:ext cx="1595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1620"/>
              <a:t>Retrofitting With Existing Power Plant</a:t>
            </a:r>
            <a:endParaRPr sz="1620"/>
          </a:p>
        </p:txBody>
      </p:sp>
      <p:sp>
        <p:nvSpPr>
          <p:cNvPr id="125" name="Google Shape;125;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pic>
        <p:nvPicPr>
          <p:cNvPr id="126" name="Google Shape;126;p19"/>
          <p:cNvPicPr preferRelativeResize="0"/>
          <p:nvPr/>
        </p:nvPicPr>
        <p:blipFill rotWithShape="1">
          <a:blip r:embed="rId3">
            <a:alphaModFix/>
          </a:blip>
          <a:srcRect l="-505" t="941" r="-505" b="941"/>
          <a:stretch/>
        </p:blipFill>
        <p:spPr>
          <a:xfrm>
            <a:off x="-78975" y="0"/>
            <a:ext cx="9143999" cy="51435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Extract Maximum Output of your HySPP</a:t>
            </a:r>
            <a:endParaRPr/>
          </a:p>
        </p:txBody>
      </p:sp>
      <p:sp>
        <p:nvSpPr>
          <p:cNvPr id="132" name="Google Shape;132;p20"/>
          <p:cNvSpPr txBox="1">
            <a:spLocks noGrp="1"/>
          </p:cNvSpPr>
          <p:nvPr>
            <p:ph type="body" idx="1"/>
          </p:nvPr>
        </p:nvSpPr>
        <p:spPr>
          <a:xfrm>
            <a:off x="311700" y="1187293"/>
            <a:ext cx="8520600" cy="13845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a:t>Design as per Load Profile </a:t>
            </a:r>
            <a:endParaRPr/>
          </a:p>
          <a:p>
            <a:pPr marL="914400" lvl="1" indent="-297497" algn="l" rtl="0">
              <a:spcBef>
                <a:spcPts val="1200"/>
              </a:spcBef>
              <a:spcAft>
                <a:spcPts val="0"/>
              </a:spcAft>
              <a:buSzPct val="100000"/>
              <a:buAutoNum type="alphaLcPeriod"/>
            </a:pPr>
            <a:r>
              <a:rPr lang="en"/>
              <a:t>AC Coupled for day load : Sync with Existing SPP</a:t>
            </a:r>
            <a:endParaRPr/>
          </a:p>
          <a:p>
            <a:pPr marL="914400" lvl="1" indent="-297497" algn="l" rtl="0">
              <a:spcBef>
                <a:spcPts val="0"/>
              </a:spcBef>
              <a:spcAft>
                <a:spcPts val="0"/>
              </a:spcAft>
              <a:buSzPct val="100000"/>
              <a:buAutoNum type="alphaLcPeriod"/>
            </a:pPr>
            <a:r>
              <a:rPr lang="en"/>
              <a:t>DC Coupled for night load : Without Sync</a:t>
            </a:r>
            <a:endParaRPr/>
          </a:p>
          <a:p>
            <a:pPr marL="914400" lvl="1" indent="-297497" algn="l" rtl="0">
              <a:spcBef>
                <a:spcPts val="0"/>
              </a:spcBef>
              <a:spcAft>
                <a:spcPts val="0"/>
              </a:spcAft>
              <a:buSzPct val="100000"/>
              <a:buAutoNum type="alphaLcPeriod"/>
            </a:pPr>
            <a:r>
              <a:rPr lang="en"/>
              <a:t>AC-DC Coupled for day &amp; night load</a:t>
            </a:r>
            <a:endParaRPr/>
          </a:p>
          <a:p>
            <a:pPr marL="0" lvl="0" indent="0" algn="l" rtl="0">
              <a:spcBef>
                <a:spcPts val="1200"/>
              </a:spcBef>
              <a:spcAft>
                <a:spcPts val="1200"/>
              </a:spcAft>
              <a:buNone/>
            </a:pPr>
            <a:r>
              <a:rPr lang="en"/>
              <a:t>AC Coupled System vs DC Coupled System (50 KW) with 50 Kw of DG</a:t>
            </a:r>
            <a:r>
              <a:rPr lang="en" sz="1450">
                <a:solidFill>
                  <a:srgbClr val="1D2540"/>
                </a:solidFill>
                <a:highlight>
                  <a:schemeClr val="lt1"/>
                </a:highlight>
                <a:latin typeface="Roboto"/>
                <a:ea typeface="Roboto"/>
                <a:cs typeface="Roboto"/>
                <a:sym typeface="Roboto"/>
              </a:rPr>
              <a:t>(Running 4 Hrs/day)</a:t>
            </a:r>
            <a:endParaRPr/>
          </a:p>
        </p:txBody>
      </p:sp>
      <p:sp>
        <p:nvSpPr>
          <p:cNvPr id="133" name="Google Shape;133;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graphicFrame>
        <p:nvGraphicFramePr>
          <p:cNvPr id="134" name="Google Shape;134;p20"/>
          <p:cNvGraphicFramePr/>
          <p:nvPr/>
        </p:nvGraphicFramePr>
        <p:xfrm>
          <a:off x="810175" y="2694075"/>
          <a:ext cx="7239000" cy="2011560"/>
        </p:xfrm>
        <a:graphic>
          <a:graphicData uri="http://schemas.openxmlformats.org/drawingml/2006/table">
            <a:tbl>
              <a:tblPr>
                <a:noFill/>
                <a:tableStyleId>{2F8308A7-5B74-4F4F-840A-9B369F97C98D}</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lvl="0" indent="0" algn="l" rtl="0">
                        <a:spcBef>
                          <a:spcPts val="0"/>
                        </a:spcBef>
                        <a:spcAft>
                          <a:spcPts val="0"/>
                        </a:spcAft>
                        <a:buNone/>
                      </a:pPr>
                      <a:r>
                        <a:rPr lang="en"/>
                        <a:t>Type</a:t>
                      </a:r>
                      <a:endParaRPr/>
                    </a:p>
                  </a:txBody>
                  <a:tcPr marL="91425" marR="91425" marT="91425" marB="91425"/>
                </a:tc>
                <a:tc>
                  <a:txBody>
                    <a:bodyPr/>
                    <a:lstStyle/>
                    <a:p>
                      <a:pPr marL="0" lvl="0" indent="0" algn="l" rtl="0">
                        <a:spcBef>
                          <a:spcPts val="0"/>
                        </a:spcBef>
                        <a:spcAft>
                          <a:spcPts val="0"/>
                        </a:spcAft>
                        <a:buNone/>
                      </a:pPr>
                      <a:r>
                        <a:rPr lang="en" b="1" i="1"/>
                        <a:t>DC Coupled System</a:t>
                      </a:r>
                      <a:endParaRPr b="1" i="1"/>
                    </a:p>
                  </a:txBody>
                  <a:tcPr marL="91425" marR="91425" marT="91425" marB="91425"/>
                </a:tc>
                <a:tc>
                  <a:txBody>
                    <a:bodyPr/>
                    <a:lstStyle/>
                    <a:p>
                      <a:pPr marL="0" lvl="0" indent="0" algn="l" rtl="0">
                        <a:spcBef>
                          <a:spcPts val="0"/>
                        </a:spcBef>
                        <a:spcAft>
                          <a:spcPts val="0"/>
                        </a:spcAft>
                        <a:buNone/>
                      </a:pPr>
                      <a:r>
                        <a:rPr lang="en" b="1" i="1"/>
                        <a:t>AC Coupled System</a:t>
                      </a:r>
                      <a:endParaRPr b="1" i="1"/>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Investment</a:t>
                      </a:r>
                      <a:endParaRPr/>
                    </a:p>
                  </a:txBody>
                  <a:tcPr marL="91425" marR="91425" marT="91425" marB="91425"/>
                </a:tc>
                <a:tc>
                  <a:txBody>
                    <a:bodyPr/>
                    <a:lstStyle/>
                    <a:p>
                      <a:pPr marL="0" lvl="0" indent="0" algn="l" rtl="0">
                        <a:spcBef>
                          <a:spcPts val="0"/>
                        </a:spcBef>
                        <a:spcAft>
                          <a:spcPts val="0"/>
                        </a:spcAft>
                        <a:buNone/>
                      </a:pPr>
                      <a:r>
                        <a:rPr lang="en"/>
                        <a:t>Rs. 10,265,000</a:t>
                      </a:r>
                      <a:endParaRPr/>
                    </a:p>
                    <a:p>
                      <a:pPr marL="0" lvl="0" indent="0" algn="l" rtl="0">
                        <a:spcBef>
                          <a:spcPts val="0"/>
                        </a:spcBef>
                        <a:spcAft>
                          <a:spcPts val="0"/>
                        </a:spcAft>
                        <a:buNone/>
                      </a:pPr>
                      <a:r>
                        <a:rPr lang="en" b="1"/>
                        <a:t>U$D  142,570</a:t>
                      </a:r>
                      <a:endParaRPr b="1"/>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rPr>
                        <a:t>Rs.1,0025,000</a:t>
                      </a:r>
                      <a:endParaRPr>
                        <a:solidFill>
                          <a:schemeClr val="dk1"/>
                        </a:solidFill>
                      </a:endParaRPr>
                    </a:p>
                    <a:p>
                      <a:pPr marL="0" lvl="0" indent="0" algn="l" rtl="0">
                        <a:spcBef>
                          <a:spcPts val="0"/>
                        </a:spcBef>
                        <a:spcAft>
                          <a:spcPts val="0"/>
                        </a:spcAft>
                        <a:buNone/>
                      </a:pPr>
                      <a:r>
                        <a:rPr lang="en" b="1">
                          <a:solidFill>
                            <a:schemeClr val="dk1"/>
                          </a:solidFill>
                        </a:rPr>
                        <a:t>U$D 139,000</a:t>
                      </a:r>
                      <a:endParaRPr b="1"/>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t>Savings @ 4 Hr. DG running in 15 Year</a:t>
                      </a:r>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rPr>
                        <a:t>Rs. 25,180,000</a:t>
                      </a:r>
                      <a:endParaRPr>
                        <a:solidFill>
                          <a:schemeClr val="dk1"/>
                        </a:solidFill>
                      </a:endParaRPr>
                    </a:p>
                    <a:p>
                      <a:pPr marL="0" lvl="0" indent="0" algn="l" rtl="0">
                        <a:spcBef>
                          <a:spcPts val="0"/>
                        </a:spcBef>
                        <a:spcAft>
                          <a:spcPts val="0"/>
                        </a:spcAft>
                        <a:buClr>
                          <a:schemeClr val="dk1"/>
                        </a:buClr>
                        <a:buSzPts val="1100"/>
                        <a:buFont typeface="Arial"/>
                        <a:buNone/>
                      </a:pPr>
                      <a:r>
                        <a:rPr lang="en" b="1">
                          <a:solidFill>
                            <a:schemeClr val="dk1"/>
                          </a:solidFill>
                        </a:rPr>
                        <a:t>U$D 349,000</a:t>
                      </a:r>
                      <a:endParaRPr b="1"/>
                    </a:p>
                  </a:txBody>
                  <a:tcPr marL="91425" marR="91425" marT="91425" marB="91425"/>
                </a:tc>
                <a:tc>
                  <a:txBody>
                    <a:bodyPr/>
                    <a:lstStyle/>
                    <a:p>
                      <a:pPr marL="0" lvl="0" indent="0" algn="l" rtl="0">
                        <a:spcBef>
                          <a:spcPts val="0"/>
                        </a:spcBef>
                        <a:spcAft>
                          <a:spcPts val="0"/>
                        </a:spcAft>
                        <a:buNone/>
                      </a:pPr>
                      <a:r>
                        <a:rPr lang="en">
                          <a:solidFill>
                            <a:schemeClr val="dk1"/>
                          </a:solidFill>
                        </a:rPr>
                        <a:t>Rs. 25,180,000</a:t>
                      </a:r>
                      <a:endParaRPr>
                        <a:solidFill>
                          <a:schemeClr val="dk1"/>
                        </a:solidFill>
                      </a:endParaRPr>
                    </a:p>
                    <a:p>
                      <a:pPr marL="0" lvl="0" indent="0" algn="l" rtl="0">
                        <a:spcBef>
                          <a:spcPts val="0"/>
                        </a:spcBef>
                        <a:spcAft>
                          <a:spcPts val="0"/>
                        </a:spcAft>
                        <a:buClr>
                          <a:schemeClr val="dk1"/>
                        </a:buClr>
                        <a:buSzPts val="1100"/>
                        <a:buFont typeface="Arial"/>
                        <a:buNone/>
                      </a:pPr>
                      <a:r>
                        <a:rPr lang="en" b="1">
                          <a:solidFill>
                            <a:schemeClr val="dk1"/>
                          </a:solidFill>
                        </a:rPr>
                        <a:t>U$D 349,000</a:t>
                      </a:r>
                      <a:endParaRPr b="1">
                        <a:solidFill>
                          <a:schemeClr val="dk1"/>
                        </a:solidFill>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b="1"/>
                        <a:t>Return of Investment</a:t>
                      </a:r>
                      <a:endParaRPr b="1"/>
                    </a:p>
                  </a:txBody>
                  <a:tcPr marL="91425" marR="91425" marT="91425" marB="91425">
                    <a:solidFill>
                      <a:srgbClr val="A2C4C9"/>
                    </a:solidFill>
                  </a:tcPr>
                </a:tc>
                <a:tc>
                  <a:txBody>
                    <a:bodyPr/>
                    <a:lstStyle/>
                    <a:p>
                      <a:pPr marL="0" lvl="0" indent="0" algn="l" rtl="0">
                        <a:spcBef>
                          <a:spcPts val="0"/>
                        </a:spcBef>
                        <a:spcAft>
                          <a:spcPts val="0"/>
                        </a:spcAft>
                        <a:buNone/>
                      </a:pPr>
                      <a:r>
                        <a:rPr lang="en" b="1"/>
                        <a:t>6.1 Years</a:t>
                      </a:r>
                      <a:endParaRPr b="1"/>
                    </a:p>
                  </a:txBody>
                  <a:tcPr marL="91425" marR="91425" marT="91425" marB="91425">
                    <a:solidFill>
                      <a:srgbClr val="A2C4C9"/>
                    </a:solidFill>
                  </a:tcPr>
                </a:tc>
                <a:tc>
                  <a:txBody>
                    <a:bodyPr/>
                    <a:lstStyle/>
                    <a:p>
                      <a:pPr marL="0" lvl="0" indent="0" algn="l" rtl="0">
                        <a:spcBef>
                          <a:spcPts val="0"/>
                        </a:spcBef>
                        <a:spcAft>
                          <a:spcPts val="0"/>
                        </a:spcAft>
                        <a:buNone/>
                      </a:pPr>
                      <a:r>
                        <a:rPr lang="en" b="1"/>
                        <a:t>5.9 Years</a:t>
                      </a:r>
                      <a:endParaRPr b="1"/>
                    </a:p>
                  </a:txBody>
                  <a:tcPr marL="91425" marR="91425" marT="91425" marB="91425">
                    <a:solidFill>
                      <a:srgbClr val="A2C4C9"/>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marR="0" lvl="0" indent="0" algn="ctr" rtl="0">
              <a:lnSpc>
                <a:spcPct val="100000"/>
              </a:lnSpc>
              <a:spcBef>
                <a:spcPts val="0"/>
              </a:spcBef>
              <a:spcAft>
                <a:spcPts val="0"/>
              </a:spcAft>
              <a:buNone/>
            </a:pPr>
            <a:r>
              <a:rPr lang="en"/>
              <a:t>Peak Shaving</a:t>
            </a:r>
            <a:endParaRPr/>
          </a:p>
        </p:txBody>
      </p:sp>
      <p:sp>
        <p:nvSpPr>
          <p:cNvPr id="140" name="Google Shape;140;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 Use HySPP for avoids new investments on DG/Transformer</a:t>
            </a:r>
            <a:endParaRPr/>
          </a:p>
          <a:p>
            <a:pPr marL="914400" lvl="0" indent="-342900" algn="l" rtl="0">
              <a:spcBef>
                <a:spcPts val="1200"/>
              </a:spcBef>
              <a:spcAft>
                <a:spcPts val="0"/>
              </a:spcAft>
              <a:buSzPts val="1800"/>
              <a:buChar char="●"/>
            </a:pPr>
            <a:r>
              <a:rPr lang="en"/>
              <a:t>Use for Peak Shaving</a:t>
            </a:r>
            <a:endParaRPr/>
          </a:p>
          <a:p>
            <a:pPr marL="914400" lvl="0" indent="-342900" algn="l" rtl="0">
              <a:spcBef>
                <a:spcPts val="0"/>
              </a:spcBef>
              <a:spcAft>
                <a:spcPts val="0"/>
              </a:spcAft>
              <a:buSzPts val="1800"/>
              <a:buChar char="●"/>
            </a:pPr>
            <a:r>
              <a:rPr lang="en"/>
              <a:t>MDI Controller </a:t>
            </a:r>
            <a:endParaRPr/>
          </a:p>
          <a:p>
            <a:pPr marL="914400" lvl="0" indent="-342900" algn="l" rtl="0">
              <a:spcBef>
                <a:spcPts val="0"/>
              </a:spcBef>
              <a:spcAft>
                <a:spcPts val="0"/>
              </a:spcAft>
              <a:buSzPts val="1800"/>
              <a:buChar char="●"/>
            </a:pPr>
            <a:r>
              <a:rPr lang="en"/>
              <a:t>Time of the Day</a:t>
            </a:r>
            <a:endParaRPr/>
          </a:p>
          <a:p>
            <a:pPr marL="1371600" lvl="0" indent="0" algn="l" rtl="0">
              <a:spcBef>
                <a:spcPts val="1200"/>
              </a:spcBef>
              <a:spcAft>
                <a:spcPts val="1200"/>
              </a:spcAft>
              <a:buNone/>
            </a:pPr>
            <a:endParaRPr/>
          </a:p>
        </p:txBody>
      </p:sp>
      <p:pic>
        <p:nvPicPr>
          <p:cNvPr id="141" name="Google Shape;141;p21"/>
          <p:cNvPicPr preferRelativeResize="0"/>
          <p:nvPr/>
        </p:nvPicPr>
        <p:blipFill rotWithShape="1">
          <a:blip r:embed="rId3">
            <a:alphaModFix/>
          </a:blip>
          <a:srcRect/>
          <a:stretch/>
        </p:blipFill>
        <p:spPr>
          <a:xfrm>
            <a:off x="3297400" y="2108325"/>
            <a:ext cx="5283249" cy="2784600"/>
          </a:xfrm>
          <a:prstGeom prst="rect">
            <a:avLst/>
          </a:prstGeom>
          <a:noFill/>
          <a:ln>
            <a:noFill/>
          </a:ln>
        </p:spPr>
      </p:pic>
      <p:sp>
        <p:nvSpPr>
          <p:cNvPr id="142" name="Google Shape;14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cxnSp>
        <p:nvCxnSpPr>
          <p:cNvPr id="143" name="Google Shape;143;p21"/>
          <p:cNvCxnSpPr/>
          <p:nvPr/>
        </p:nvCxnSpPr>
        <p:spPr>
          <a:xfrm flipH="1">
            <a:off x="5783750" y="3458950"/>
            <a:ext cx="11100" cy="303300"/>
          </a:xfrm>
          <a:prstGeom prst="straightConnector1">
            <a:avLst/>
          </a:prstGeom>
          <a:noFill/>
          <a:ln w="9525" cap="flat" cmpd="sng">
            <a:solidFill>
              <a:schemeClr val="dk2"/>
            </a:solidFill>
            <a:prstDash val="solid"/>
            <a:round/>
            <a:headEnd type="none" w="med" len="med"/>
            <a:tailEnd type="triangle" w="med" len="med"/>
          </a:ln>
        </p:spPr>
      </p:cxnSp>
      <p:cxnSp>
        <p:nvCxnSpPr>
          <p:cNvPr id="144" name="Google Shape;144;p21"/>
          <p:cNvCxnSpPr/>
          <p:nvPr/>
        </p:nvCxnSpPr>
        <p:spPr>
          <a:xfrm rot="10800000" flipH="1">
            <a:off x="4739200" y="3930500"/>
            <a:ext cx="516600" cy="67500"/>
          </a:xfrm>
          <a:prstGeom prst="straightConnector1">
            <a:avLst/>
          </a:prstGeom>
          <a:noFill/>
          <a:ln w="9525" cap="flat" cmpd="sng">
            <a:solidFill>
              <a:schemeClr val="dk2"/>
            </a:solidFill>
            <a:prstDash val="solid"/>
            <a:round/>
            <a:headEnd type="none" w="med" len="med"/>
            <a:tailEnd type="triangle" w="med" len="med"/>
          </a:ln>
        </p:spPr>
      </p:cxnSp>
      <p:cxnSp>
        <p:nvCxnSpPr>
          <p:cNvPr id="145" name="Google Shape;145;p21"/>
          <p:cNvCxnSpPr/>
          <p:nvPr/>
        </p:nvCxnSpPr>
        <p:spPr>
          <a:xfrm flipH="1">
            <a:off x="6367750" y="3874475"/>
            <a:ext cx="943200" cy="123600"/>
          </a:xfrm>
          <a:prstGeom prst="straightConnector1">
            <a:avLst/>
          </a:prstGeom>
          <a:noFill/>
          <a:ln w="9525" cap="flat" cmpd="sng">
            <a:solidFill>
              <a:schemeClr val="dk2"/>
            </a:solidFill>
            <a:prstDash val="solid"/>
            <a:round/>
            <a:headEnd type="none" w="med" len="med"/>
            <a:tailEnd type="triangle" w="med" len="med"/>
          </a:ln>
        </p:spPr>
      </p:cxnSp>
      <p:sp>
        <p:nvSpPr>
          <p:cNvPr id="146" name="Google Shape;146;p21"/>
          <p:cNvSpPr txBox="1"/>
          <p:nvPr/>
        </p:nvSpPr>
        <p:spPr>
          <a:xfrm>
            <a:off x="5267025" y="3762175"/>
            <a:ext cx="1100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t>Improve DG Effi. </a:t>
            </a:r>
            <a:endParaRPr sz="9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845</Words>
  <Application>Microsoft Office PowerPoint</Application>
  <PresentationFormat>On-screen Show (16:9)</PresentationFormat>
  <Paragraphs>197</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Roboto</vt:lpstr>
      <vt:lpstr>Times New Roman</vt:lpstr>
      <vt:lpstr>Simple Light</vt:lpstr>
      <vt:lpstr>Maximize Output from Solar Hybrid Solutions</vt:lpstr>
      <vt:lpstr>Agenda </vt:lpstr>
      <vt:lpstr>About Us</vt:lpstr>
      <vt:lpstr>Why Hybrid ?</vt:lpstr>
      <vt:lpstr>Standard Hybrid SPP</vt:lpstr>
      <vt:lpstr>Issues with Standard HySPP</vt:lpstr>
      <vt:lpstr>Retrofitting With Existing Power Plant</vt:lpstr>
      <vt:lpstr>Extract Maximum Output of your HySPP</vt:lpstr>
      <vt:lpstr>Peak Shaving</vt:lpstr>
      <vt:lpstr>Extract DG Efficiency</vt:lpstr>
      <vt:lpstr>Selection of Battery</vt:lpstr>
      <vt:lpstr>Battery Efficiency &amp; Consumption</vt:lpstr>
      <vt:lpstr>Safe Voltage</vt:lpstr>
      <vt:lpstr>Modular, Scalable &amp; Flexible</vt:lpstr>
      <vt:lpstr>Modular, Scalable &amp; Flexible </vt:lpstr>
      <vt:lpstr>DG - PV Synchronization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Maximize Output from Solar Hybrid Solutions</dc:title>
  <dc:creator>Rajiv Kumar</dc:creator>
  <cp:lastModifiedBy>Rajiv Kumar</cp:lastModifiedBy>
  <cp:revision>1</cp:revision>
  <dcterms:modified xsi:type="dcterms:W3CDTF">2021-04-20T12:01:02Z</dcterms:modified>
</cp:coreProperties>
</file>