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54" r:id="rId5"/>
    <p:sldMasterId id="2147483655" r:id="rId6"/>
  </p:sldMasterIdLst>
  <p:notesMasterIdLst>
    <p:notesMasterId r:id="rId19"/>
  </p:notesMasterIdLst>
  <p:sldIdLst>
    <p:sldId id="260" r:id="rId7"/>
    <p:sldId id="522" r:id="rId8"/>
    <p:sldId id="524" r:id="rId9"/>
    <p:sldId id="484" r:id="rId10"/>
    <p:sldId id="485" r:id="rId11"/>
    <p:sldId id="525" r:id="rId12"/>
    <p:sldId id="527" r:id="rId13"/>
    <p:sldId id="528" r:id="rId14"/>
    <p:sldId id="510" r:id="rId15"/>
    <p:sldId id="529" r:id="rId16"/>
    <p:sldId id="491" r:id="rId17"/>
    <p:sldId id="390" r:id="rId18"/>
  </p:sldIdLst>
  <p:sldSz cx="9904413" cy="6858000"/>
  <p:notesSz cx="7102475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BFF"/>
    <a:srgbClr val="FFFFFF"/>
    <a:srgbClr val="0000FF"/>
    <a:srgbClr val="000000"/>
    <a:srgbClr val="00E004"/>
    <a:srgbClr val="DCE6F2"/>
    <a:srgbClr val="00B0F0"/>
    <a:srgbClr val="FF00FF"/>
    <a:srgbClr val="585D66"/>
    <a:srgbClr val="A6AC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AF606853-7671-496A-8E4F-DF71F8EC918B}" styleName="深色樣式 1 - 輔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6391" autoAdjust="0"/>
  </p:normalViewPr>
  <p:slideViewPr>
    <p:cSldViewPr>
      <p:cViewPr varScale="1">
        <p:scale>
          <a:sx n="63" d="100"/>
          <a:sy n="63" d="100"/>
        </p:scale>
        <p:origin x="1288" y="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>
                <a:ea typeface="新細明體" pitchFamily="18" charset="-120"/>
              </a:defRPr>
            </a:lvl1pPr>
          </a:lstStyle>
          <a:p>
            <a:pPr>
              <a:defRPr/>
            </a:pPr>
            <a:fld id="{C23DD1AB-3B9C-49ED-BB41-19DA7DDD2B19}" type="datetimeFigureOut">
              <a:rPr lang="zh-TW" altLang="en-US"/>
              <a:pPr>
                <a:defRPr/>
              </a:pPr>
              <a:t>2021/4/20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68350"/>
            <a:ext cx="55403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zh-TW" altLang="en-US" noProof="0"/>
              <a:t>按一下以編輯母片文字樣式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>
                <a:ea typeface="新細明體" pitchFamily="18" charset="-120"/>
              </a:defRPr>
            </a:lvl1pPr>
          </a:lstStyle>
          <a:p>
            <a:pPr>
              <a:defRPr/>
            </a:pPr>
            <a:fld id="{D167BD7B-C387-4A26-AF70-6AF6238744F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2838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67BD7B-C387-4A26-AF70-6AF6238744F6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343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0" y="2130457"/>
            <a:ext cx="8418513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2613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323025279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00917032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02489" y="404817"/>
            <a:ext cx="2141536" cy="259238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76288" y="404817"/>
            <a:ext cx="6273800" cy="259238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2721062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0" y="2130457"/>
            <a:ext cx="8418513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2613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2A40F-C7BB-4CC4-B047-5892CEB482BD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427035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DEF7C-0B77-433C-B7B2-550061F984F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3123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42" y="4406932"/>
            <a:ext cx="8418512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42" y="2906713"/>
            <a:ext cx="841851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810F3-D740-46BC-8521-DCB6EFA15DDE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7909416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4505" y="1196975"/>
            <a:ext cx="4567237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64140" y="1196975"/>
            <a:ext cx="4567239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D5879-FA11-47D2-A41A-DE6D9EBB438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9272054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5" y="274638"/>
            <a:ext cx="89138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079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079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1BAE-F4C7-483B-8215-A48D048281D4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952142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64DC-AC72-4E31-BE5D-EC150DEC1894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878166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A7E4E-B6F5-49D5-9D3D-1F917765E52E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96823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192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F863F-3301-4E7F-BE2A-F032E9F6CAA2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53854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41784814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7" y="4800600"/>
            <a:ext cx="59420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7" y="612775"/>
            <a:ext cx="59420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7" y="5367338"/>
            <a:ext cx="59420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EB6A4-F09A-4386-AE97-898EBDDD8F48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8159757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367D8-26C8-49D0-A316-7443C7634796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08521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10438" y="328613"/>
            <a:ext cx="2320925" cy="583723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4492" y="328613"/>
            <a:ext cx="6813551" cy="583723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0C162-C313-4649-9B71-00802D002306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080615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0" y="2130457"/>
            <a:ext cx="8418513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2613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865434157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17424148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42" y="4406932"/>
            <a:ext cx="8418512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42" y="2906713"/>
            <a:ext cx="841851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3640585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60388" y="5805520"/>
            <a:ext cx="2011362" cy="719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724150" y="5805520"/>
            <a:ext cx="2012950" cy="719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959525512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5" y="274638"/>
            <a:ext cx="89138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079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079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548046214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944519182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37180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42" y="4406932"/>
            <a:ext cx="8418512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42" y="2906713"/>
            <a:ext cx="841851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5818797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192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69176382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7" y="4800600"/>
            <a:ext cx="59420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7" y="612775"/>
            <a:ext cx="59420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7" y="5367338"/>
            <a:ext cx="59420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08001399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914129995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833939" y="549275"/>
            <a:ext cx="1423986" cy="597535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60393" y="549275"/>
            <a:ext cx="4121150" cy="597535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81942074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76298" y="2349500"/>
            <a:ext cx="4206875" cy="64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35568" y="2349500"/>
            <a:ext cx="4208462" cy="64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18487092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5" y="274638"/>
            <a:ext cx="89138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079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079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89121150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18585559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6770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192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390271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7" y="4800600"/>
            <a:ext cx="59420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7" y="612775"/>
            <a:ext cx="59420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7" y="5367338"/>
            <a:ext cx="59420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61904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776288" y="404814"/>
            <a:ext cx="8567738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2349500"/>
            <a:ext cx="85677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</p:txBody>
      </p:sp>
      <p:pic>
        <p:nvPicPr>
          <p:cNvPr id="1028" name="Picture 6" descr="Cover_4 3_hand_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0"/>
          <a:stretch>
            <a:fillRect/>
          </a:stretch>
        </p:blipFill>
        <p:spPr bwMode="auto">
          <a:xfrm>
            <a:off x="-7938" y="3122620"/>
            <a:ext cx="9913938" cy="37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kumimoji="1" sz="20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>
          <a:solidFill>
            <a:schemeClr val="tx1"/>
          </a:solidFill>
          <a:latin typeface="+mn-lt"/>
          <a:ea typeface="新細明體" pitchFamily="18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新細明體" pitchFamily="18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333379"/>
            <a:ext cx="15113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字方塊 10"/>
          <p:cNvSpPr txBox="1">
            <a:spLocks noChangeArrowheads="1"/>
          </p:cNvSpPr>
          <p:nvPr userDrawn="1"/>
        </p:nvSpPr>
        <p:spPr bwMode="auto">
          <a:xfrm>
            <a:off x="257180" y="6569107"/>
            <a:ext cx="1793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TW" sz="1000">
                <a:solidFill>
                  <a:srgbClr val="4D4D4D"/>
                </a:solidFill>
              </a:rPr>
              <a:t>Delta Confidential</a:t>
            </a:r>
          </a:p>
        </p:txBody>
      </p:sp>
      <p:sp>
        <p:nvSpPr>
          <p:cNvPr id="2052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216154" y="328613"/>
            <a:ext cx="74152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Title</a:t>
            </a: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3938588" y="6308757"/>
            <a:ext cx="2309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51DB9B-D4E3-4839-80F9-E02BAA06F4D0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4501" y="1196975"/>
            <a:ext cx="928687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87DC"/>
          </a:solidFill>
          <a:latin typeface="Arial" charset="0"/>
          <a:ea typeface="微軟正黑體" pitchFamily="34" charset="-12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>
          <a:solidFill>
            <a:schemeClr val="tx1"/>
          </a:solidFill>
          <a:latin typeface="+mn-lt"/>
          <a:ea typeface="新細明體" pitchFamily="18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新細明體" pitchFamily="18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新細明體" pitchFamily="18" charset="-120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back_4 3_han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-7938"/>
            <a:ext cx="4779962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標題版面配置區 1"/>
          <p:cNvSpPr>
            <a:spLocks noGrp="1"/>
          </p:cNvSpPr>
          <p:nvPr>
            <p:ph type="title"/>
          </p:nvPr>
        </p:nvSpPr>
        <p:spPr bwMode="auto">
          <a:xfrm>
            <a:off x="577863" y="549278"/>
            <a:ext cx="56800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0388" y="5805520"/>
            <a:ext cx="41767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To learn more about Delta, </a:t>
            </a:r>
          </a:p>
          <a:p>
            <a:pPr lvl="0"/>
            <a:r>
              <a:rPr lang="en-US" altLang="zh-TW"/>
              <a:t>please visit www.deltaww.com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87DC"/>
          </a:solidFill>
          <a:latin typeface="Arial" charset="0"/>
          <a:ea typeface="微軟正黑體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1400">
          <a:solidFill>
            <a:srgbClr val="0087D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ocl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/>
          </p:cNvSpPr>
          <p:nvPr>
            <p:ph type="title" idx="4294967295"/>
          </p:nvPr>
        </p:nvSpPr>
        <p:spPr>
          <a:xfrm>
            <a:off x="685006" y="838200"/>
            <a:ext cx="8567738" cy="738186"/>
          </a:xfrm>
        </p:spPr>
        <p:txBody>
          <a:bodyPr/>
          <a:lstStyle/>
          <a:p>
            <a:pPr algn="ctr" eaLnBrk="1" hangingPunct="1"/>
            <a:r>
              <a:rPr lang="en-US" altLang="zh-TW" sz="2800" b="1" dirty="0"/>
              <a:t>Understanding the Concept of </a:t>
            </a:r>
            <a:br>
              <a:rPr lang="en-US" altLang="zh-TW" sz="2200" b="1" dirty="0">
                <a:solidFill>
                  <a:schemeClr val="tx1"/>
                </a:solidFill>
              </a:rPr>
            </a:br>
            <a:br>
              <a:rPr lang="en-US" altLang="zh-TW" sz="2200" b="1" dirty="0">
                <a:solidFill>
                  <a:schemeClr val="tx1"/>
                </a:solidFill>
              </a:rPr>
            </a:br>
            <a:r>
              <a:rPr lang="en-US" altLang="zh-TW" sz="2800" b="1" dirty="0"/>
              <a:t>PV - DG Synchronization</a:t>
            </a:r>
            <a:br>
              <a:rPr lang="en-US" altLang="zh-TW" dirty="0"/>
            </a:br>
            <a:endParaRPr lang="en-US" altLang="zh-TW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Arrow 6"/>
          <p:cNvSpPr/>
          <p:nvPr/>
        </p:nvSpPr>
        <p:spPr>
          <a:xfrm>
            <a:off x="6781006" y="2095500"/>
            <a:ext cx="304800" cy="3390900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1828006" y="2656832"/>
            <a:ext cx="971550" cy="615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9" name="Down Arrow 8"/>
          <p:cNvSpPr/>
          <p:nvPr/>
        </p:nvSpPr>
        <p:spPr>
          <a:xfrm>
            <a:off x="2228056" y="2095500"/>
            <a:ext cx="228600" cy="561332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09006" y="1809750"/>
            <a:ext cx="266700" cy="419100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180806" y="6324600"/>
            <a:ext cx="1320769" cy="0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1828006" y="4752331"/>
            <a:ext cx="971550" cy="615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2228056" y="4190999"/>
            <a:ext cx="228600" cy="561332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09006" y="3905249"/>
            <a:ext cx="266700" cy="4191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0" name="Group 19"/>
          <p:cNvGrpSpPr/>
          <p:nvPr/>
        </p:nvGrpSpPr>
        <p:grpSpPr>
          <a:xfrm>
            <a:off x="1539081" y="2440596"/>
            <a:ext cx="2385218" cy="1872318"/>
            <a:chOff x="1539081" y="2440596"/>
            <a:chExt cx="2385218" cy="1872318"/>
          </a:xfrm>
        </p:grpSpPr>
        <p:grpSp>
          <p:nvGrpSpPr>
            <p:cNvPr id="38" name="Group 37"/>
            <p:cNvGrpSpPr/>
            <p:nvPr/>
          </p:nvGrpSpPr>
          <p:grpSpPr>
            <a:xfrm>
              <a:off x="1539081" y="2440596"/>
              <a:ext cx="2385218" cy="1872318"/>
              <a:chOff x="1522412" y="2440597"/>
              <a:chExt cx="2385218" cy="1872318"/>
            </a:xfrm>
          </p:grpSpPr>
          <p:sp>
            <p:nvSpPr>
              <p:cNvPr id="40" name="Left-Right Arrow 39"/>
              <p:cNvSpPr/>
              <p:nvPr/>
            </p:nvSpPr>
            <p:spPr>
              <a:xfrm>
                <a:off x="1522412" y="3962400"/>
                <a:ext cx="2286000" cy="304800"/>
              </a:xfrm>
              <a:prstGeom prst="leftRightArrow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Up Arrow 40"/>
              <p:cNvSpPr/>
              <p:nvPr/>
            </p:nvSpPr>
            <p:spPr>
              <a:xfrm>
                <a:off x="3579811" y="2440597"/>
                <a:ext cx="327819" cy="1750404"/>
              </a:xfrm>
              <a:prstGeom prst="upArrow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71081" y="4214091"/>
                <a:ext cx="228600" cy="98824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3454" y="4064465"/>
              <a:ext cx="134639" cy="10066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cxnSp>
        <p:nvCxnSpPr>
          <p:cNvPr id="22" name="Elbow Connector 21"/>
          <p:cNvCxnSpPr>
            <a:endCxn id="52" idx="0"/>
          </p:cNvCxnSpPr>
          <p:nvPr/>
        </p:nvCxnSpPr>
        <p:spPr>
          <a:xfrm>
            <a:off x="2818605" y="5188719"/>
            <a:ext cx="1620000" cy="792000"/>
          </a:xfrm>
          <a:prstGeom prst="bentConnector2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99556" y="2964679"/>
            <a:ext cx="1637506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437062" y="2964679"/>
            <a:ext cx="0" cy="2029852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818606" y="4994531"/>
            <a:ext cx="1620000" cy="0"/>
          </a:xfrm>
          <a:prstGeom prst="straightConnector1">
            <a:avLst/>
          </a:prstGeom>
          <a:ln w="28575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18806" y="3751309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03849" y="5698765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29" name="Left-Right Arrow 28"/>
          <p:cNvSpPr/>
          <p:nvPr/>
        </p:nvSpPr>
        <p:spPr>
          <a:xfrm>
            <a:off x="4360068" y="1866900"/>
            <a:ext cx="3868738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ounded Rectangle 42"/>
          <p:cNvSpPr/>
          <p:nvPr/>
        </p:nvSpPr>
        <p:spPr>
          <a:xfrm>
            <a:off x="3236118" y="1605219"/>
            <a:ext cx="1123950" cy="8122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Change</a:t>
            </a:r>
          </a:p>
          <a:p>
            <a:pPr algn="ctr"/>
            <a:r>
              <a:rPr lang="en-IN" dirty="0"/>
              <a:t>over</a:t>
            </a:r>
          </a:p>
        </p:txBody>
      </p:sp>
      <p:sp>
        <p:nvSpPr>
          <p:cNvPr id="44" name="Left-Right Arrow 43"/>
          <p:cNvSpPr/>
          <p:nvPr/>
        </p:nvSpPr>
        <p:spPr>
          <a:xfrm>
            <a:off x="1541462" y="1859287"/>
            <a:ext cx="1675606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/>
          <p:cNvSpPr txBox="1"/>
          <p:nvPr/>
        </p:nvSpPr>
        <p:spPr>
          <a:xfrm>
            <a:off x="2313781" y="397224"/>
            <a:ext cx="6534150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2400" b="1">
                <a:solidFill>
                  <a:srgbClr val="1E8BFF"/>
                </a:solidFill>
              </a:defRPr>
            </a:lvl1pPr>
          </a:lstStyle>
          <a:p>
            <a:pPr marL="184490" lvl="1">
              <a:lnSpc>
                <a:spcPct val="150000"/>
              </a:lnSpc>
              <a:defRPr/>
            </a:pPr>
            <a:r>
              <a:rPr kumimoji="0" lang="en-IN" altLang="en-US" sz="2166" b="1" dirty="0">
                <a:solidFill>
                  <a:srgbClr val="1E8BFF"/>
                </a:solidFill>
              </a:rPr>
              <a:t>178.2kWp Solar Rooftop Project with DG Sync</a:t>
            </a:r>
            <a:endParaRPr lang="en-IN" altLang="en-US" sz="1516" b="1" dirty="0">
              <a:solidFill>
                <a:srgbClr val="1E8BFF"/>
              </a:solidFill>
              <a:sym typeface="Symbol" pitchFamily="18" charset="2"/>
            </a:endParaRPr>
          </a:p>
        </p:txBody>
      </p:sp>
      <p:pic>
        <p:nvPicPr>
          <p:cNvPr id="35" name="圖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56" y="1225330"/>
            <a:ext cx="1275556" cy="1275556"/>
          </a:xfrm>
          <a:prstGeom prst="rect">
            <a:avLst/>
          </a:prstGeom>
        </p:spPr>
      </p:pic>
      <p:pic>
        <p:nvPicPr>
          <p:cNvPr id="36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856" y="3138898"/>
            <a:ext cx="1249140" cy="1391736"/>
          </a:xfrm>
          <a:prstGeom prst="rect">
            <a:avLst/>
          </a:prstGeom>
        </p:spPr>
      </p:pic>
      <p:sp>
        <p:nvSpPr>
          <p:cNvPr id="46" name="文字方塊 27"/>
          <p:cNvSpPr txBox="1"/>
          <p:nvPr/>
        </p:nvSpPr>
        <p:spPr>
          <a:xfrm>
            <a:off x="7262781" y="6131514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 Inverter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47" name="圖片 1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575" y="5486400"/>
            <a:ext cx="932650" cy="1290229"/>
          </a:xfrm>
          <a:prstGeom prst="rect">
            <a:avLst/>
          </a:prstGeom>
        </p:spPr>
      </p:pic>
      <p:sp>
        <p:nvSpPr>
          <p:cNvPr id="48" name="文字方塊 27"/>
          <p:cNvSpPr txBox="1"/>
          <p:nvPr/>
        </p:nvSpPr>
        <p:spPr>
          <a:xfrm>
            <a:off x="130194" y="4511590"/>
            <a:ext cx="141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Diesel Generator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49" name="文字方塊 27"/>
          <p:cNvSpPr txBox="1"/>
          <p:nvPr/>
        </p:nvSpPr>
        <p:spPr>
          <a:xfrm>
            <a:off x="163816" y="2512114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Grid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50" name="文字方塊 27"/>
          <p:cNvSpPr txBox="1"/>
          <p:nvPr/>
        </p:nvSpPr>
        <p:spPr>
          <a:xfrm>
            <a:off x="8545512" y="2521548"/>
            <a:ext cx="699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Loads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51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7401" y="1354592"/>
            <a:ext cx="1410517" cy="110790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2" name="Picture 2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506" y="5915693"/>
            <a:ext cx="1588294" cy="625177"/>
          </a:xfrm>
          <a:prstGeom prst="rect">
            <a:avLst/>
          </a:prstGeom>
        </p:spPr>
      </p:pic>
      <p:sp>
        <p:nvSpPr>
          <p:cNvPr id="53" name="文字方塊 27"/>
          <p:cNvSpPr txBox="1"/>
          <p:nvPr/>
        </p:nvSpPr>
        <p:spPr>
          <a:xfrm>
            <a:off x="3642915" y="6524205"/>
            <a:ext cx="1588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PV-DG Controller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97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3806" y="381000"/>
            <a:ext cx="573008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>
                <a:solidFill>
                  <a:srgbClr val="1E8BFF"/>
                </a:solidFill>
              </a:rPr>
              <a:t>Power</a:t>
            </a:r>
            <a:r>
              <a:rPr lang="en-IN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rgbClr val="1E8BFF"/>
                </a:solidFill>
              </a:rPr>
              <a:t>Controlling Curve during DG operation with DG Sync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2" y="1600200"/>
            <a:ext cx="974333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8411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433388" y="549278"/>
            <a:ext cx="6191250" cy="3311525"/>
          </a:xfrm>
        </p:spPr>
        <p:txBody>
          <a:bodyPr/>
          <a:lstStyle/>
          <a:p>
            <a:r>
              <a:rPr lang="en-US" altLang="zh-TW">
                <a:cs typeface="Arial" charset="0"/>
              </a:rPr>
              <a:t>Smarter. Greener. Together.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1817" y="6022975"/>
            <a:ext cx="4822825" cy="719138"/>
          </a:xfrm>
        </p:spPr>
        <p:txBody>
          <a:bodyPr/>
          <a:lstStyle/>
          <a:p>
            <a:r>
              <a:rPr lang="en-US" altLang="zh-TW">
                <a:ea typeface="新細明體" charset="-120"/>
                <a:cs typeface="Arial" charset="0"/>
              </a:rPr>
              <a:t>To learn more about Delta, please visit www.deltaww.com.</a:t>
            </a:r>
          </a:p>
        </p:txBody>
      </p:sp>
    </p:spTree>
    <p:extLst>
      <p:ext uri="{BB962C8B-B14F-4D97-AF65-F5344CB8AC3E}">
        <p14:creationId xmlns:p14="http://schemas.microsoft.com/office/powerpoint/2010/main" val="94786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ndia Gasoline Pric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3"/>
          <a:stretch/>
        </p:blipFill>
        <p:spPr bwMode="auto">
          <a:xfrm>
            <a:off x="88063" y="1389965"/>
            <a:ext cx="98163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9939" y="8565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333333"/>
                </a:solidFill>
                <a:latin typeface="Helvetica Neue"/>
              </a:rPr>
              <a:t>Diesel Prices in India increased to 1.24 USD/Liter in March 2021 from 1.21 USD/Liter in February of 2021. Source: </a:t>
            </a:r>
            <a:r>
              <a:rPr lang="en-US" dirty="0">
                <a:solidFill>
                  <a:srgbClr val="333333"/>
                </a:solidFill>
                <a:latin typeface="Helvetica Neue"/>
                <a:hlinkClick r:id="rId3"/>
              </a:rPr>
              <a:t>Indian Oil Corporation Ltd.</a:t>
            </a: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619727"/>
              </p:ext>
            </p:extLst>
          </p:nvPr>
        </p:nvGraphicFramePr>
        <p:xfrm>
          <a:off x="538537" y="5791200"/>
          <a:ext cx="8915402" cy="64907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79973">
                  <a:extLst>
                    <a:ext uri="{9D8B030D-6E8A-4147-A177-3AD203B41FA5}">
                      <a16:colId xmlns:a16="http://schemas.microsoft.com/office/drawing/2014/main" val="2130375465"/>
                    </a:ext>
                  </a:extLst>
                </a:gridCol>
                <a:gridCol w="1079973">
                  <a:extLst>
                    <a:ext uri="{9D8B030D-6E8A-4147-A177-3AD203B41FA5}">
                      <a16:colId xmlns:a16="http://schemas.microsoft.com/office/drawing/2014/main" val="4089937714"/>
                    </a:ext>
                  </a:extLst>
                </a:gridCol>
                <a:gridCol w="1079973">
                  <a:extLst>
                    <a:ext uri="{9D8B030D-6E8A-4147-A177-3AD203B41FA5}">
                      <a16:colId xmlns:a16="http://schemas.microsoft.com/office/drawing/2014/main" val="4251325639"/>
                    </a:ext>
                  </a:extLst>
                </a:gridCol>
                <a:gridCol w="1079973">
                  <a:extLst>
                    <a:ext uri="{9D8B030D-6E8A-4147-A177-3AD203B41FA5}">
                      <a16:colId xmlns:a16="http://schemas.microsoft.com/office/drawing/2014/main" val="3007747164"/>
                    </a:ext>
                  </a:extLst>
                </a:gridCol>
                <a:gridCol w="1873079">
                  <a:extLst>
                    <a:ext uri="{9D8B030D-6E8A-4147-A177-3AD203B41FA5}">
                      <a16:colId xmlns:a16="http://schemas.microsoft.com/office/drawing/2014/main" val="1552330502"/>
                    </a:ext>
                  </a:extLst>
                </a:gridCol>
                <a:gridCol w="1304967">
                  <a:extLst>
                    <a:ext uri="{9D8B030D-6E8A-4147-A177-3AD203B41FA5}">
                      <a16:colId xmlns:a16="http://schemas.microsoft.com/office/drawing/2014/main" val="1987791315"/>
                    </a:ext>
                  </a:extLst>
                </a:gridCol>
                <a:gridCol w="1417464">
                  <a:extLst>
                    <a:ext uri="{9D8B030D-6E8A-4147-A177-3AD203B41FA5}">
                      <a16:colId xmlns:a16="http://schemas.microsoft.com/office/drawing/2014/main" val="4132440606"/>
                    </a:ext>
                  </a:extLst>
                </a:gridCol>
              </a:tblGrid>
              <a:tr h="32453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Actual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Previous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Highest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>
                          <a:effectLst/>
                        </a:rPr>
                        <a:t>Lowest</a:t>
                      </a:r>
                      <a:endParaRPr lang="en-IN" sz="1400" b="1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>
                          <a:effectLst/>
                        </a:rPr>
                        <a:t>Dates</a:t>
                      </a:r>
                      <a:endParaRPr lang="en-IN" sz="1400" b="1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>
                          <a:effectLst/>
                        </a:rPr>
                        <a:t>Unit</a:t>
                      </a:r>
                      <a:endParaRPr lang="en-IN" sz="1400" b="1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Frequency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3044815"/>
                  </a:ext>
                </a:extLst>
              </a:tr>
              <a:tr h="32453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>
                          <a:effectLst/>
                        </a:rPr>
                        <a:t>1.24</a:t>
                      </a:r>
                      <a:endParaRPr lang="en-IN" sz="1400" b="1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1.21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1.34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0.48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1990 - 2021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USD/</a:t>
                      </a:r>
                      <a:r>
                        <a:rPr lang="en-IN" sz="1400" b="1" u="none" strike="noStrike" dirty="0" err="1">
                          <a:effectLst/>
                        </a:rPr>
                        <a:t>Liter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u="none" strike="noStrike" dirty="0">
                          <a:effectLst/>
                        </a:rPr>
                        <a:t>Monthly</a:t>
                      </a:r>
                      <a:endParaRPr lang="en-IN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132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73527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146203"/>
              </p:ext>
            </p:extLst>
          </p:nvPr>
        </p:nvGraphicFramePr>
        <p:xfrm>
          <a:off x="1599406" y="1066800"/>
          <a:ext cx="7086601" cy="5581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4056">
                  <a:extLst>
                    <a:ext uri="{9D8B030D-6E8A-4147-A177-3AD203B41FA5}">
                      <a16:colId xmlns:a16="http://schemas.microsoft.com/office/drawing/2014/main" val="1392142749"/>
                    </a:ext>
                  </a:extLst>
                </a:gridCol>
                <a:gridCol w="1277646">
                  <a:extLst>
                    <a:ext uri="{9D8B030D-6E8A-4147-A177-3AD203B41FA5}">
                      <a16:colId xmlns:a16="http://schemas.microsoft.com/office/drawing/2014/main" val="3227257834"/>
                    </a:ext>
                  </a:extLst>
                </a:gridCol>
                <a:gridCol w="1283059">
                  <a:extLst>
                    <a:ext uri="{9D8B030D-6E8A-4147-A177-3AD203B41FA5}">
                      <a16:colId xmlns:a16="http://schemas.microsoft.com/office/drawing/2014/main" val="3628106261"/>
                    </a:ext>
                  </a:extLst>
                </a:gridCol>
                <a:gridCol w="1472539">
                  <a:extLst>
                    <a:ext uri="{9D8B030D-6E8A-4147-A177-3AD203B41FA5}">
                      <a16:colId xmlns:a16="http://schemas.microsoft.com/office/drawing/2014/main" val="1709956547"/>
                    </a:ext>
                  </a:extLst>
                </a:gridCol>
                <a:gridCol w="1299301">
                  <a:extLst>
                    <a:ext uri="{9D8B030D-6E8A-4147-A177-3AD203B41FA5}">
                      <a16:colId xmlns:a16="http://schemas.microsoft.com/office/drawing/2014/main" val="3123970603"/>
                    </a:ext>
                  </a:extLst>
                </a:gridCol>
              </a:tblGrid>
              <a:tr h="455037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Country</a:t>
                      </a:r>
                      <a:endParaRPr lang="en-IN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Last</a:t>
                      </a:r>
                      <a:endParaRPr lang="en-IN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Previous</a:t>
                      </a:r>
                      <a:endParaRPr lang="en-IN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Reference</a:t>
                      </a:r>
                      <a:endParaRPr lang="en-IN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</a:t>
                      </a:r>
                      <a:endParaRPr lang="en-IN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44451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Argentina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0.88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0.83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1094436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Australia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1.04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1.03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97191145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Brazil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0.97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0.92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224103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Canada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0.97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4995948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China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0.79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0.71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Feb-21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6100102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France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1.84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1.84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38327716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Germany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1.78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1.8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3006091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India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1.24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1.21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4636566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Indonesia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0.53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0.54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8906450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Italy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1.99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1.98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68992125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Japan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1.34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1.33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Feb-21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6529955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Mexico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0.98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0.95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4170448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Netherlands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2.12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2.13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Mar-21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0198404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Russia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0.64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0.65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Mar-21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USD/Liter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8495211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Saudi Arabia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0.54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0.52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Mar-21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605580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Singapore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6134611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South Africa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1.09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1.03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4019974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South Korea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1.35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1.31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1706133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Spain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1.62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1.59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3366403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Switzerland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1.76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Feb-21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5754065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Turkey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0.85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0.99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1954484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United Kingdom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1.73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1.71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372662"/>
                  </a:ext>
                </a:extLst>
              </a:tr>
              <a:tr h="21668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United States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0.74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0.66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>
                          <a:effectLst/>
                        </a:rPr>
                        <a:t>Mar-21</a:t>
                      </a:r>
                      <a:endParaRPr lang="en-IN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u="none" strike="noStrike" dirty="0">
                          <a:effectLst/>
                        </a:rPr>
                        <a:t>USD/</a:t>
                      </a:r>
                      <a:r>
                        <a:rPr lang="en-IN" sz="1400" u="none" strike="noStrike" dirty="0" err="1">
                          <a:effectLst/>
                        </a:rPr>
                        <a:t>Liter</a:t>
                      </a:r>
                      <a:endParaRPr lang="en-IN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690679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90006" y="3810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1E8BFF"/>
                </a:solidFill>
              </a:rPr>
              <a:t>G20 Countries Diesel Prices Per Litre</a:t>
            </a:r>
          </a:p>
        </p:txBody>
      </p:sp>
    </p:spTree>
    <p:extLst>
      <p:ext uri="{BB962C8B-B14F-4D97-AF65-F5344CB8AC3E}">
        <p14:creationId xmlns:p14="http://schemas.microsoft.com/office/powerpoint/2010/main" val="277795341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7742" y="2209800"/>
            <a:ext cx="685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 DG Minimum Load Generation</a:t>
            </a:r>
          </a:p>
          <a:p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Fuel Consumption &amp; CO2 Emission</a:t>
            </a:r>
          </a:p>
          <a:p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the DG Operating Cost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8606" y="7620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2400" b="1">
                <a:solidFill>
                  <a:srgbClr val="1E8BFF"/>
                </a:solidFill>
              </a:defRPr>
            </a:lvl1pPr>
          </a:lstStyle>
          <a:p>
            <a:r>
              <a:rPr lang="en-IN" sz="3200" dirty="0"/>
              <a:t>PV-DG Synchronisation</a:t>
            </a:r>
          </a:p>
        </p:txBody>
      </p:sp>
    </p:spTree>
    <p:extLst>
      <p:ext uri="{BB962C8B-B14F-4D97-AF65-F5344CB8AC3E}">
        <p14:creationId xmlns:p14="http://schemas.microsoft.com/office/powerpoint/2010/main" val="157714106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06" y="1600200"/>
            <a:ext cx="4724400" cy="4901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4606" y="1375970"/>
            <a:ext cx="464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0070C0"/>
                </a:solidFill>
              </a:rPr>
              <a:t>Consider 100kVA/80kW DG Operating at 100% Load</a:t>
            </a:r>
          </a:p>
          <a:p>
            <a:endParaRPr lang="en-IN" dirty="0">
              <a:solidFill>
                <a:srgbClr val="0070C0"/>
              </a:solidFill>
            </a:endParaRPr>
          </a:p>
          <a:p>
            <a:pPr algn="ctr"/>
            <a:r>
              <a:rPr lang="en-IN" dirty="0">
                <a:solidFill>
                  <a:srgbClr val="0070C0"/>
                </a:solidFill>
              </a:rPr>
              <a:t>DG Power = 80kW</a:t>
            </a:r>
          </a:p>
          <a:p>
            <a:pPr algn="ctr"/>
            <a:r>
              <a:rPr lang="en-IN" dirty="0">
                <a:solidFill>
                  <a:srgbClr val="0070C0"/>
                </a:solidFill>
              </a:rPr>
              <a:t>Running Hour = 5hrs</a:t>
            </a:r>
          </a:p>
          <a:p>
            <a:pPr algn="ctr"/>
            <a:r>
              <a:rPr lang="en-IN" dirty="0">
                <a:solidFill>
                  <a:srgbClr val="0070C0"/>
                </a:solidFill>
              </a:rPr>
              <a:t>Fuel Consumption 5hrs = 107 </a:t>
            </a:r>
            <a:r>
              <a:rPr lang="en-IN" dirty="0" err="1">
                <a:solidFill>
                  <a:srgbClr val="0070C0"/>
                </a:solidFill>
              </a:rPr>
              <a:t>liters</a:t>
            </a:r>
            <a:r>
              <a:rPr lang="en-IN" dirty="0">
                <a:solidFill>
                  <a:srgbClr val="0070C0"/>
                </a:solidFill>
              </a:rPr>
              <a:t>  Approx.</a:t>
            </a:r>
          </a:p>
          <a:p>
            <a:endParaRPr lang="en-IN" dirty="0">
              <a:solidFill>
                <a:srgbClr val="0070C0"/>
              </a:solidFill>
            </a:endParaRPr>
          </a:p>
          <a:p>
            <a:r>
              <a:rPr lang="en-IN" b="1" dirty="0">
                <a:solidFill>
                  <a:srgbClr val="0070C0"/>
                </a:solidFill>
              </a:rPr>
              <a:t>PV shares 70% (56kW) of the Load as DG need to share 30% Load (24kW)</a:t>
            </a:r>
          </a:p>
          <a:p>
            <a:endParaRPr lang="en-IN" dirty="0">
              <a:solidFill>
                <a:srgbClr val="0070C0"/>
              </a:solidFill>
            </a:endParaRPr>
          </a:p>
          <a:p>
            <a:pPr algn="ctr"/>
            <a:r>
              <a:rPr lang="en-IN" dirty="0">
                <a:solidFill>
                  <a:srgbClr val="0070C0"/>
                </a:solidFill>
              </a:rPr>
              <a:t>DG Power = 24kW</a:t>
            </a:r>
          </a:p>
          <a:p>
            <a:pPr algn="ctr"/>
            <a:r>
              <a:rPr lang="en-IN" dirty="0">
                <a:solidFill>
                  <a:srgbClr val="0070C0"/>
                </a:solidFill>
              </a:rPr>
              <a:t>Running Hour = 5hrs</a:t>
            </a:r>
          </a:p>
          <a:p>
            <a:pPr algn="ctr"/>
            <a:r>
              <a:rPr lang="en-IN" dirty="0">
                <a:solidFill>
                  <a:srgbClr val="0070C0"/>
                </a:solidFill>
              </a:rPr>
              <a:t>Fuel Consumption 5hrs = 45litres Approx.</a:t>
            </a:r>
          </a:p>
          <a:p>
            <a:endParaRPr lang="en-IN" dirty="0">
              <a:solidFill>
                <a:srgbClr val="0070C0"/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5638006" y="5170364"/>
            <a:ext cx="3810000" cy="164225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/>
          <p:cNvSpPr txBox="1"/>
          <p:nvPr/>
        </p:nvSpPr>
        <p:spPr>
          <a:xfrm rot="20688736">
            <a:off x="6133306" y="580682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>
                <a:solidFill>
                  <a:srgbClr val="0000FF"/>
                </a:solidFill>
              </a:rPr>
              <a:t>Savings 62litres Fuel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5813" y="42542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1E8BFF"/>
                </a:solidFill>
              </a:rPr>
              <a:t>Fuel Consumptions Savings Using DG Sync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3603" y="1088295"/>
            <a:ext cx="43053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900" b="1" dirty="0">
                <a:solidFill>
                  <a:srgbClr val="1E8BFF"/>
                </a:solidFill>
              </a:rPr>
              <a:t>Fuel Consumptions of DG</a:t>
            </a:r>
          </a:p>
        </p:txBody>
      </p:sp>
    </p:spTree>
    <p:extLst>
      <p:ext uri="{BB962C8B-B14F-4D97-AF65-F5344CB8AC3E}">
        <p14:creationId xmlns:p14="http://schemas.microsoft.com/office/powerpoint/2010/main" val="285771201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Arrow 6"/>
          <p:cNvSpPr/>
          <p:nvPr/>
        </p:nvSpPr>
        <p:spPr>
          <a:xfrm>
            <a:off x="6781006" y="2095500"/>
            <a:ext cx="304800" cy="3390900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1828006" y="2656832"/>
            <a:ext cx="971550" cy="615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9" name="Down Arrow 8"/>
          <p:cNvSpPr/>
          <p:nvPr/>
        </p:nvSpPr>
        <p:spPr>
          <a:xfrm>
            <a:off x="2228056" y="2095500"/>
            <a:ext cx="228600" cy="561332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09006" y="1809750"/>
            <a:ext cx="266700" cy="419100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180806" y="6324600"/>
            <a:ext cx="1320769" cy="0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1828006" y="4752331"/>
            <a:ext cx="971550" cy="615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2228056" y="4190999"/>
            <a:ext cx="228600" cy="561332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09006" y="3905249"/>
            <a:ext cx="266700" cy="4191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0" name="Group 19"/>
          <p:cNvGrpSpPr/>
          <p:nvPr/>
        </p:nvGrpSpPr>
        <p:grpSpPr>
          <a:xfrm>
            <a:off x="1539081" y="2440596"/>
            <a:ext cx="2385218" cy="1872318"/>
            <a:chOff x="1539081" y="2440596"/>
            <a:chExt cx="2385218" cy="1872318"/>
          </a:xfrm>
        </p:grpSpPr>
        <p:grpSp>
          <p:nvGrpSpPr>
            <p:cNvPr id="38" name="Group 37"/>
            <p:cNvGrpSpPr/>
            <p:nvPr/>
          </p:nvGrpSpPr>
          <p:grpSpPr>
            <a:xfrm>
              <a:off x="1539081" y="2440596"/>
              <a:ext cx="2385218" cy="1872318"/>
              <a:chOff x="1522412" y="2440597"/>
              <a:chExt cx="2385218" cy="1872318"/>
            </a:xfrm>
          </p:grpSpPr>
          <p:sp>
            <p:nvSpPr>
              <p:cNvPr id="40" name="Left-Right Arrow 39"/>
              <p:cNvSpPr/>
              <p:nvPr/>
            </p:nvSpPr>
            <p:spPr>
              <a:xfrm>
                <a:off x="1522412" y="3962400"/>
                <a:ext cx="2286000" cy="304800"/>
              </a:xfrm>
              <a:prstGeom prst="leftRightArrow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Up Arrow 40"/>
              <p:cNvSpPr/>
              <p:nvPr/>
            </p:nvSpPr>
            <p:spPr>
              <a:xfrm>
                <a:off x="3579811" y="2440597"/>
                <a:ext cx="327819" cy="1750404"/>
              </a:xfrm>
              <a:prstGeom prst="upArrow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71081" y="4214091"/>
                <a:ext cx="228600" cy="98824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63454" y="4064465"/>
              <a:ext cx="134639" cy="10066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cxnSp>
        <p:nvCxnSpPr>
          <p:cNvPr id="22" name="Elbow Connector 21"/>
          <p:cNvCxnSpPr>
            <a:endCxn id="52" idx="0"/>
          </p:cNvCxnSpPr>
          <p:nvPr/>
        </p:nvCxnSpPr>
        <p:spPr>
          <a:xfrm>
            <a:off x="2818605" y="5188719"/>
            <a:ext cx="1620000" cy="792000"/>
          </a:xfrm>
          <a:prstGeom prst="bentConnector2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99556" y="2964679"/>
            <a:ext cx="1637506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437062" y="2964679"/>
            <a:ext cx="0" cy="2029852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818606" y="4994531"/>
            <a:ext cx="1620000" cy="0"/>
          </a:xfrm>
          <a:prstGeom prst="straightConnector1">
            <a:avLst/>
          </a:prstGeom>
          <a:ln w="28575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18806" y="3751309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03849" y="5698765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29" name="Left-Right Arrow 28"/>
          <p:cNvSpPr/>
          <p:nvPr/>
        </p:nvSpPr>
        <p:spPr>
          <a:xfrm>
            <a:off x="4360068" y="1866900"/>
            <a:ext cx="3868738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ounded Rectangle 42"/>
          <p:cNvSpPr/>
          <p:nvPr/>
        </p:nvSpPr>
        <p:spPr>
          <a:xfrm>
            <a:off x="3236118" y="1605219"/>
            <a:ext cx="1123950" cy="8122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Change</a:t>
            </a:r>
          </a:p>
          <a:p>
            <a:pPr algn="ctr"/>
            <a:r>
              <a:rPr lang="en-IN" dirty="0"/>
              <a:t>over</a:t>
            </a:r>
          </a:p>
        </p:txBody>
      </p:sp>
      <p:sp>
        <p:nvSpPr>
          <p:cNvPr id="44" name="Left-Right Arrow 43"/>
          <p:cNvSpPr/>
          <p:nvPr/>
        </p:nvSpPr>
        <p:spPr>
          <a:xfrm>
            <a:off x="1541462" y="1859287"/>
            <a:ext cx="1675606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/>
          <p:cNvSpPr txBox="1"/>
          <p:nvPr/>
        </p:nvSpPr>
        <p:spPr>
          <a:xfrm>
            <a:off x="2742406" y="4572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2400" b="1">
                <a:solidFill>
                  <a:srgbClr val="1E8BFF"/>
                </a:solidFill>
              </a:defRPr>
            </a:lvl1pPr>
          </a:lstStyle>
          <a:p>
            <a:r>
              <a:rPr lang="en-IN" dirty="0"/>
              <a:t>PV-DG Sync Block Diagram</a:t>
            </a:r>
          </a:p>
        </p:txBody>
      </p:sp>
      <p:pic>
        <p:nvPicPr>
          <p:cNvPr id="35" name="圖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56" y="1225330"/>
            <a:ext cx="1275556" cy="1275556"/>
          </a:xfrm>
          <a:prstGeom prst="rect">
            <a:avLst/>
          </a:prstGeom>
        </p:spPr>
      </p:pic>
      <p:pic>
        <p:nvPicPr>
          <p:cNvPr id="36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856" y="3138898"/>
            <a:ext cx="1249140" cy="1391736"/>
          </a:xfrm>
          <a:prstGeom prst="rect">
            <a:avLst/>
          </a:prstGeom>
        </p:spPr>
      </p:pic>
      <p:sp>
        <p:nvSpPr>
          <p:cNvPr id="46" name="文字方塊 27"/>
          <p:cNvSpPr txBox="1"/>
          <p:nvPr/>
        </p:nvSpPr>
        <p:spPr>
          <a:xfrm>
            <a:off x="7262781" y="6131514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 Inverter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47" name="圖片 1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575" y="5486400"/>
            <a:ext cx="932650" cy="1290229"/>
          </a:xfrm>
          <a:prstGeom prst="rect">
            <a:avLst/>
          </a:prstGeom>
        </p:spPr>
      </p:pic>
      <p:sp>
        <p:nvSpPr>
          <p:cNvPr id="48" name="文字方塊 27"/>
          <p:cNvSpPr txBox="1"/>
          <p:nvPr/>
        </p:nvSpPr>
        <p:spPr>
          <a:xfrm>
            <a:off x="130194" y="4511590"/>
            <a:ext cx="141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Diesel Generator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49" name="文字方塊 27"/>
          <p:cNvSpPr txBox="1"/>
          <p:nvPr/>
        </p:nvSpPr>
        <p:spPr>
          <a:xfrm>
            <a:off x="92683" y="2512114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Grid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50" name="文字方塊 27"/>
          <p:cNvSpPr txBox="1"/>
          <p:nvPr/>
        </p:nvSpPr>
        <p:spPr>
          <a:xfrm>
            <a:off x="8545512" y="2521548"/>
            <a:ext cx="699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Loads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51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7401" y="1354592"/>
            <a:ext cx="1410517" cy="110790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2" name="Picture 21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506" y="5915693"/>
            <a:ext cx="1588294" cy="625177"/>
          </a:xfrm>
          <a:prstGeom prst="rect">
            <a:avLst/>
          </a:prstGeom>
        </p:spPr>
      </p:pic>
      <p:sp>
        <p:nvSpPr>
          <p:cNvPr id="53" name="文字方塊 27"/>
          <p:cNvSpPr txBox="1"/>
          <p:nvPr/>
        </p:nvSpPr>
        <p:spPr>
          <a:xfrm>
            <a:off x="3642915" y="6524205"/>
            <a:ext cx="1588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PV-DG Controller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83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590006" y="249196"/>
            <a:ext cx="573008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1E8BFF"/>
                </a:solidFill>
              </a:rPr>
              <a:t>Example 1: DG Sync with Solar Plant with full load condition</a:t>
            </a:r>
          </a:p>
        </p:txBody>
      </p:sp>
      <p:sp>
        <p:nvSpPr>
          <p:cNvPr id="7" name="Up Arrow 6"/>
          <p:cNvSpPr/>
          <p:nvPr/>
        </p:nvSpPr>
        <p:spPr>
          <a:xfrm>
            <a:off x="6209506" y="2095500"/>
            <a:ext cx="304800" cy="3238500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2323306" y="2938236"/>
            <a:ext cx="1295400" cy="762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9" name="Down Arrow 8"/>
          <p:cNvSpPr/>
          <p:nvPr/>
        </p:nvSpPr>
        <p:spPr>
          <a:xfrm>
            <a:off x="2856706" y="2095500"/>
            <a:ext cx="228600" cy="838200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37656" y="1809750"/>
            <a:ext cx="266700" cy="419100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5" name="Straight Arrow Connector 14"/>
          <p:cNvCxnSpPr>
            <a:stCxn id="8" idx="2"/>
            <a:endCxn id="5" idx="0"/>
          </p:cNvCxnSpPr>
          <p:nvPr/>
        </p:nvCxnSpPr>
        <p:spPr>
          <a:xfrm>
            <a:off x="2971006" y="3700236"/>
            <a:ext cx="0" cy="1633764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33006" y="5715000"/>
            <a:ext cx="2083203" cy="0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704806" y="3505200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04806" y="3827272"/>
            <a:ext cx="7239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70kW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78313" y="5842000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80418" y="4262830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36" name="Left-Right Arrow 35"/>
          <p:cNvSpPr/>
          <p:nvPr/>
        </p:nvSpPr>
        <p:spPr>
          <a:xfrm>
            <a:off x="1523206" y="1866900"/>
            <a:ext cx="6705600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7409656" y="1224747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952456" y="1282041"/>
            <a:ext cx="8191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100kW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5400000" flipH="1" flipV="1">
            <a:off x="2894806" y="1203409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90006" y="1272632"/>
            <a:ext cx="75922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30kW</a:t>
            </a:r>
          </a:p>
        </p:txBody>
      </p:sp>
      <p:pic>
        <p:nvPicPr>
          <p:cNvPr id="2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77" y="1113882"/>
            <a:ext cx="1249140" cy="1391736"/>
          </a:xfrm>
          <a:prstGeom prst="rect">
            <a:avLst/>
          </a:prstGeom>
        </p:spPr>
      </p:pic>
      <p:sp>
        <p:nvSpPr>
          <p:cNvPr id="28" name="文字方塊 27"/>
          <p:cNvSpPr txBox="1"/>
          <p:nvPr/>
        </p:nvSpPr>
        <p:spPr>
          <a:xfrm>
            <a:off x="278570" y="2890879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30% Concept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29" name="Picture 2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859" y="5396186"/>
            <a:ext cx="1588294" cy="625177"/>
          </a:xfrm>
          <a:prstGeom prst="rect">
            <a:avLst/>
          </a:prstGeom>
        </p:spPr>
      </p:pic>
      <p:sp>
        <p:nvSpPr>
          <p:cNvPr id="30" name="文字方塊 27"/>
          <p:cNvSpPr txBox="1"/>
          <p:nvPr/>
        </p:nvSpPr>
        <p:spPr>
          <a:xfrm>
            <a:off x="2150268" y="6004698"/>
            <a:ext cx="1588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PV-DG Controller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37" name="文字方塊 27"/>
          <p:cNvSpPr txBox="1"/>
          <p:nvPr/>
        </p:nvSpPr>
        <p:spPr>
          <a:xfrm>
            <a:off x="6581408" y="5826610"/>
            <a:ext cx="141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 Inverter</a:t>
            </a:r>
          </a:p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100kW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38" name="圖片 1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364" y="5334000"/>
            <a:ext cx="932650" cy="1290229"/>
          </a:xfrm>
          <a:prstGeom prst="rect">
            <a:avLst/>
          </a:prstGeom>
        </p:spPr>
      </p:pic>
      <p:sp>
        <p:nvSpPr>
          <p:cNvPr id="39" name="文字方塊 27"/>
          <p:cNvSpPr txBox="1"/>
          <p:nvPr/>
        </p:nvSpPr>
        <p:spPr>
          <a:xfrm>
            <a:off x="8545512" y="2521548"/>
            <a:ext cx="750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Loads</a:t>
            </a:r>
          </a:p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100kW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41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7401" y="1354592"/>
            <a:ext cx="1410517" cy="1107906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42" name="文字方塊 27"/>
          <p:cNvSpPr txBox="1"/>
          <p:nvPr/>
        </p:nvSpPr>
        <p:spPr>
          <a:xfrm>
            <a:off x="90169" y="2486574"/>
            <a:ext cx="173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Diesel Generator – 100kW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5290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590006" y="209172"/>
            <a:ext cx="573008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1E8BFF"/>
                </a:solidFill>
              </a:rPr>
              <a:t>Example 2: DG Sync with Solar Plant during minimum load condition</a:t>
            </a:r>
          </a:p>
        </p:txBody>
      </p:sp>
      <p:sp>
        <p:nvSpPr>
          <p:cNvPr id="7" name="Up Arrow 6"/>
          <p:cNvSpPr/>
          <p:nvPr/>
        </p:nvSpPr>
        <p:spPr>
          <a:xfrm>
            <a:off x="6209506" y="2095500"/>
            <a:ext cx="304800" cy="3238500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2323306" y="2938236"/>
            <a:ext cx="1295400" cy="762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Energy Meter</a:t>
            </a:r>
          </a:p>
        </p:txBody>
      </p:sp>
      <p:sp>
        <p:nvSpPr>
          <p:cNvPr id="9" name="Down Arrow 8"/>
          <p:cNvSpPr/>
          <p:nvPr/>
        </p:nvSpPr>
        <p:spPr>
          <a:xfrm>
            <a:off x="2856706" y="2095500"/>
            <a:ext cx="228600" cy="838200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dk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37656" y="1809750"/>
            <a:ext cx="266700" cy="419100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5" name="Straight Arrow Connector 14"/>
          <p:cNvCxnSpPr>
            <a:stCxn id="8" idx="2"/>
            <a:endCxn id="5" idx="0"/>
          </p:cNvCxnSpPr>
          <p:nvPr/>
        </p:nvCxnSpPr>
        <p:spPr>
          <a:xfrm>
            <a:off x="2971006" y="3700236"/>
            <a:ext cx="0" cy="1633764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33006" y="5715000"/>
            <a:ext cx="2083203" cy="0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704806" y="3505200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04806" y="3827272"/>
            <a:ext cx="7239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0kW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78313" y="5842000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80418" y="4262830"/>
            <a:ext cx="9024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RS-485 Comm.</a:t>
            </a:r>
          </a:p>
        </p:txBody>
      </p:sp>
      <p:sp>
        <p:nvSpPr>
          <p:cNvPr id="36" name="Left-Right Arrow 35"/>
          <p:cNvSpPr/>
          <p:nvPr/>
        </p:nvSpPr>
        <p:spPr>
          <a:xfrm>
            <a:off x="1523206" y="1866900"/>
            <a:ext cx="6705600" cy="304800"/>
          </a:xfrm>
          <a:prstGeom prst="left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7409656" y="1224747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952456" y="1282041"/>
            <a:ext cx="8191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30kW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5400000" flipH="1" flipV="1">
            <a:off x="2894806" y="1203409"/>
            <a:ext cx="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11821" y="1282041"/>
            <a:ext cx="75922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N" sz="1600" dirty="0"/>
              <a:t>30kW</a:t>
            </a:r>
          </a:p>
        </p:txBody>
      </p:sp>
      <p:pic>
        <p:nvPicPr>
          <p:cNvPr id="2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77" y="1113882"/>
            <a:ext cx="1249140" cy="1391736"/>
          </a:xfrm>
          <a:prstGeom prst="rect">
            <a:avLst/>
          </a:prstGeom>
        </p:spPr>
      </p:pic>
      <p:pic>
        <p:nvPicPr>
          <p:cNvPr id="29" name="Picture 2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859" y="5396186"/>
            <a:ext cx="1588294" cy="625177"/>
          </a:xfrm>
          <a:prstGeom prst="rect">
            <a:avLst/>
          </a:prstGeom>
        </p:spPr>
      </p:pic>
      <p:sp>
        <p:nvSpPr>
          <p:cNvPr id="30" name="文字方塊 27"/>
          <p:cNvSpPr txBox="1"/>
          <p:nvPr/>
        </p:nvSpPr>
        <p:spPr>
          <a:xfrm>
            <a:off x="2150268" y="6004698"/>
            <a:ext cx="1588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PV-DG Controller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37" name="文字方塊 27"/>
          <p:cNvSpPr txBox="1"/>
          <p:nvPr/>
        </p:nvSpPr>
        <p:spPr>
          <a:xfrm>
            <a:off x="6581408" y="5826610"/>
            <a:ext cx="141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PV Inverter</a:t>
            </a:r>
          </a:p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100kW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38" name="圖片 1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364" y="5334000"/>
            <a:ext cx="932650" cy="1290229"/>
          </a:xfrm>
          <a:prstGeom prst="rect">
            <a:avLst/>
          </a:prstGeom>
        </p:spPr>
      </p:pic>
      <p:sp>
        <p:nvSpPr>
          <p:cNvPr id="39" name="文字方塊 27"/>
          <p:cNvSpPr txBox="1"/>
          <p:nvPr/>
        </p:nvSpPr>
        <p:spPr>
          <a:xfrm>
            <a:off x="8545512" y="2521548"/>
            <a:ext cx="750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Loads</a:t>
            </a:r>
          </a:p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30kW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pic>
        <p:nvPicPr>
          <p:cNvPr id="41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7401" y="1354592"/>
            <a:ext cx="1410517" cy="1107906"/>
          </a:xfrm>
          <a:prstGeom prst="rect">
            <a:avLst/>
          </a:prstGeom>
          <a:solidFill>
            <a:schemeClr val="accent1"/>
          </a:solidFill>
        </p:spPr>
      </p:pic>
      <p:cxnSp>
        <p:nvCxnSpPr>
          <p:cNvPr id="31" name="Straight Connector 30"/>
          <p:cNvCxnSpPr/>
          <p:nvPr/>
        </p:nvCxnSpPr>
        <p:spPr>
          <a:xfrm>
            <a:off x="6019006" y="2486574"/>
            <a:ext cx="685800" cy="79855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019006" y="2450468"/>
            <a:ext cx="705379" cy="8346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字方塊 27"/>
          <p:cNvSpPr txBox="1"/>
          <p:nvPr/>
        </p:nvSpPr>
        <p:spPr>
          <a:xfrm>
            <a:off x="278570" y="2890879"/>
            <a:ext cx="141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30% Concept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  <p:sp>
        <p:nvSpPr>
          <p:cNvPr id="49" name="文字方塊 27"/>
          <p:cNvSpPr txBox="1"/>
          <p:nvPr/>
        </p:nvSpPr>
        <p:spPr>
          <a:xfrm>
            <a:off x="90169" y="2486574"/>
            <a:ext cx="173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B0F0"/>
                </a:solidFill>
              </a:rPr>
              <a:t>Diesel Generator – 100kW</a:t>
            </a:r>
            <a:endParaRPr lang="zh-TW" altLang="zh-TW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0380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6"/>
          <p:cNvSpPr txBox="1"/>
          <p:nvPr/>
        </p:nvSpPr>
        <p:spPr>
          <a:xfrm>
            <a:off x="2742406" y="838200"/>
            <a:ext cx="4876800" cy="530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TW"/>
            </a:defPPr>
            <a:lvl1pPr marL="285750" indent="-285750">
              <a:lnSpc>
                <a:spcPts val="2500"/>
              </a:lnSpc>
              <a:buFont typeface="Arial" panose="020B0604020202020204" pitchFamily="34" charset="0"/>
              <a:buChar char="•"/>
            </a:lvl1pPr>
          </a:lstStyle>
          <a:p>
            <a:pPr marL="184490" lvl="1">
              <a:lnSpc>
                <a:spcPct val="150000"/>
              </a:lnSpc>
              <a:defRPr/>
            </a:pPr>
            <a:r>
              <a:rPr kumimoji="0" lang="en-IN" altLang="en-US" sz="2166" b="1" dirty="0">
                <a:solidFill>
                  <a:srgbClr val="1E8BFF"/>
                </a:solidFill>
              </a:rPr>
              <a:t>178.2kWp Solar Rooftop Project</a:t>
            </a:r>
            <a:endParaRPr lang="en-IN" altLang="en-US" sz="1516" b="1" dirty="0">
              <a:solidFill>
                <a:srgbClr val="1E8BFF"/>
              </a:solidFill>
              <a:sym typeface="Symbol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6406" y="2209800"/>
            <a:ext cx="6568145" cy="3241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1936" lvl="1">
              <a:lnSpc>
                <a:spcPct val="150000"/>
              </a:lnSpc>
              <a:defRPr/>
            </a:pPr>
            <a:r>
              <a:rPr lang="en-IN" sz="1516" b="1" dirty="0">
                <a:solidFill>
                  <a:srgbClr val="0070C0"/>
                </a:solidFill>
              </a:rPr>
              <a:t>EPC: </a:t>
            </a:r>
            <a:r>
              <a:rPr lang="en-IN" sz="1516" dirty="0">
                <a:solidFill>
                  <a:srgbClr val="0070C0"/>
                </a:solidFill>
              </a:rPr>
              <a:t>Godrej &amp; Boyce MFG. Co. Ltd, </a:t>
            </a:r>
            <a:r>
              <a:rPr lang="en-IN" sz="1516" dirty="0" err="1">
                <a:solidFill>
                  <a:srgbClr val="0070C0"/>
                </a:solidFill>
              </a:rPr>
              <a:t>Vikrohli</a:t>
            </a:r>
            <a:r>
              <a:rPr lang="en-IN" sz="1516" dirty="0">
                <a:solidFill>
                  <a:srgbClr val="0070C0"/>
                </a:solidFill>
              </a:rPr>
              <a:t>, Mumbai</a:t>
            </a:r>
          </a:p>
          <a:p>
            <a:pPr marL="61936" lvl="1">
              <a:lnSpc>
                <a:spcPct val="150000"/>
              </a:lnSpc>
              <a:defRPr/>
            </a:pPr>
            <a:r>
              <a:rPr lang="en-US" sz="1516" b="1" dirty="0">
                <a:solidFill>
                  <a:srgbClr val="0070C0"/>
                </a:solidFill>
              </a:rPr>
              <a:t>End Customer: </a:t>
            </a:r>
            <a:r>
              <a:rPr lang="en-US" sz="1516" dirty="0" err="1">
                <a:solidFill>
                  <a:srgbClr val="0070C0"/>
                </a:solidFill>
              </a:rPr>
              <a:t>Joultech</a:t>
            </a:r>
            <a:r>
              <a:rPr lang="en-US" sz="1516" dirty="0">
                <a:solidFill>
                  <a:srgbClr val="0070C0"/>
                </a:solidFill>
              </a:rPr>
              <a:t> </a:t>
            </a:r>
            <a:r>
              <a:rPr lang="en-US" sz="1516" dirty="0" err="1">
                <a:solidFill>
                  <a:srgbClr val="0070C0"/>
                </a:solidFill>
              </a:rPr>
              <a:t>indutrial</a:t>
            </a:r>
            <a:r>
              <a:rPr lang="en-US" sz="1516" dirty="0">
                <a:solidFill>
                  <a:srgbClr val="0070C0"/>
                </a:solidFill>
              </a:rPr>
              <a:t> Services, Kaman Road, Vasai, Mumbai</a:t>
            </a:r>
          </a:p>
          <a:p>
            <a:pPr marL="61936" lvl="1">
              <a:lnSpc>
                <a:spcPct val="150000"/>
              </a:lnSpc>
              <a:defRPr/>
            </a:pPr>
            <a:r>
              <a:rPr lang="en-US" sz="1516" b="1" dirty="0">
                <a:solidFill>
                  <a:srgbClr val="0070C0"/>
                </a:solidFill>
              </a:rPr>
              <a:t>DG Make : </a:t>
            </a:r>
            <a:r>
              <a:rPr lang="en-US" sz="1516" dirty="0" err="1">
                <a:solidFill>
                  <a:srgbClr val="0070C0"/>
                </a:solidFill>
              </a:rPr>
              <a:t>Koel</a:t>
            </a:r>
            <a:r>
              <a:rPr lang="en-US" sz="1516" dirty="0">
                <a:solidFill>
                  <a:srgbClr val="0070C0"/>
                </a:solidFill>
              </a:rPr>
              <a:t> Green</a:t>
            </a:r>
          </a:p>
          <a:p>
            <a:pPr marL="61936" lvl="1">
              <a:lnSpc>
                <a:spcPct val="150000"/>
              </a:lnSpc>
              <a:defRPr/>
            </a:pPr>
            <a:r>
              <a:rPr lang="en-IN" sz="1516" b="1" dirty="0">
                <a:solidFill>
                  <a:srgbClr val="0070C0"/>
                </a:solidFill>
              </a:rPr>
              <a:t>DG Capacity: </a:t>
            </a:r>
            <a:r>
              <a:rPr lang="en-IN" sz="1516" dirty="0">
                <a:solidFill>
                  <a:srgbClr val="0070C0"/>
                </a:solidFill>
              </a:rPr>
              <a:t>100kVA </a:t>
            </a:r>
          </a:p>
          <a:p>
            <a:pPr marL="61936" lvl="1">
              <a:lnSpc>
                <a:spcPct val="150000"/>
              </a:lnSpc>
              <a:defRPr/>
            </a:pPr>
            <a:r>
              <a:rPr lang="pt-BR" sz="1516" b="1" dirty="0">
                <a:solidFill>
                  <a:srgbClr val="0070C0"/>
                </a:solidFill>
              </a:rPr>
              <a:t>400Vac Grid Multi-Function Energy Meter: </a:t>
            </a:r>
            <a:r>
              <a:rPr lang="pt-BR" sz="1516" dirty="0">
                <a:solidFill>
                  <a:srgbClr val="0070C0"/>
                </a:solidFill>
              </a:rPr>
              <a:t>Secure Elite 440-443 </a:t>
            </a:r>
          </a:p>
          <a:p>
            <a:pPr marL="61936" lvl="1">
              <a:lnSpc>
                <a:spcPct val="150000"/>
              </a:lnSpc>
              <a:defRPr/>
            </a:pPr>
            <a:r>
              <a:rPr lang="pt-BR" sz="1516" b="1" dirty="0">
                <a:solidFill>
                  <a:srgbClr val="0070C0"/>
                </a:solidFill>
              </a:rPr>
              <a:t>Solar Multi-Function Energy Meter: </a:t>
            </a:r>
            <a:r>
              <a:rPr lang="pt-BR" sz="1516" dirty="0">
                <a:solidFill>
                  <a:srgbClr val="0070C0"/>
                </a:solidFill>
              </a:rPr>
              <a:t>Secure Elite 440-443</a:t>
            </a:r>
            <a:endParaRPr lang="en-IN" sz="1516" dirty="0">
              <a:solidFill>
                <a:srgbClr val="0070C0"/>
              </a:solidFill>
            </a:endParaRPr>
          </a:p>
          <a:p>
            <a:pPr marL="61936" lvl="1">
              <a:lnSpc>
                <a:spcPct val="150000"/>
              </a:lnSpc>
              <a:defRPr/>
            </a:pPr>
            <a:r>
              <a:rPr lang="pt-BR" sz="1516" b="1" dirty="0">
                <a:solidFill>
                  <a:srgbClr val="0070C0"/>
                </a:solidFill>
              </a:rPr>
              <a:t>Solar Grid Tie Inverters: </a:t>
            </a:r>
            <a:r>
              <a:rPr lang="pt-BR" sz="1516" dirty="0">
                <a:solidFill>
                  <a:srgbClr val="0070C0"/>
                </a:solidFill>
              </a:rPr>
              <a:t>3 Nos. of RPI-M50A_12s model</a:t>
            </a:r>
          </a:p>
          <a:p>
            <a:pPr marL="61936" lvl="1">
              <a:lnSpc>
                <a:spcPct val="150000"/>
              </a:lnSpc>
              <a:defRPr/>
            </a:pPr>
            <a:endParaRPr lang="pt-BR" sz="1516" dirty="0">
              <a:solidFill>
                <a:srgbClr val="0070C0"/>
              </a:solidFill>
            </a:endParaRPr>
          </a:p>
          <a:p>
            <a:pPr marL="61936" lvl="1">
              <a:lnSpc>
                <a:spcPct val="150000"/>
              </a:lnSpc>
              <a:defRPr/>
            </a:pPr>
            <a:r>
              <a:rPr lang="pt-BR" sz="1516" b="1" dirty="0">
                <a:solidFill>
                  <a:srgbClr val="0070C0"/>
                </a:solidFill>
              </a:rPr>
              <a:t>Requirement: </a:t>
            </a:r>
            <a:r>
              <a:rPr lang="en-US" sz="1516" dirty="0">
                <a:solidFill>
                  <a:srgbClr val="0070C0"/>
                </a:solidFill>
              </a:rPr>
              <a:t>DG Sync with Multiple Inverters</a:t>
            </a:r>
          </a:p>
        </p:txBody>
      </p:sp>
      <p:sp>
        <p:nvSpPr>
          <p:cNvPr id="6" name="文字方塊 6"/>
          <p:cNvSpPr txBox="1"/>
          <p:nvPr/>
        </p:nvSpPr>
        <p:spPr>
          <a:xfrm>
            <a:off x="3656806" y="434987"/>
            <a:ext cx="2590800" cy="5922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TW"/>
            </a:defPPr>
            <a:lvl1pPr marL="285750" indent="-285750">
              <a:lnSpc>
                <a:spcPts val="2500"/>
              </a:lnSpc>
              <a:buFont typeface="Arial" panose="020B0604020202020204" pitchFamily="34" charset="0"/>
              <a:buChar char="•"/>
            </a:lvl1pPr>
          </a:lstStyle>
          <a:p>
            <a:pPr marL="184490" lvl="1">
              <a:lnSpc>
                <a:spcPct val="150000"/>
              </a:lnSpc>
              <a:defRPr/>
            </a:pPr>
            <a:r>
              <a:rPr kumimoji="0" lang="en-IN" altLang="en-US" sz="2166" b="1" dirty="0">
                <a:solidFill>
                  <a:srgbClr val="1E8BFF"/>
                </a:solidFill>
                <a:sym typeface="Symbol" pitchFamily="18" charset="2"/>
              </a:rPr>
              <a:t>Real Time Case</a:t>
            </a:r>
            <a:endParaRPr lang="en-IN" altLang="en-US" sz="1516" b="1" dirty="0">
              <a:solidFill>
                <a:srgbClr val="1E8BFF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30942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5_Office 佈景主題">
  <a:themeElements>
    <a:clrScheme name="5_Office 佈景主題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佈景主題">
      <a:majorFont>
        <a:latin typeface="Arial"/>
        <a:ea typeface="微軟正黑體"/>
        <a:cs typeface="Arial"/>
      </a:majorFont>
      <a:minorFont>
        <a:latin typeface="Arial"/>
        <a:ea typeface="微軟正黑體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Office 佈景主題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Office 佈景主題">
  <a:themeElements>
    <a:clrScheme name="7_Office 佈景主題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佈景主題">
      <a:majorFont>
        <a:latin typeface="Arial"/>
        <a:ea typeface="微軟正黑體"/>
        <a:cs typeface="Arial"/>
      </a:majorFont>
      <a:minorFont>
        <a:latin typeface="Arial"/>
        <a:ea typeface="微軟正黑體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Office 佈景主題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Office 佈景主題">
  <a:themeElements>
    <a:clrScheme name="10_Office 佈景主題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佈景主題">
      <a:majorFont>
        <a:latin typeface="Arial"/>
        <a:ea typeface="微軟正黑體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Office 佈景主題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7_Office 佈景主題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713A7D6281013846BB749D7F9D102B4C" ma:contentTypeVersion="0" ma:contentTypeDescription="建立新的文件。" ma:contentTypeScope="" ma:versionID="12716d0c35e504d36d4d2f079b77a13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d6edddc00996549d4a35e321cdf2d9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A251DF-1B0F-4FD9-B9FF-CC73EE3F0D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DE2477-2EDE-450F-B211-6966CFD8E4D7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ED6BFDE-1D2B-4220-8C18-27333FFDCB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5415</TotalTime>
  <Words>564</Words>
  <Application>Microsoft Office PowerPoint</Application>
  <PresentationFormat>Custom</PresentationFormat>
  <Paragraphs>226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Helvetica Neue</vt:lpstr>
      <vt:lpstr>Times New Roman</vt:lpstr>
      <vt:lpstr>Wingdings</vt:lpstr>
      <vt:lpstr>5_Office 佈景主題</vt:lpstr>
      <vt:lpstr>7_Office 佈景主題</vt:lpstr>
      <vt:lpstr>10_Office 佈景主題</vt:lpstr>
      <vt:lpstr>Understanding the Concept of   PV - DG Synchronization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Smarter. Greener. Together.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Liu</dc:creator>
  <cp:lastModifiedBy>Rajiv Kumar</cp:lastModifiedBy>
  <cp:revision>921</cp:revision>
  <cp:lastPrinted>2014-09-04T06:59:55Z</cp:lastPrinted>
  <dcterms:created xsi:type="dcterms:W3CDTF">1601-01-01T00:00:00Z</dcterms:created>
  <dcterms:modified xsi:type="dcterms:W3CDTF">2021-04-20T07:28:23Z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0x010100713A7D6281013846BB749D7F9D102B4C</vt:lpwstr>
  </property>
</Properties>
</file>