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3" r:id="rId2"/>
    <p:sldId id="256" r:id="rId3"/>
    <p:sldId id="257" r:id="rId4"/>
    <p:sldId id="265" r:id="rId5"/>
    <p:sldId id="267" r:id="rId6"/>
    <p:sldId id="268" r:id="rId7"/>
    <p:sldId id="258" r:id="rId8"/>
    <p:sldId id="266" r:id="rId9"/>
    <p:sldId id="264" r:id="rId10"/>
    <p:sldId id="260" r:id="rId11"/>
    <p:sldId id="261" r:id="rId12"/>
    <p:sldId id="262" r:id="rId13"/>
  </p:sldIdLst>
  <p:sldSz cx="12192000" cy="6858000"/>
  <p:notesSz cx="9942513" cy="67611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35" autoAdjust="0"/>
    <p:restoredTop sz="94689" autoAdjust="0"/>
  </p:normalViewPr>
  <p:slideViewPr>
    <p:cSldViewPr snapToGrid="0">
      <p:cViewPr varScale="1">
        <p:scale>
          <a:sx n="72" d="100"/>
          <a:sy n="72" d="100"/>
        </p:scale>
        <p:origin x="3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8422" cy="3392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31790" y="1"/>
            <a:ext cx="4308422" cy="3392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2FA565-1484-42BA-BF9C-56B0CC0D6E47}" type="datetimeFigureOut">
              <a:rPr lang="en-IN" smtClean="0"/>
              <a:t>19-09-2019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41638" y="844550"/>
            <a:ext cx="4059237" cy="2282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4252" y="3253809"/>
            <a:ext cx="7954010" cy="266220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21932"/>
            <a:ext cx="4308422" cy="3392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31790" y="6421932"/>
            <a:ext cx="4308422" cy="3392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8AD80F-CF14-4B55-948C-E057C8D8742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32171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8AD80F-CF14-4B55-948C-E057C8D87423}" type="slidenum">
              <a:rPr lang="en-IN" smtClean="0"/>
              <a:t>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661615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B45DEF-1CD4-4332-8E63-B6F1BEAD1A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297FE5-6D54-46FA-BB3E-9933F8FB4A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988B38-BC98-4DCF-95FE-9C3579DAA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CD224-A091-4FAF-957A-6D122F3AD113}" type="datetimeFigureOut">
              <a:rPr lang="en-IN" smtClean="0"/>
              <a:t>19-09-2019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BA1BC3-0A54-4F1B-ADD6-EF4A0AA5B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1201D6-1FE1-4EB1-AC84-C1D6EFD84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8D444-8548-4B0C-B078-10C7F25CB4B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49324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4EFC24-8B33-44A7-BBFF-A4BBE084E7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DBA1B3-79D2-4CA5-B1DD-4E348C03DA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8D1B89-1FBF-418C-BBAD-EB5516C9ED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CD224-A091-4FAF-957A-6D122F3AD113}" type="datetimeFigureOut">
              <a:rPr lang="en-IN" smtClean="0"/>
              <a:t>19-09-2019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EDDE04-8C2F-4050-9B42-EBC00C8F4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ACA924-78A5-4099-B319-CFCAFFC09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8D444-8548-4B0C-B078-10C7F25CB4B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36699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66CF503-62B5-49B5-80F0-620B87FAA3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6A1492-C74B-4391-BE99-9D3E16231B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FC4CA5-BCB2-4DCE-B48B-7C792B1B23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CD224-A091-4FAF-957A-6D122F3AD113}" type="datetimeFigureOut">
              <a:rPr lang="en-IN" smtClean="0"/>
              <a:t>19-09-2019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01E61D-B26B-49AD-B588-8AA78A1095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643E2E-AE7F-424F-881D-07C070E71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8D444-8548-4B0C-B078-10C7F25CB4B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36487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E1031D-C324-49D6-A759-8E40283796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FD5315-8B94-48D9-8712-F337C7C8F6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71E4C1-1159-4927-8826-E59C2B3E74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CD224-A091-4FAF-957A-6D122F3AD113}" type="datetimeFigureOut">
              <a:rPr lang="en-IN" smtClean="0"/>
              <a:t>19-09-2019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906102-2E23-445C-8630-62D81F48D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67199D-1A15-4A35-A3DF-2DA347EE5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8D444-8548-4B0C-B078-10C7F25CB4B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55839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E9D1BB-6178-400A-8DA0-079CB0363D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5B6A97-E8C9-4821-835E-76E4D1F7A6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1E03C5-B4E6-4D7A-909A-BB933BACCA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CD224-A091-4FAF-957A-6D122F3AD113}" type="datetimeFigureOut">
              <a:rPr lang="en-IN" smtClean="0"/>
              <a:t>19-09-2019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857E27-243C-4C53-BE41-7709DA783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4510A5-B3E1-4299-A561-65B794A12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8D444-8548-4B0C-B078-10C7F25CB4B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01195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A236A-B187-48CA-86F6-A00255F92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7D4538-BC95-46A0-94D3-4C26746397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5004C2-4314-4C47-A817-CC08CE9D00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C1FE94-E6CC-47DE-B3F1-A07E4BD0E3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CD224-A091-4FAF-957A-6D122F3AD113}" type="datetimeFigureOut">
              <a:rPr lang="en-IN" smtClean="0"/>
              <a:t>19-09-2019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7A749E-2001-490B-875F-3D7DC2F27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AB8EFB-6474-460D-B08F-E5F66B5ED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8D444-8548-4B0C-B078-10C7F25CB4B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5742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6325C4-50B4-4E53-ACF9-AA86EBD6D6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020134-B657-4E03-904A-58704FBDA4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EC7DDF-979C-45A7-90B9-06183FB329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243DE4C-1AC0-4948-9E7E-E9B982339F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689B1D7-CF58-4742-A502-E8453BB38D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32BE275-2127-4888-B277-392CA08EAC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CD224-A091-4FAF-957A-6D122F3AD113}" type="datetimeFigureOut">
              <a:rPr lang="en-IN" smtClean="0"/>
              <a:t>19-09-2019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D77793C-1479-4A17-9363-B1DE77E82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16043C3-53B0-47BD-93B9-789AE5DC8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8D444-8548-4B0C-B078-10C7F25CB4B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20353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C0764-FDA1-48BB-AA06-DA65118EB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099AB1-BD4B-4AF9-8D96-0AEE6744C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CD224-A091-4FAF-957A-6D122F3AD113}" type="datetimeFigureOut">
              <a:rPr lang="en-IN" smtClean="0"/>
              <a:t>19-09-2019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7AB065-580D-4CEB-A26E-D394B5B22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54D2C0-1F26-4B51-9BEA-1790E7034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8D444-8548-4B0C-B078-10C7F25CB4B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90182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7DF254-81AD-49A7-8D11-0A76ED7FC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CD224-A091-4FAF-957A-6D122F3AD113}" type="datetimeFigureOut">
              <a:rPr lang="en-IN" smtClean="0"/>
              <a:t>19-09-2019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EE90C-4556-4B48-ADB0-F07519546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23CBD7-B333-4935-BA9C-2DCC60810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8D444-8548-4B0C-B078-10C7F25CB4B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58903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56DEB-CE9C-4F96-9610-12C1B30EB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F84F9B-53CB-43CD-ABB5-F9A433CB45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043835-B6E6-417F-942C-61EC00CDEC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D1A407-9DD1-4B2F-83B9-6C07BF948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CD224-A091-4FAF-957A-6D122F3AD113}" type="datetimeFigureOut">
              <a:rPr lang="en-IN" smtClean="0"/>
              <a:t>19-09-2019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31D696-C508-4E4E-BEC9-8874F96B7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94F8F5-26B9-49A6-851C-B68AB0D44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8D444-8548-4B0C-B078-10C7F25CB4B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10737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C88BE9-5C3D-437C-B444-6F60E162D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2BCBF7-556B-4646-848C-ECCD3C9F95A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975C37-1B74-4A88-B3E3-888E4F1C1E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AEA983-ED1E-47D3-A24D-987308E8A7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CD224-A091-4FAF-957A-6D122F3AD113}" type="datetimeFigureOut">
              <a:rPr lang="en-IN" smtClean="0"/>
              <a:t>19-09-2019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5780FF-680B-4BF1-AC19-67B6A8907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62D3AE-4DCF-4578-8FA3-3A23BA83E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8D444-8548-4B0C-B078-10C7F25CB4B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6063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C55489-3C97-4261-8D90-55CD6B534E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1D9BEB-B322-4939-9E12-DB19B1B8A4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407090-DB0B-4740-A637-439DEB1CF1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6CD224-A091-4FAF-957A-6D122F3AD113}" type="datetimeFigureOut">
              <a:rPr lang="en-IN" smtClean="0"/>
              <a:t>19-09-2019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6AEA67-75B4-446F-8B4C-9E3BD0F0C2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95C043-9742-483D-9935-F666E0372B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8D444-8548-4B0C-B078-10C7F25CB4B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59862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23207CC6-EAA1-4BFF-A48A-DECAD89727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3">
            <a:extLst>
              <a:ext uri="{FF2B5EF4-FFF2-40B4-BE49-F238E27FC236}">
                <a16:creationId xmlns:a16="http://schemas.microsoft.com/office/drawing/2014/main" id="{B234A3DD-923D-4166-8B19-7DD589908C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46925" y="-479"/>
            <a:ext cx="9468701" cy="6858478"/>
          </a:xfrm>
          <a:custGeom>
            <a:avLst/>
            <a:gdLst>
              <a:gd name="connsiteX0" fmla="*/ 0 w 8078051"/>
              <a:gd name="connsiteY0" fmla="*/ 0 h 5829300"/>
              <a:gd name="connsiteX1" fmla="*/ 4453793 w 8078051"/>
              <a:gd name="connsiteY1" fmla="*/ 0 h 5829300"/>
              <a:gd name="connsiteX2" fmla="*/ 5363426 w 8078051"/>
              <a:gd name="connsiteY2" fmla="*/ 0 h 5829300"/>
              <a:gd name="connsiteX3" fmla="*/ 5368184 w 8078051"/>
              <a:gd name="connsiteY3" fmla="*/ 0 h 5829300"/>
              <a:gd name="connsiteX4" fmla="*/ 8078051 w 8078051"/>
              <a:gd name="connsiteY4" fmla="*/ 5829300 h 5829300"/>
              <a:gd name="connsiteX5" fmla="*/ 1743926 w 8078051"/>
              <a:gd name="connsiteY5" fmla="*/ 5829300 h 5829300"/>
              <a:gd name="connsiteX6" fmla="*/ 1744148 w 8078051"/>
              <a:gd name="connsiteY6" fmla="*/ 5828822 h 5829300"/>
              <a:gd name="connsiteX7" fmla="*/ 0 w 8078051"/>
              <a:gd name="connsiteY7" fmla="*/ 5828822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1" h="5829300">
                <a:moveTo>
                  <a:pt x="0" y="0"/>
                </a:moveTo>
                <a:lnTo>
                  <a:pt x="4453793" y="0"/>
                </a:lnTo>
                <a:lnTo>
                  <a:pt x="5363426" y="0"/>
                </a:lnTo>
                <a:lnTo>
                  <a:pt x="5368184" y="0"/>
                </a:lnTo>
                <a:lnTo>
                  <a:pt x="8078051" y="5829300"/>
                </a:lnTo>
                <a:lnTo>
                  <a:pt x="1743926" y="5829300"/>
                </a:lnTo>
                <a:lnTo>
                  <a:pt x="1744148" y="5828822"/>
                </a:lnTo>
                <a:lnTo>
                  <a:pt x="0" y="5828822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6">
            <a:extLst>
              <a:ext uri="{FF2B5EF4-FFF2-40B4-BE49-F238E27FC236}">
                <a16:creationId xmlns:a16="http://schemas.microsoft.com/office/drawing/2014/main" id="{F6ACA5AC-3C5D-4994-B40F-FC8349E4D6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-479"/>
            <a:ext cx="9324977" cy="6858479"/>
          </a:xfrm>
          <a:custGeom>
            <a:avLst/>
            <a:gdLst>
              <a:gd name="connsiteX0" fmla="*/ 1246925 w 9324977"/>
              <a:gd name="connsiteY0" fmla="*/ 0 h 6858479"/>
              <a:gd name="connsiteX1" fmla="*/ 5076797 w 9324977"/>
              <a:gd name="connsiteY1" fmla="*/ 0 h 6858479"/>
              <a:gd name="connsiteX2" fmla="*/ 6143025 w 9324977"/>
              <a:gd name="connsiteY2" fmla="*/ 0 h 6858479"/>
              <a:gd name="connsiteX3" fmla="*/ 6148602 w 9324977"/>
              <a:gd name="connsiteY3" fmla="*/ 0 h 6858479"/>
              <a:gd name="connsiteX4" fmla="*/ 9324977 w 9324977"/>
              <a:gd name="connsiteY4" fmla="*/ 6858478 h 6858479"/>
              <a:gd name="connsiteX5" fmla="*/ 3359025 w 9324977"/>
              <a:gd name="connsiteY5" fmla="*/ 6858478 h 6858479"/>
              <a:gd name="connsiteX6" fmla="*/ 3359025 w 9324977"/>
              <a:gd name="connsiteY6" fmla="*/ 6858479 h 6858479"/>
              <a:gd name="connsiteX7" fmla="*/ 0 w 9324977"/>
              <a:gd name="connsiteY7" fmla="*/ 6858479 h 6858479"/>
              <a:gd name="connsiteX8" fmla="*/ 0 w 9324977"/>
              <a:gd name="connsiteY8" fmla="*/ 479 h 6858479"/>
              <a:gd name="connsiteX9" fmla="*/ 1246925 w 9324977"/>
              <a:gd name="connsiteY9" fmla="*/ 479 h 6858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324977" h="6858479">
                <a:moveTo>
                  <a:pt x="1246925" y="0"/>
                </a:moveTo>
                <a:lnTo>
                  <a:pt x="5076797" y="0"/>
                </a:lnTo>
                <a:lnTo>
                  <a:pt x="6143025" y="0"/>
                </a:lnTo>
                <a:lnTo>
                  <a:pt x="6148602" y="0"/>
                </a:lnTo>
                <a:lnTo>
                  <a:pt x="9324977" y="6858478"/>
                </a:lnTo>
                <a:lnTo>
                  <a:pt x="3359025" y="6858478"/>
                </a:lnTo>
                <a:lnTo>
                  <a:pt x="3359025" y="6858479"/>
                </a:lnTo>
                <a:lnTo>
                  <a:pt x="0" y="6858479"/>
                </a:lnTo>
                <a:lnTo>
                  <a:pt x="0" y="479"/>
                </a:lnTo>
                <a:lnTo>
                  <a:pt x="1246925" y="479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7C2181F-7BA8-427D-A3A9-35AD8F4E9CF2}"/>
              </a:ext>
            </a:extLst>
          </p:cNvPr>
          <p:cNvSpPr txBox="1"/>
          <p:nvPr/>
        </p:nvSpPr>
        <p:spPr>
          <a:xfrm>
            <a:off x="804671" y="1041010"/>
            <a:ext cx="6405753" cy="483727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Monitoring Functionalities of 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Solar Application Systems in Odisha </a:t>
            </a:r>
          </a:p>
        </p:txBody>
      </p:sp>
    </p:spTree>
    <p:extLst>
      <p:ext uri="{BB962C8B-B14F-4D97-AF65-F5344CB8AC3E}">
        <p14:creationId xmlns:p14="http://schemas.microsoft.com/office/powerpoint/2010/main" val="21009943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BB02EF11-106D-4E3F-90C4-D7EBEC8B6F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3809398"/>
              </p:ext>
            </p:extLst>
          </p:nvPr>
        </p:nvGraphicFramePr>
        <p:xfrm>
          <a:off x="2686929" y="611197"/>
          <a:ext cx="6597748" cy="5480114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6597748">
                  <a:extLst>
                    <a:ext uri="{9D8B030D-6E8A-4147-A177-3AD203B41FA5}">
                      <a16:colId xmlns:a16="http://schemas.microsoft.com/office/drawing/2014/main" val="2806120776"/>
                    </a:ext>
                  </a:extLst>
                </a:gridCol>
              </a:tblGrid>
              <a:tr h="698331">
                <a:tc>
                  <a:txBody>
                    <a:bodyPr/>
                    <a:lstStyle/>
                    <a:p>
                      <a:pPr algn="ctr"/>
                      <a:r>
                        <a:rPr lang="en-IN" sz="3200" dirty="0">
                          <a:solidFill>
                            <a:srgbClr val="002060"/>
                          </a:solidFill>
                        </a:rPr>
                        <a:t>Results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5305322"/>
                  </a:ext>
                </a:extLst>
              </a:tr>
              <a:tr h="55131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2400" b="0" dirty="0">
                          <a:solidFill>
                            <a:schemeClr val="tx1"/>
                          </a:solidFill>
                        </a:rPr>
                        <a:t>Improved relationship with end users/communities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6703784"/>
                  </a:ext>
                </a:extLst>
              </a:tr>
              <a:tr h="5917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2400" b="0" dirty="0">
                          <a:solidFill>
                            <a:schemeClr val="tx1"/>
                          </a:solidFill>
                        </a:rPr>
                        <a:t>Faster and better response to customers’ problems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8348508"/>
                  </a:ext>
                </a:extLst>
              </a:tr>
              <a:tr h="992365">
                <a:tc>
                  <a:txBody>
                    <a:bodyPr/>
                    <a:lstStyle/>
                    <a:p>
                      <a:r>
                        <a:rPr lang="en-IN" sz="2400" b="0" dirty="0">
                          <a:solidFill>
                            <a:schemeClr val="tx1"/>
                          </a:solidFill>
                        </a:rPr>
                        <a:t>All stakeholders aligned with the objectives of the organization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3384321"/>
                  </a:ext>
                </a:extLst>
              </a:tr>
              <a:tr h="55131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2400" b="0" dirty="0">
                          <a:solidFill>
                            <a:schemeClr val="tx1"/>
                          </a:solidFill>
                        </a:rPr>
                        <a:t>System break-downs within 5-6%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6928649"/>
                  </a:ext>
                </a:extLst>
              </a:tr>
              <a:tr h="55131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2400" b="0" dirty="0">
                          <a:solidFill>
                            <a:schemeClr val="tx1"/>
                          </a:solidFill>
                        </a:rPr>
                        <a:t>Average equipment down time below 3 weeks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9205772"/>
                  </a:ext>
                </a:extLst>
              </a:tr>
              <a:tr h="99236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2400" b="0" dirty="0">
                          <a:solidFill>
                            <a:schemeClr val="tx1"/>
                          </a:solidFill>
                        </a:rPr>
                        <a:t>Project Lead to site technician on the same IT platform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3477430"/>
                  </a:ext>
                </a:extLst>
              </a:tr>
              <a:tr h="55131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N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1210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40591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8">
            <a:extLst>
              <a:ext uri="{FF2B5EF4-FFF2-40B4-BE49-F238E27FC236}">
                <a16:creationId xmlns:a16="http://schemas.microsoft.com/office/drawing/2014/main" id="{8D70B121-56F4-4848-B38B-182089D909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tx1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E9AB923-45F3-400F-93F7-05B0BB4B3AA5}"/>
              </a:ext>
            </a:extLst>
          </p:cNvPr>
          <p:cNvSpPr/>
          <p:nvPr/>
        </p:nvSpPr>
        <p:spPr>
          <a:xfrm>
            <a:off x="838200" y="963877"/>
            <a:ext cx="3494362" cy="49302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algn="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Way forward </a:t>
            </a:r>
          </a:p>
        </p:txBody>
      </p:sp>
      <p:cxnSp>
        <p:nvCxnSpPr>
          <p:cNvPr id="16" name="Straight Connector 10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D3FD6244-4EE6-43F9-AB16-347E0E6C55EF}"/>
              </a:ext>
            </a:extLst>
          </p:cNvPr>
          <p:cNvSpPr txBox="1"/>
          <p:nvPr/>
        </p:nvSpPr>
        <p:spPr>
          <a:xfrm>
            <a:off x="4976031" y="963877"/>
            <a:ext cx="6377769" cy="49302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24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/>
              <a:t>Critical analysis of emerging data  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/>
              <a:t>Recommendation of appropriate technologies/technical specifications for different geo-climatic zones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/>
              <a:t>Determination of additional critical maintenance needs over the life cycle of systems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/>
              <a:t>Determination of life cycle costs and economics 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0012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B135BBA-5C38-4B21-BE27-8C717D4A93DE}"/>
              </a:ext>
            </a:extLst>
          </p:cNvPr>
          <p:cNvSpPr txBox="1"/>
          <p:nvPr/>
        </p:nvSpPr>
        <p:spPr>
          <a:xfrm>
            <a:off x="896645" y="1003177"/>
            <a:ext cx="10484528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N" sz="2400" b="1" dirty="0">
              <a:solidFill>
                <a:srgbClr val="C00000"/>
              </a:solidFill>
            </a:endParaRPr>
          </a:p>
          <a:p>
            <a:endParaRPr lang="en-IN" sz="2400" b="1" dirty="0">
              <a:solidFill>
                <a:srgbClr val="C00000"/>
              </a:solidFill>
            </a:endParaRPr>
          </a:p>
          <a:p>
            <a:endParaRPr lang="en-IN" dirty="0"/>
          </a:p>
          <a:p>
            <a:endParaRPr lang="en-IN" sz="2400" dirty="0"/>
          </a:p>
          <a:p>
            <a:pPr algn="ctr"/>
            <a:r>
              <a:rPr lang="en-IN" sz="4400" b="1" dirty="0">
                <a:solidFill>
                  <a:schemeClr val="tx2">
                    <a:lumMod val="75000"/>
                  </a:schemeClr>
                </a:solidFill>
              </a:rPr>
              <a:t>We offer to engage with all those who solicit our support </a:t>
            </a:r>
          </a:p>
          <a:p>
            <a:pPr algn="ctr"/>
            <a:endParaRPr lang="en-IN" sz="2400" b="1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en-IN" sz="2400" b="1" dirty="0">
                <a:solidFill>
                  <a:schemeClr val="tx2">
                    <a:lumMod val="75000"/>
                  </a:schemeClr>
                </a:solidFill>
              </a:rPr>
              <a:t>                                                                                           </a:t>
            </a:r>
            <a:r>
              <a:rPr lang="en-IN" sz="2400" b="1" i="1" dirty="0">
                <a:solidFill>
                  <a:schemeClr val="tx2">
                    <a:lumMod val="75000"/>
                  </a:schemeClr>
                </a:solidFill>
              </a:rPr>
              <a:t>Ashok Choudhury </a:t>
            </a:r>
            <a:r>
              <a:rPr lang="en-IN" sz="2400" b="1" dirty="0">
                <a:solidFill>
                  <a:schemeClr val="tx2">
                    <a:lumMod val="75000"/>
                  </a:schemeClr>
                </a:solidFill>
              </a:rPr>
              <a:t>|</a:t>
            </a:r>
            <a:r>
              <a:rPr lang="en-IN" sz="2400" b="1" i="1" dirty="0">
                <a:solidFill>
                  <a:schemeClr val="tx2">
                    <a:lumMod val="75000"/>
                  </a:schemeClr>
                </a:solidFill>
              </a:rPr>
              <a:t> JD, OREDA </a:t>
            </a:r>
          </a:p>
          <a:p>
            <a:endParaRPr lang="en-IN" sz="2400" dirty="0"/>
          </a:p>
          <a:p>
            <a:endParaRPr lang="en-IN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80102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1EBBB33-BC4F-47D3-B739-9C0D4A61E870}"/>
              </a:ext>
            </a:extLst>
          </p:cNvPr>
          <p:cNvSpPr txBox="1"/>
          <p:nvPr/>
        </p:nvSpPr>
        <p:spPr>
          <a:xfrm>
            <a:off x="512233" y="970732"/>
            <a:ext cx="11167533" cy="7386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400" dirty="0">
                <a:solidFill>
                  <a:srgbClr val="002060"/>
                </a:solidFill>
              </a:rPr>
              <a:t>     		</a:t>
            </a:r>
            <a:r>
              <a:rPr lang="en-IN" sz="2400" b="1" dirty="0">
                <a:solidFill>
                  <a:srgbClr val="002060"/>
                </a:solidFill>
              </a:rPr>
              <a:t>Major Verticals</a:t>
            </a:r>
            <a:r>
              <a:rPr lang="en-IN" sz="2400" dirty="0">
                <a:solidFill>
                  <a:srgbClr val="002060"/>
                </a:solidFill>
              </a:rPr>
              <a:t>				</a:t>
            </a:r>
            <a:r>
              <a:rPr lang="en-IN" sz="2400" b="1" dirty="0">
                <a:solidFill>
                  <a:srgbClr val="002060"/>
                </a:solidFill>
              </a:rPr>
              <a:t>    Projects </a:t>
            </a:r>
          </a:p>
          <a:p>
            <a:endParaRPr lang="en-IN" sz="24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sz="2400" dirty="0">
              <a:solidFill>
                <a:srgbClr val="002060"/>
              </a:solidFill>
            </a:endParaRPr>
          </a:p>
          <a:p>
            <a:r>
              <a:rPr lang="en-IN" sz="2400" dirty="0">
                <a:solidFill>
                  <a:srgbClr val="002060"/>
                </a:solidFill>
              </a:rPr>
              <a:t>	</a:t>
            </a:r>
          </a:p>
          <a:p>
            <a:endParaRPr lang="en-IN" sz="2400" dirty="0">
              <a:solidFill>
                <a:srgbClr val="002060"/>
              </a:solidFill>
            </a:endParaRPr>
          </a:p>
          <a:p>
            <a:endParaRPr lang="en-IN" sz="2400" dirty="0">
              <a:solidFill>
                <a:srgbClr val="002060"/>
              </a:solidFill>
            </a:endParaRPr>
          </a:p>
          <a:p>
            <a:endParaRPr lang="en-IN" sz="2400" dirty="0">
              <a:solidFill>
                <a:srgbClr val="002060"/>
              </a:solidFill>
            </a:endParaRPr>
          </a:p>
          <a:p>
            <a:endParaRPr lang="en-IN" sz="2400" dirty="0">
              <a:solidFill>
                <a:srgbClr val="002060"/>
              </a:solidFill>
            </a:endParaRPr>
          </a:p>
          <a:p>
            <a:endParaRPr lang="en-IN" sz="2400" dirty="0">
              <a:solidFill>
                <a:srgbClr val="002060"/>
              </a:solidFill>
            </a:endParaRPr>
          </a:p>
          <a:p>
            <a:endParaRPr lang="en-IN" sz="2400" dirty="0">
              <a:solidFill>
                <a:srgbClr val="002060"/>
              </a:solidFill>
            </a:endParaRPr>
          </a:p>
          <a:p>
            <a:endParaRPr lang="en-IN" sz="2400" dirty="0">
              <a:solidFill>
                <a:srgbClr val="002060"/>
              </a:solidFill>
            </a:endParaRPr>
          </a:p>
          <a:p>
            <a:endParaRPr lang="en-IN" sz="2400" dirty="0">
              <a:solidFill>
                <a:srgbClr val="002060"/>
              </a:solidFill>
            </a:endParaRPr>
          </a:p>
          <a:p>
            <a:endParaRPr lang="en-IN" sz="2400" dirty="0">
              <a:solidFill>
                <a:srgbClr val="002060"/>
              </a:solidFill>
            </a:endParaRPr>
          </a:p>
          <a:p>
            <a:endParaRPr lang="en-IN" sz="2400" dirty="0">
              <a:solidFill>
                <a:srgbClr val="002060"/>
              </a:solidFill>
            </a:endParaRPr>
          </a:p>
          <a:p>
            <a:endParaRPr lang="en-IN" sz="2400" dirty="0">
              <a:solidFill>
                <a:srgbClr val="002060"/>
              </a:solidFill>
            </a:endParaRPr>
          </a:p>
          <a:p>
            <a:endParaRPr lang="en-IN" sz="24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dirty="0"/>
          </a:p>
          <a:p>
            <a:endParaRPr lang="en-IN" dirty="0"/>
          </a:p>
        </p:txBody>
      </p:sp>
      <p:graphicFrame>
        <p:nvGraphicFramePr>
          <p:cNvPr id="29" name="Table 29">
            <a:extLst>
              <a:ext uri="{FF2B5EF4-FFF2-40B4-BE49-F238E27FC236}">
                <a16:creationId xmlns:a16="http://schemas.microsoft.com/office/drawing/2014/main" id="{440A7D0D-B57C-4736-9E9E-D7B5A147EB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5756219"/>
              </p:ext>
            </p:extLst>
          </p:nvPr>
        </p:nvGraphicFramePr>
        <p:xfrm>
          <a:off x="159757" y="4688387"/>
          <a:ext cx="2686359" cy="185419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86359">
                  <a:extLst>
                    <a:ext uri="{9D8B030D-6E8A-4147-A177-3AD203B41FA5}">
                      <a16:colId xmlns:a16="http://schemas.microsoft.com/office/drawing/2014/main" val="1846251426"/>
                    </a:ext>
                  </a:extLst>
                </a:gridCol>
              </a:tblGrid>
              <a:tr h="535006">
                <a:tc>
                  <a:txBody>
                    <a:bodyPr/>
                    <a:lstStyle/>
                    <a:p>
                      <a:r>
                        <a:rPr lang="en-IN" dirty="0"/>
                        <a:t>Installation base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9633924"/>
                  </a:ext>
                </a:extLst>
              </a:tr>
              <a:tr h="1319193">
                <a:tc>
                  <a:txBody>
                    <a:bodyPr/>
                    <a:lstStyle/>
                    <a:p>
                      <a:r>
                        <a:rPr lang="en-IN" sz="1800" b="1" dirty="0"/>
                        <a:t>400,000 Installations</a:t>
                      </a:r>
                    </a:p>
                    <a:p>
                      <a:r>
                        <a:rPr lang="en-IN" sz="1800" b="1" dirty="0"/>
                        <a:t> 5.5 Million People Served</a:t>
                      </a:r>
                    </a:p>
                    <a:p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8920587"/>
                  </a:ext>
                </a:extLst>
              </a:tr>
            </a:tbl>
          </a:graphicData>
        </a:graphic>
      </p:graphicFrame>
      <p:graphicFrame>
        <p:nvGraphicFramePr>
          <p:cNvPr id="31" name="Table 31">
            <a:extLst>
              <a:ext uri="{FF2B5EF4-FFF2-40B4-BE49-F238E27FC236}">
                <a16:creationId xmlns:a16="http://schemas.microsoft.com/office/drawing/2014/main" id="{278C3171-BF44-4A4D-B189-FAD58FB221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2585140"/>
              </p:ext>
            </p:extLst>
          </p:nvPr>
        </p:nvGraphicFramePr>
        <p:xfrm>
          <a:off x="3038795" y="4688387"/>
          <a:ext cx="2340744" cy="185419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40744">
                  <a:extLst>
                    <a:ext uri="{9D8B030D-6E8A-4147-A177-3AD203B41FA5}">
                      <a16:colId xmlns:a16="http://schemas.microsoft.com/office/drawing/2014/main" val="2277798902"/>
                    </a:ext>
                  </a:extLst>
                </a:gridCol>
              </a:tblGrid>
              <a:tr h="535006">
                <a:tc>
                  <a:txBody>
                    <a:bodyPr/>
                    <a:lstStyle/>
                    <a:p>
                      <a:r>
                        <a:rPr lang="en-IN" dirty="0"/>
                        <a:t>Outreach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0867039"/>
                  </a:ext>
                </a:extLst>
              </a:tr>
              <a:tr h="1319193">
                <a:tc>
                  <a:txBody>
                    <a:bodyPr/>
                    <a:lstStyle/>
                    <a:p>
                      <a:r>
                        <a:rPr lang="en-IN" b="1" dirty="0"/>
                        <a:t>Unreached</a:t>
                      </a:r>
                    </a:p>
                    <a:p>
                      <a:r>
                        <a:rPr lang="en-IN" b="1" dirty="0"/>
                        <a:t>Unserved</a:t>
                      </a:r>
                    </a:p>
                    <a:p>
                      <a:r>
                        <a:rPr lang="en-IN" b="1" dirty="0"/>
                        <a:t>Remote areas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0419681"/>
                  </a:ext>
                </a:extLst>
              </a:tr>
            </a:tbl>
          </a:graphicData>
        </a:graphic>
      </p:graphicFrame>
      <p:graphicFrame>
        <p:nvGraphicFramePr>
          <p:cNvPr id="33" name="Table 33">
            <a:extLst>
              <a:ext uri="{FF2B5EF4-FFF2-40B4-BE49-F238E27FC236}">
                <a16:creationId xmlns:a16="http://schemas.microsoft.com/office/drawing/2014/main" id="{CE6847CA-CEF3-41C3-A6B4-DA69653C63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9850087"/>
              </p:ext>
            </p:extLst>
          </p:nvPr>
        </p:nvGraphicFramePr>
        <p:xfrm>
          <a:off x="5572218" y="4688387"/>
          <a:ext cx="2518912" cy="185419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518912">
                  <a:extLst>
                    <a:ext uri="{9D8B030D-6E8A-4147-A177-3AD203B41FA5}">
                      <a16:colId xmlns:a16="http://schemas.microsoft.com/office/drawing/2014/main" val="1462056469"/>
                    </a:ext>
                  </a:extLst>
                </a:gridCol>
              </a:tblGrid>
              <a:tr h="571521">
                <a:tc>
                  <a:txBody>
                    <a:bodyPr/>
                    <a:lstStyle/>
                    <a:p>
                      <a:r>
                        <a:rPr lang="en-IN" dirty="0"/>
                        <a:t>Climate Action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7304144"/>
                  </a:ext>
                </a:extLst>
              </a:tr>
              <a:tr h="1282678">
                <a:tc>
                  <a:txBody>
                    <a:bodyPr/>
                    <a:lstStyle/>
                    <a:p>
                      <a:r>
                        <a:rPr lang="en-IN" b="1" dirty="0"/>
                        <a:t>30 MT on CO2 Reduced every years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1839387"/>
                  </a:ext>
                </a:extLst>
              </a:tr>
            </a:tbl>
          </a:graphicData>
        </a:graphic>
      </p:graphicFrame>
      <p:graphicFrame>
        <p:nvGraphicFramePr>
          <p:cNvPr id="35" name="Table 35">
            <a:extLst>
              <a:ext uri="{FF2B5EF4-FFF2-40B4-BE49-F238E27FC236}">
                <a16:creationId xmlns:a16="http://schemas.microsoft.com/office/drawing/2014/main" id="{907E7056-DA40-42D8-8843-9FB303D972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0351730"/>
              </p:ext>
            </p:extLst>
          </p:nvPr>
        </p:nvGraphicFramePr>
        <p:xfrm>
          <a:off x="8225942" y="4688388"/>
          <a:ext cx="3806300" cy="18542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806300">
                  <a:extLst>
                    <a:ext uri="{9D8B030D-6E8A-4147-A177-3AD203B41FA5}">
                      <a16:colId xmlns:a16="http://schemas.microsoft.com/office/drawing/2014/main" val="29557931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SDGs Addresses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48992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b="1" dirty="0"/>
                        <a:t>Clean water &amp; sanitation (6)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91068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b="1" dirty="0"/>
                        <a:t>Affordable and clean energy (7)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58797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b="1" dirty="0"/>
                        <a:t>Sustainable cities &amp; communities (11)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38742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b="1" dirty="0"/>
                        <a:t>Climate Action (13)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51267"/>
                  </a:ext>
                </a:extLst>
              </a:tr>
            </a:tbl>
          </a:graphicData>
        </a:graphic>
      </p:graphicFrame>
      <p:graphicFrame>
        <p:nvGraphicFramePr>
          <p:cNvPr id="37" name="Table 37">
            <a:extLst>
              <a:ext uri="{FF2B5EF4-FFF2-40B4-BE49-F238E27FC236}">
                <a16:creationId xmlns:a16="http://schemas.microsoft.com/office/drawing/2014/main" id="{CD88AC56-E19C-4977-AB27-301D34CA21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993581"/>
              </p:ext>
            </p:extLst>
          </p:nvPr>
        </p:nvGraphicFramePr>
        <p:xfrm>
          <a:off x="159756" y="56332"/>
          <a:ext cx="11872485" cy="8229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872485">
                  <a:extLst>
                    <a:ext uri="{9D8B030D-6E8A-4147-A177-3AD203B41FA5}">
                      <a16:colId xmlns:a16="http://schemas.microsoft.com/office/drawing/2014/main" val="27281648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N" sz="2400" dirty="0"/>
                        <a:t>OREDA –State Nodal Agency For Renewable Energy </a:t>
                      </a:r>
                    </a:p>
                    <a:p>
                      <a:pPr algn="ctr"/>
                      <a:r>
                        <a:rPr lang="en-IN" sz="2400" dirty="0"/>
                        <a:t>Established 17.2.1984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3323220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C2DD39DB-E75C-4C93-B93E-BF84B50D3B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2377597"/>
              </p:ext>
            </p:extLst>
          </p:nvPr>
        </p:nvGraphicFramePr>
        <p:xfrm>
          <a:off x="5948038" y="1372211"/>
          <a:ext cx="5835628" cy="32918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3333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22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38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b="0" dirty="0"/>
                        <a:t>Utility Scale Power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800" b="0" dirty="0"/>
                        <a:t>98.4 MW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49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dirty="0"/>
                        <a:t>Grid Connected Rooftop solar Projects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800" dirty="0"/>
                        <a:t>3.74 MW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38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dirty="0"/>
                        <a:t>Off-grid Solar Projects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800" dirty="0"/>
                        <a:t>6.88 MW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49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dirty="0"/>
                        <a:t>Village Electrification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dirty="0"/>
                        <a:t>2903 Villages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49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dirty="0"/>
                        <a:t>Solar Powered Drinking Water projects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800" dirty="0"/>
                        <a:t>11316 no.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38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dirty="0"/>
                        <a:t>Solar Powered  Irrigation Pumps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800" dirty="0"/>
                        <a:t>1536 no.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38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dirty="0"/>
                        <a:t>Biogas Plants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800" dirty="0"/>
                        <a:t>2.44 </a:t>
                      </a:r>
                      <a:r>
                        <a:rPr lang="en-IN" sz="1800" dirty="0" err="1"/>
                        <a:t>lakh</a:t>
                      </a:r>
                      <a:endParaRPr lang="en-IN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38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dirty="0"/>
                        <a:t>Improved Cook Stoves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800" dirty="0"/>
                        <a:t>18,122 no.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38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dirty="0"/>
                        <a:t>Solar Lanterns Distributed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800" dirty="0"/>
                        <a:t>82,033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A43A11A9-679D-4F19-8DC8-77408B192119}"/>
              </a:ext>
            </a:extLst>
          </p:cNvPr>
          <p:cNvSpPr/>
          <p:nvPr/>
        </p:nvSpPr>
        <p:spPr>
          <a:xfrm>
            <a:off x="831132" y="3855805"/>
            <a:ext cx="4723618" cy="453600"/>
          </a:xfrm>
          <a:prstGeom prst="rect">
            <a:avLst/>
          </a:prstGeom>
        </p:spPr>
        <p:style>
          <a:lnRef idx="2">
            <a:schemeClr val="accent3">
              <a:hueOff val="2710599"/>
              <a:satOff val="100000"/>
              <a:lumOff val="-14706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798D9AA-0738-4EE9-B4E7-16F1AA4B1765}"/>
              </a:ext>
            </a:extLst>
          </p:cNvPr>
          <p:cNvGrpSpPr/>
          <p:nvPr/>
        </p:nvGrpSpPr>
        <p:grpSpPr>
          <a:xfrm>
            <a:off x="848600" y="1624833"/>
            <a:ext cx="4723618" cy="2476144"/>
            <a:chOff x="3991295" y="2243119"/>
            <a:chExt cx="4209409" cy="2183842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1869F3C-C8B5-4A2A-A51B-34A710FCFD1F}"/>
                </a:ext>
              </a:extLst>
            </p:cNvPr>
            <p:cNvSpPr/>
            <p:nvPr/>
          </p:nvSpPr>
          <p:spPr>
            <a:xfrm>
              <a:off x="3991295" y="2528321"/>
              <a:ext cx="4209409" cy="453600"/>
            </a:xfrm>
            <a:prstGeom prst="rect">
              <a:avLst/>
            </a:prstGeom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52CFE27-F2F6-4191-AFCC-F1EBF553073F}"/>
                </a:ext>
              </a:extLst>
            </p:cNvPr>
            <p:cNvGrpSpPr/>
            <p:nvPr/>
          </p:nvGrpSpPr>
          <p:grpSpPr>
            <a:xfrm>
              <a:off x="4201765" y="2243119"/>
              <a:ext cx="2946586" cy="550882"/>
              <a:chOff x="210470" y="36503"/>
              <a:chExt cx="2946586" cy="550882"/>
            </a:xfrm>
          </p:grpSpPr>
          <p:sp>
            <p:nvSpPr>
              <p:cNvPr id="21" name="Rectangle: Rounded Corners 20">
                <a:extLst>
                  <a:ext uri="{FF2B5EF4-FFF2-40B4-BE49-F238E27FC236}">
                    <a16:creationId xmlns:a16="http://schemas.microsoft.com/office/drawing/2014/main" id="{55096C2A-1E3C-49EE-8DCF-B7DB15EB373E}"/>
                  </a:ext>
                </a:extLst>
              </p:cNvPr>
              <p:cNvSpPr/>
              <p:nvPr/>
            </p:nvSpPr>
            <p:spPr>
              <a:xfrm>
                <a:off x="210470" y="36503"/>
                <a:ext cx="2946586" cy="550882"/>
              </a:xfrm>
              <a:prstGeom prst="roundRect">
                <a:avLst/>
              </a:prstGeom>
              <a:solidFill>
                <a:schemeClr val="accent6">
                  <a:lumMod val="5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2" name="Rectangle: Rounded Corners 5">
                <a:extLst>
                  <a:ext uri="{FF2B5EF4-FFF2-40B4-BE49-F238E27FC236}">
                    <a16:creationId xmlns:a16="http://schemas.microsoft.com/office/drawing/2014/main" id="{984B017C-D026-4583-BD32-DF5D92363CFD}"/>
                  </a:ext>
                </a:extLst>
              </p:cNvPr>
              <p:cNvSpPr txBox="1"/>
              <p:nvPr/>
            </p:nvSpPr>
            <p:spPr>
              <a:xfrm>
                <a:off x="237362" y="63395"/>
                <a:ext cx="2892802" cy="497098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11374" tIns="0" rIns="111374" bIns="0" numCol="1" spcCol="1270" anchor="ctr" anchorCtr="0">
                <a:noAutofit/>
              </a:bodyPr>
              <a:lstStyle/>
              <a:p>
                <a:pPr marL="0" lvl="0" indent="0" algn="l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IN" sz="1800" kern="1200" dirty="0"/>
                  <a:t>RE Projects Execution </a:t>
                </a:r>
              </a:p>
            </p:txBody>
          </p:sp>
        </p:grp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7C2F4C8-7B30-45EF-8FB5-4CF15B30548F}"/>
                </a:ext>
              </a:extLst>
            </p:cNvPr>
            <p:cNvSpPr/>
            <p:nvPr/>
          </p:nvSpPr>
          <p:spPr>
            <a:xfrm>
              <a:off x="3991295" y="3344801"/>
              <a:ext cx="4209409" cy="453600"/>
            </a:xfrm>
            <a:prstGeom prst="rect">
              <a:avLst/>
            </a:prstGeom>
          </p:spPr>
          <p:style>
            <a:lnRef idx="2">
              <a:schemeClr val="accent3">
                <a:hueOff val="1355300"/>
                <a:satOff val="50000"/>
                <a:lumOff val="-7353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C278EC0F-E360-4790-BD1F-CB9FD814584A}"/>
                </a:ext>
              </a:extLst>
            </p:cNvPr>
            <p:cNvGrpSpPr/>
            <p:nvPr/>
          </p:nvGrpSpPr>
          <p:grpSpPr>
            <a:xfrm>
              <a:off x="4201765" y="3079121"/>
              <a:ext cx="2946586" cy="531360"/>
              <a:chOff x="210470" y="872505"/>
              <a:chExt cx="2946586" cy="531360"/>
            </a:xfrm>
          </p:grpSpPr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49465F7F-024E-4A96-9DD9-93D5D5403C8D}"/>
                  </a:ext>
                </a:extLst>
              </p:cNvPr>
              <p:cNvSpPr/>
              <p:nvPr/>
            </p:nvSpPr>
            <p:spPr>
              <a:xfrm>
                <a:off x="210470" y="872505"/>
                <a:ext cx="2946586" cy="531360"/>
              </a:xfrm>
              <a:prstGeom prst="roundRect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3">
                  <a:hueOff val="1355300"/>
                  <a:satOff val="50000"/>
                  <a:lumOff val="-7353"/>
                  <a:alphaOff val="0"/>
                </a:schemeClr>
              </a:fillRef>
              <a:effectRef idx="0">
                <a:schemeClr val="accent3">
                  <a:hueOff val="1355300"/>
                  <a:satOff val="50000"/>
                  <a:lumOff val="-7353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0" name="Rectangle: Rounded Corners 8">
                <a:extLst>
                  <a:ext uri="{FF2B5EF4-FFF2-40B4-BE49-F238E27FC236}">
                    <a16:creationId xmlns:a16="http://schemas.microsoft.com/office/drawing/2014/main" id="{996ACFA6-6BFC-40FB-8F6B-B8D2FD94009B}"/>
                  </a:ext>
                </a:extLst>
              </p:cNvPr>
              <p:cNvSpPr txBox="1"/>
              <p:nvPr/>
            </p:nvSpPr>
            <p:spPr>
              <a:xfrm>
                <a:off x="236409" y="898444"/>
                <a:ext cx="2894708" cy="47948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11374" tIns="0" rIns="111374" bIns="0" numCol="1" spcCol="1270" anchor="ctr" anchorCtr="0">
                <a:noAutofit/>
              </a:bodyPr>
              <a:lstStyle/>
              <a:p>
                <a:pPr marL="0" lvl="0" indent="0" algn="l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IN" sz="1800" kern="1200" dirty="0"/>
                  <a:t>Regulatory Functions 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888CEAB-E26A-430B-B997-F52E0429C15E}"/>
                </a:ext>
              </a:extLst>
            </p:cNvPr>
            <p:cNvGrpSpPr/>
            <p:nvPr/>
          </p:nvGrpSpPr>
          <p:grpSpPr>
            <a:xfrm>
              <a:off x="4201765" y="3895601"/>
              <a:ext cx="2946586" cy="531360"/>
              <a:chOff x="210470" y="1688985"/>
              <a:chExt cx="2946586" cy="531360"/>
            </a:xfrm>
          </p:grpSpPr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7E75596F-39A7-43DB-A17A-AD3D8141CDCD}"/>
                  </a:ext>
                </a:extLst>
              </p:cNvPr>
              <p:cNvSpPr/>
              <p:nvPr/>
            </p:nvSpPr>
            <p:spPr>
              <a:xfrm>
                <a:off x="210470" y="1688985"/>
                <a:ext cx="2946586" cy="531360"/>
              </a:xfrm>
              <a:prstGeom prst="roundRect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3">
                  <a:hueOff val="2710599"/>
                  <a:satOff val="100000"/>
                  <a:lumOff val="-14706"/>
                  <a:alphaOff val="0"/>
                </a:schemeClr>
              </a:fillRef>
              <a:effectRef idx="0">
                <a:schemeClr val="accent3">
                  <a:hueOff val="2710599"/>
                  <a:satOff val="100000"/>
                  <a:lumOff val="-14706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8" name="Rectangle: Rounded Corners 11">
                <a:extLst>
                  <a:ext uri="{FF2B5EF4-FFF2-40B4-BE49-F238E27FC236}">
                    <a16:creationId xmlns:a16="http://schemas.microsoft.com/office/drawing/2014/main" id="{54C2C439-3B4F-48FD-BC48-AB19487EFBA0}"/>
                  </a:ext>
                </a:extLst>
              </p:cNvPr>
              <p:cNvSpPr txBox="1"/>
              <p:nvPr/>
            </p:nvSpPr>
            <p:spPr>
              <a:xfrm>
                <a:off x="236409" y="1714924"/>
                <a:ext cx="2894708" cy="47948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11374" tIns="0" rIns="111374" bIns="0" numCol="1" spcCol="1270" anchor="ctr" anchorCtr="0">
                <a:noAutofit/>
              </a:bodyPr>
              <a:lstStyle/>
              <a:p>
                <a:pPr marL="0" lvl="0" indent="0" algn="l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IN" sz="1800" kern="1200" dirty="0"/>
                  <a:t>Consultancy Services  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676979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B238A21-28A5-47D4-8777-BEE20EAB051E}"/>
              </a:ext>
            </a:extLst>
          </p:cNvPr>
          <p:cNvSpPr txBox="1"/>
          <p:nvPr/>
        </p:nvSpPr>
        <p:spPr>
          <a:xfrm>
            <a:off x="896644" y="2376359"/>
            <a:ext cx="10733103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N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sz="24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sz="24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sz="24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sz="2400" dirty="0"/>
          </a:p>
          <a:p>
            <a:endParaRPr lang="en-IN" sz="2400" b="1" dirty="0">
              <a:solidFill>
                <a:srgbClr val="C00000"/>
              </a:solidFill>
            </a:endParaRPr>
          </a:p>
          <a:p>
            <a:pPr marL="285750" indent="-285750">
              <a:buFontTx/>
              <a:buChar char="-"/>
            </a:pPr>
            <a:endParaRPr lang="en-IN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IN" sz="2400" dirty="0">
              <a:solidFill>
                <a:srgbClr val="002060"/>
              </a:solidFill>
            </a:endParaRPr>
          </a:p>
          <a:p>
            <a:pPr marL="285750" indent="-285750">
              <a:buFontTx/>
              <a:buChar char="-"/>
            </a:pPr>
            <a:endParaRPr lang="en-IN" sz="2400" dirty="0"/>
          </a:p>
          <a:p>
            <a:endParaRPr lang="en-IN" dirty="0"/>
          </a:p>
          <a:p>
            <a:endParaRPr lang="en-IN" dirty="0"/>
          </a:p>
          <a:p>
            <a:endParaRPr lang="en-IN" dirty="0"/>
          </a:p>
          <a:p>
            <a:endParaRPr lang="en-IN" dirty="0"/>
          </a:p>
          <a:p>
            <a:endParaRPr lang="en-IN" dirty="0"/>
          </a:p>
          <a:p>
            <a:endParaRPr lang="en-IN" dirty="0"/>
          </a:p>
          <a:p>
            <a:endParaRPr lang="en-IN" dirty="0"/>
          </a:p>
        </p:txBody>
      </p:sp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2ADBCA7E-803D-4B33-98B0-0949B77346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9226273"/>
              </p:ext>
            </p:extLst>
          </p:nvPr>
        </p:nvGraphicFramePr>
        <p:xfrm>
          <a:off x="388884" y="213640"/>
          <a:ext cx="5521910" cy="339334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521910">
                  <a:extLst>
                    <a:ext uri="{9D8B030D-6E8A-4147-A177-3AD203B41FA5}">
                      <a16:colId xmlns:a16="http://schemas.microsoft.com/office/drawing/2014/main" val="496811676"/>
                    </a:ext>
                  </a:extLst>
                </a:gridCol>
              </a:tblGrid>
              <a:tr h="623668">
                <a:tc>
                  <a:txBody>
                    <a:bodyPr/>
                    <a:lstStyle/>
                    <a:p>
                      <a:pPr algn="ctr"/>
                      <a:r>
                        <a:rPr lang="en-IN" sz="3200" dirty="0"/>
                        <a:t>Issues</a:t>
                      </a:r>
                      <a:r>
                        <a:rPr lang="en-IN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3515517"/>
                  </a:ext>
                </a:extLst>
              </a:tr>
              <a:tr h="55801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2800" dirty="0"/>
                        <a:t>lack of customers’ awareness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7340302"/>
                  </a:ext>
                </a:extLst>
              </a:tr>
              <a:tr h="55801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2800" dirty="0"/>
                        <a:t>Technical failures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2651974"/>
                  </a:ext>
                </a:extLst>
              </a:tr>
              <a:tr h="5376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2800" dirty="0"/>
                        <a:t>Service neglect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6313559"/>
                  </a:ext>
                </a:extLst>
              </a:tr>
              <a:tr h="55801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2800" dirty="0"/>
                        <a:t>Natural calamities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320454"/>
                  </a:ext>
                </a:extLst>
              </a:tr>
              <a:tr h="55801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2800" dirty="0"/>
                        <a:t>Vandalism of community assets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9428978"/>
                  </a:ext>
                </a:extLst>
              </a:tr>
            </a:tbl>
          </a:graphicData>
        </a:graphic>
      </p:graphicFrame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329C6FAB-0535-447C-B858-9619DF321B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6127175"/>
              </p:ext>
            </p:extLst>
          </p:nvPr>
        </p:nvGraphicFramePr>
        <p:xfrm>
          <a:off x="6436312" y="213640"/>
          <a:ext cx="5521910" cy="34137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5521910">
                  <a:extLst>
                    <a:ext uri="{9D8B030D-6E8A-4147-A177-3AD203B41FA5}">
                      <a16:colId xmlns:a16="http://schemas.microsoft.com/office/drawing/2014/main" val="4253996873"/>
                    </a:ext>
                  </a:extLst>
                </a:gridCol>
              </a:tblGrid>
              <a:tr h="416675">
                <a:tc>
                  <a:txBody>
                    <a:bodyPr/>
                    <a:lstStyle/>
                    <a:p>
                      <a:pPr algn="ctr"/>
                      <a:r>
                        <a:rPr lang="en-IN" sz="3200" dirty="0"/>
                        <a:t>Perceived Repercussions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0671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2800" dirty="0"/>
                        <a:t>Users’ dissatisfaction</a:t>
                      </a:r>
                    </a:p>
                    <a:p>
                      <a:endParaRPr lang="en-IN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85586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2800" dirty="0"/>
                        <a:t>Diminishing dependence on RE </a:t>
                      </a:r>
                    </a:p>
                    <a:p>
                      <a:endParaRPr lang="en-IN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8326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2800" dirty="0"/>
                        <a:t>Unsustainability of RE assets </a:t>
                      </a:r>
                    </a:p>
                    <a:p>
                      <a:endParaRPr lang="en-IN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853685"/>
                  </a:ext>
                </a:extLst>
              </a:tr>
            </a:tbl>
          </a:graphicData>
        </a:graphic>
      </p:graphicFrame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0A881E5E-5BD1-4124-B3B9-5540EBD3CE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3219819"/>
              </p:ext>
            </p:extLst>
          </p:nvPr>
        </p:nvGraphicFramePr>
        <p:xfrm>
          <a:off x="2284911" y="3779520"/>
          <a:ext cx="8128000" cy="26517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128000">
                  <a:extLst>
                    <a:ext uri="{9D8B030D-6E8A-4147-A177-3AD203B41FA5}">
                      <a16:colId xmlns:a16="http://schemas.microsoft.com/office/drawing/2014/main" val="2441924486"/>
                    </a:ext>
                  </a:extLst>
                </a:gridCol>
              </a:tblGrid>
              <a:tr h="428354">
                <a:tc>
                  <a:txBody>
                    <a:bodyPr/>
                    <a:lstStyle/>
                    <a:p>
                      <a:pPr algn="ctr"/>
                      <a:r>
                        <a:rPr lang="en-IN" sz="3200" dirty="0"/>
                        <a:t>Solutions</a:t>
                      </a:r>
                      <a:r>
                        <a:rPr lang="en-IN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59792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N" sz="2800" b="1" dirty="0">
                          <a:solidFill>
                            <a:srgbClr val="C00000"/>
                          </a:solidFill>
                        </a:rPr>
                        <a:t>End to end MIS targeted at</a:t>
                      </a:r>
                    </a:p>
                    <a:p>
                      <a:pPr marL="514350" indent="-514350" algn="l">
                        <a:buAutoNum type="arabicPeriod"/>
                      </a:pPr>
                      <a:r>
                        <a:rPr lang="en-IN" sz="2800" b="1" dirty="0">
                          <a:solidFill>
                            <a:srgbClr val="002060"/>
                          </a:solidFill>
                        </a:rPr>
                        <a:t>Stakeholders engagement </a:t>
                      </a:r>
                    </a:p>
                    <a:p>
                      <a:pPr marL="514350" indent="-514350" algn="l">
                        <a:buAutoNum type="arabicPeriod"/>
                      </a:pPr>
                      <a:r>
                        <a:rPr lang="en-IN" sz="2800" b="1" dirty="0">
                          <a:solidFill>
                            <a:srgbClr val="002060"/>
                          </a:solidFill>
                        </a:rPr>
                        <a:t>Improved system performance</a:t>
                      </a:r>
                    </a:p>
                    <a:p>
                      <a:pPr marL="514350" indent="-514350" algn="l">
                        <a:buAutoNum type="arabicPeriod"/>
                      </a:pPr>
                      <a:r>
                        <a:rPr lang="en-IN" sz="2800" b="1" dirty="0">
                          <a:solidFill>
                            <a:srgbClr val="002060"/>
                          </a:solidFill>
                        </a:rPr>
                        <a:t>Organizational transformation  </a:t>
                      </a:r>
                    </a:p>
                    <a:p>
                      <a:pPr algn="ctr"/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83921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1513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B3A6FDEF-B8F0-4C8E-9DF6-354F307D38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3878" y="671732"/>
            <a:ext cx="7216726" cy="551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1215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DD6E1B9-58AE-4C8B-B509-DA691B5E6B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670" b="4962"/>
          <a:stretch/>
        </p:blipFill>
        <p:spPr>
          <a:xfrm>
            <a:off x="1649614" y="1267851"/>
            <a:ext cx="8892772" cy="4322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4168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A514D68-3F72-4998-9D0E-AC4FCFD2101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761" t="15649" r="4423" b="6707"/>
          <a:stretch/>
        </p:blipFill>
        <p:spPr>
          <a:xfrm>
            <a:off x="1790944" y="661182"/>
            <a:ext cx="8610112" cy="48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5996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9536BBA2-96F1-47C0-AAF9-47CF12ED9E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9766427"/>
              </p:ext>
            </p:extLst>
          </p:nvPr>
        </p:nvGraphicFramePr>
        <p:xfrm>
          <a:off x="1643117" y="173129"/>
          <a:ext cx="9256110" cy="5791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9256110">
                  <a:extLst>
                    <a:ext uri="{9D8B030D-6E8A-4147-A177-3AD203B41FA5}">
                      <a16:colId xmlns:a16="http://schemas.microsoft.com/office/drawing/2014/main" val="29718888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N" sz="3200" dirty="0"/>
                        <a:t>Standards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6111210"/>
                  </a:ext>
                </a:extLst>
              </a:tr>
            </a:tbl>
          </a:graphicData>
        </a:graphic>
      </p:graphicFrame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6B359909-BAFD-4032-990E-48CBAED93F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5476736"/>
              </p:ext>
            </p:extLst>
          </p:nvPr>
        </p:nvGraphicFramePr>
        <p:xfrm>
          <a:off x="351692" y="888299"/>
          <a:ext cx="3768363" cy="49936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768363">
                  <a:extLst>
                    <a:ext uri="{9D8B030D-6E8A-4147-A177-3AD203B41FA5}">
                      <a16:colId xmlns:a16="http://schemas.microsoft.com/office/drawing/2014/main" val="18868189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IN" sz="2500" dirty="0"/>
                        <a:t>Stakeholders’ Engagement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716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b="1" dirty="0">
                          <a:solidFill>
                            <a:srgbClr val="002060"/>
                          </a:solidFill>
                        </a:rPr>
                        <a:t>Parameters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23416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sz="2000" dirty="0"/>
                        <a:t>All users’ queries must be answered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8319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sz="2000" dirty="0"/>
                        <a:t>Seamless engagement of all stakeholders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56520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b="1" dirty="0">
                          <a:solidFill>
                            <a:srgbClr val="002060"/>
                          </a:solidFill>
                        </a:rPr>
                        <a:t>Facilitation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09257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sz="2000" dirty="0"/>
                        <a:t>CRC/Help Desk (7-7x7)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7589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N" sz="2000" dirty="0"/>
                        <a:t>OSEAMS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1099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sz="2000" dirty="0"/>
                        <a:t>- Stakeholder engagement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92132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sz="2000" dirty="0"/>
                        <a:t>- Asset Management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047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sz="2000" dirty="0"/>
                        <a:t>- Service Management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14212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sz="2000" dirty="0"/>
                        <a:t>- Project Management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3462115"/>
                  </a:ext>
                </a:extLst>
              </a:tr>
            </a:tbl>
          </a:graphicData>
        </a:graphic>
      </p:graphicFrame>
      <p:graphicFrame>
        <p:nvGraphicFramePr>
          <p:cNvPr id="12" name="Table 10">
            <a:extLst>
              <a:ext uri="{FF2B5EF4-FFF2-40B4-BE49-F238E27FC236}">
                <a16:creationId xmlns:a16="http://schemas.microsoft.com/office/drawing/2014/main" id="{EBFF6678-F29C-431F-9D36-53EB5719D3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805188"/>
              </p:ext>
            </p:extLst>
          </p:nvPr>
        </p:nvGraphicFramePr>
        <p:xfrm>
          <a:off x="4298731" y="888299"/>
          <a:ext cx="3594537" cy="499363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594537">
                  <a:extLst>
                    <a:ext uri="{9D8B030D-6E8A-4147-A177-3AD203B41FA5}">
                      <a16:colId xmlns:a16="http://schemas.microsoft.com/office/drawing/2014/main" val="1886818962"/>
                    </a:ext>
                  </a:extLst>
                </a:gridCol>
              </a:tblGrid>
              <a:tr h="560959">
                <a:tc>
                  <a:txBody>
                    <a:bodyPr/>
                    <a:lstStyle/>
                    <a:p>
                      <a:pPr algn="ctr"/>
                      <a:r>
                        <a:rPr lang="en-IN" sz="2800" dirty="0"/>
                        <a:t>Asset Performance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716281"/>
                  </a:ext>
                </a:extLst>
              </a:tr>
              <a:tr h="401471">
                <a:tc>
                  <a:txBody>
                    <a:bodyPr/>
                    <a:lstStyle/>
                    <a:p>
                      <a:r>
                        <a:rPr lang="en-IN" b="1" dirty="0">
                          <a:solidFill>
                            <a:srgbClr val="002060"/>
                          </a:solidFill>
                        </a:rPr>
                        <a:t>Parameters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1199208"/>
                  </a:ext>
                </a:extLst>
              </a:tr>
              <a:tr h="428969">
                <a:tc>
                  <a:txBody>
                    <a:bodyPr/>
                    <a:lstStyle/>
                    <a:p>
                      <a:r>
                        <a:rPr lang="en-IN" sz="2000" dirty="0"/>
                        <a:t>Minimum functionality:   98%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5516670"/>
                  </a:ext>
                </a:extLst>
              </a:tr>
              <a:tr h="42896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2000" dirty="0"/>
                        <a:t>Down time: not beyond 7 days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6643135"/>
                  </a:ext>
                </a:extLst>
              </a:tr>
              <a:tr h="401471">
                <a:tc>
                  <a:txBody>
                    <a:bodyPr/>
                    <a:lstStyle/>
                    <a:p>
                      <a:r>
                        <a:rPr lang="en-IN" b="1" dirty="0">
                          <a:solidFill>
                            <a:srgbClr val="002060"/>
                          </a:solidFill>
                        </a:rPr>
                        <a:t>Actions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1811296"/>
                  </a:ext>
                </a:extLst>
              </a:tr>
              <a:tr h="75894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2000" dirty="0"/>
                        <a:t>Mandatory scheduled maintenance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594219"/>
                  </a:ext>
                </a:extLst>
              </a:tr>
              <a:tr h="758945">
                <a:tc>
                  <a:txBody>
                    <a:bodyPr/>
                    <a:lstStyle/>
                    <a:p>
                      <a:r>
                        <a:rPr lang="en-IN" sz="2000" dirty="0"/>
                        <a:t>Time bound breakdown maintenance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3511435"/>
                  </a:ext>
                </a:extLst>
              </a:tr>
              <a:tr h="1253909">
                <a:tc>
                  <a:txBody>
                    <a:bodyPr/>
                    <a:lstStyle/>
                    <a:p>
                      <a:r>
                        <a:rPr lang="en-IN" sz="2000" dirty="0"/>
                        <a:t>Use of web / mobile applications for all communications </a:t>
                      </a:r>
                    </a:p>
                    <a:p>
                      <a:r>
                        <a:rPr lang="en-IN" sz="2400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7801218"/>
                  </a:ext>
                </a:extLst>
              </a:tr>
            </a:tbl>
          </a:graphicData>
        </a:graphic>
      </p:graphicFrame>
      <p:graphicFrame>
        <p:nvGraphicFramePr>
          <p:cNvPr id="13" name="Table 10">
            <a:extLst>
              <a:ext uri="{FF2B5EF4-FFF2-40B4-BE49-F238E27FC236}">
                <a16:creationId xmlns:a16="http://schemas.microsoft.com/office/drawing/2014/main" id="{DB6EAE9E-103E-4FCF-93C2-9C66C8681F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9035442"/>
              </p:ext>
            </p:extLst>
          </p:nvPr>
        </p:nvGraphicFramePr>
        <p:xfrm>
          <a:off x="8071944" y="888299"/>
          <a:ext cx="3443891" cy="51054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443891">
                  <a:extLst>
                    <a:ext uri="{9D8B030D-6E8A-4147-A177-3AD203B41FA5}">
                      <a16:colId xmlns:a16="http://schemas.microsoft.com/office/drawing/2014/main" val="18868189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N" sz="2800" dirty="0"/>
                        <a:t>Organizational Transformation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716281"/>
                  </a:ext>
                </a:extLst>
              </a:tr>
              <a:tr h="296217">
                <a:tc>
                  <a:txBody>
                    <a:bodyPr/>
                    <a:lstStyle/>
                    <a:p>
                      <a:r>
                        <a:rPr lang="en-IN" b="1" dirty="0">
                          <a:solidFill>
                            <a:srgbClr val="002060"/>
                          </a:solidFill>
                        </a:rPr>
                        <a:t>Pathways (5Ts)</a:t>
                      </a:r>
                      <a:endParaRPr lang="en-IN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95867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sz="2000" dirty="0"/>
                        <a:t>Technology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4754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sz="2000" dirty="0"/>
                        <a:t>Transparency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53938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sz="2000" dirty="0"/>
                        <a:t>Team work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44982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sz="2000" dirty="0"/>
                        <a:t>Time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34903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b="1" dirty="0">
                          <a:solidFill>
                            <a:srgbClr val="002060"/>
                          </a:solidFill>
                        </a:rPr>
                        <a:t>Actions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47325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sz="2000" dirty="0"/>
                        <a:t>Asset Management Software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3013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sz="2000" dirty="0"/>
                        <a:t>Web based &amp; M-App based Reporting system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578503"/>
                  </a:ext>
                </a:extLst>
              </a:tr>
              <a:tr h="741680">
                <a:tc>
                  <a:txBody>
                    <a:bodyPr/>
                    <a:lstStyle/>
                    <a:p>
                      <a:r>
                        <a:rPr lang="en-IN" sz="2000" dirty="0"/>
                        <a:t>Single IT platform for all stakeholders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50709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63306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F4E651D-958C-496B-B545-6EC1EA2046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206" y="643466"/>
            <a:ext cx="10713588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0328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9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558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1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030A854C-A69D-472C-96B4-E357279D8E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797" y="643467"/>
            <a:ext cx="6732406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9205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372</Words>
  <Application>Microsoft Office PowerPoint</Application>
  <PresentationFormat>Widescreen</PresentationFormat>
  <Paragraphs>140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 </dc:creator>
  <cp:lastModifiedBy>Ashok choudhury</cp:lastModifiedBy>
  <cp:revision>4</cp:revision>
  <dcterms:created xsi:type="dcterms:W3CDTF">2019-09-17T13:09:43Z</dcterms:created>
  <dcterms:modified xsi:type="dcterms:W3CDTF">2019-09-19T02:00:10Z</dcterms:modified>
</cp:coreProperties>
</file>