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301" r:id="rId2"/>
    <p:sldId id="334" r:id="rId3"/>
    <p:sldId id="262" r:id="rId4"/>
    <p:sldId id="288" r:id="rId5"/>
    <p:sldId id="321" r:id="rId6"/>
    <p:sldId id="268" r:id="rId7"/>
    <p:sldId id="336" r:id="rId8"/>
    <p:sldId id="269" r:id="rId9"/>
    <p:sldId id="339" r:id="rId10"/>
    <p:sldId id="337" r:id="rId11"/>
    <p:sldId id="338" r:id="rId12"/>
    <p:sldId id="335" r:id="rId13"/>
    <p:sldId id="270" r:id="rId14"/>
    <p:sldId id="341" r:id="rId15"/>
    <p:sldId id="354" r:id="rId16"/>
    <p:sldId id="344" r:id="rId17"/>
    <p:sldId id="347" r:id="rId18"/>
    <p:sldId id="350" r:id="rId19"/>
    <p:sldId id="351" r:id="rId20"/>
    <p:sldId id="352" r:id="rId21"/>
    <p:sldId id="353" r:id="rId22"/>
    <p:sldId id="280" r:id="rId23"/>
    <p:sldId id="355" r:id="rId24"/>
    <p:sldId id="286" r:id="rId25"/>
  </p:sldIdLst>
  <p:sldSz cx="12161838"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40" autoAdjust="0"/>
    <p:restoredTop sz="94664" autoAdjust="0"/>
  </p:normalViewPr>
  <p:slideViewPr>
    <p:cSldViewPr>
      <p:cViewPr varScale="1">
        <p:scale>
          <a:sx n="88" d="100"/>
          <a:sy n="88" d="100"/>
        </p:scale>
        <p:origin x="108" y="558"/>
      </p:cViewPr>
      <p:guideLst>
        <p:guide orient="horz" pos="2160"/>
        <p:guide pos="3831"/>
      </p:guideLst>
    </p:cSldViewPr>
  </p:slid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07E379-8D18-4296-B24B-A945F9CACCB5}" type="doc">
      <dgm:prSet loTypeId="urn:microsoft.com/office/officeart/2005/8/layout/funnel1" loCatId="relationship" qsTypeId="urn:microsoft.com/office/officeart/2005/8/quickstyle/simple1" qsCatId="simple" csTypeId="urn:microsoft.com/office/officeart/2005/8/colors/colorful2" csCatId="colorful" phldr="1"/>
      <dgm:spPr/>
      <dgm:t>
        <a:bodyPr/>
        <a:lstStyle/>
        <a:p>
          <a:endParaRPr lang="en-US"/>
        </a:p>
      </dgm:t>
    </dgm:pt>
    <dgm:pt modelId="{6C18CA8E-1EDF-44B3-88D7-FE16A81E8345}">
      <dgm:prSet phldrT="[Text]" custT="1"/>
      <dgm:spPr/>
      <dgm:t>
        <a:bodyPr/>
        <a:lstStyle/>
        <a:p>
          <a:r>
            <a:rPr lang="en-US" sz="2400" dirty="0" smtClean="0"/>
            <a:t>Should be of best quality</a:t>
          </a:r>
          <a:endParaRPr lang="en-US" sz="2400" dirty="0"/>
        </a:p>
      </dgm:t>
    </dgm:pt>
    <dgm:pt modelId="{A9922E0A-8B0F-4AA9-B443-69643437FF44}" type="parTrans" cxnId="{318F787C-4103-463B-85E8-D3E032C54969}">
      <dgm:prSet/>
      <dgm:spPr/>
      <dgm:t>
        <a:bodyPr/>
        <a:lstStyle/>
        <a:p>
          <a:endParaRPr lang="en-US"/>
        </a:p>
      </dgm:t>
    </dgm:pt>
    <dgm:pt modelId="{E505C2A4-8D30-418A-AB9A-93E226EE1B7A}" type="sibTrans" cxnId="{318F787C-4103-463B-85E8-D3E032C54969}">
      <dgm:prSet/>
      <dgm:spPr/>
      <dgm:t>
        <a:bodyPr/>
        <a:lstStyle/>
        <a:p>
          <a:endParaRPr lang="en-US"/>
        </a:p>
      </dgm:t>
    </dgm:pt>
    <dgm:pt modelId="{0C87D71C-C6F3-4FB4-BC2E-166A8D93FC80}">
      <dgm:prSet phldrT="[Text]" custT="1"/>
      <dgm:spPr/>
      <dgm:t>
        <a:bodyPr/>
        <a:lstStyle/>
        <a:p>
          <a:r>
            <a:rPr lang="en-US" sz="2400" b="1" dirty="0" smtClean="0"/>
            <a:t>Should cater customize  power</a:t>
          </a:r>
          <a:endParaRPr lang="en-US" sz="2400" b="1" dirty="0"/>
        </a:p>
      </dgm:t>
    </dgm:pt>
    <dgm:pt modelId="{13F99F8D-8AC0-48E2-A034-8822433792DA}" type="parTrans" cxnId="{5E243E2E-EEF2-4927-89F8-BA4F52E05B3D}">
      <dgm:prSet/>
      <dgm:spPr/>
      <dgm:t>
        <a:bodyPr/>
        <a:lstStyle/>
        <a:p>
          <a:endParaRPr lang="en-US"/>
        </a:p>
      </dgm:t>
    </dgm:pt>
    <dgm:pt modelId="{57858670-F65D-4DDA-A388-1C14A45CEBE6}" type="sibTrans" cxnId="{5E243E2E-EEF2-4927-89F8-BA4F52E05B3D}">
      <dgm:prSet/>
      <dgm:spPr/>
      <dgm:t>
        <a:bodyPr/>
        <a:lstStyle/>
        <a:p>
          <a:endParaRPr lang="en-US"/>
        </a:p>
      </dgm:t>
    </dgm:pt>
    <dgm:pt modelId="{573DB2CF-B746-4D94-8301-95AE3F6F0571}">
      <dgm:prSet phldrT="[Text]" custT="1"/>
      <dgm:spPr/>
      <dgm:t>
        <a:bodyPr/>
        <a:lstStyle/>
        <a:p>
          <a:r>
            <a:rPr lang="en-US" sz="2400" dirty="0" smtClean="0"/>
            <a:t>Should be economical</a:t>
          </a:r>
          <a:endParaRPr lang="en-US" sz="2400" dirty="0"/>
        </a:p>
      </dgm:t>
    </dgm:pt>
    <dgm:pt modelId="{1F9C2D94-A910-4AAC-B4F2-009C3AEA29D5}" type="parTrans" cxnId="{1A31E6CD-CA3F-4FFC-941C-446796E4B863}">
      <dgm:prSet/>
      <dgm:spPr/>
      <dgm:t>
        <a:bodyPr/>
        <a:lstStyle/>
        <a:p>
          <a:endParaRPr lang="en-US"/>
        </a:p>
      </dgm:t>
    </dgm:pt>
    <dgm:pt modelId="{C0FD07FD-351C-481D-BE7A-A69CBCA71080}" type="sibTrans" cxnId="{1A31E6CD-CA3F-4FFC-941C-446796E4B863}">
      <dgm:prSet/>
      <dgm:spPr/>
      <dgm:t>
        <a:bodyPr/>
        <a:lstStyle/>
        <a:p>
          <a:endParaRPr lang="en-US"/>
        </a:p>
      </dgm:t>
    </dgm:pt>
    <dgm:pt modelId="{AB9A21C3-DD44-43CB-86D5-C15AC856CED1}">
      <dgm:prSet phldrT="[Text]"/>
      <dgm:spPr/>
      <dgm:t>
        <a:bodyPr/>
        <a:lstStyle/>
        <a:p>
          <a:r>
            <a:rPr lang="en-US" b="1" dirty="0" smtClean="0">
              <a:solidFill>
                <a:srgbClr val="0033CC"/>
              </a:solidFill>
            </a:rPr>
            <a:t>Readily Available &amp; Serviceable</a:t>
          </a:r>
          <a:endParaRPr lang="en-US" b="1" dirty="0">
            <a:solidFill>
              <a:srgbClr val="0033CC"/>
            </a:solidFill>
          </a:endParaRPr>
        </a:p>
      </dgm:t>
    </dgm:pt>
    <dgm:pt modelId="{AB3CEA18-9A3C-46E3-9376-79A062E2AEA2}" type="parTrans" cxnId="{9F0C1569-098A-4690-8A5B-8B9F7F432CB9}">
      <dgm:prSet/>
      <dgm:spPr/>
      <dgm:t>
        <a:bodyPr/>
        <a:lstStyle/>
        <a:p>
          <a:endParaRPr lang="en-US"/>
        </a:p>
      </dgm:t>
    </dgm:pt>
    <dgm:pt modelId="{D4611B2C-AD55-4508-BB39-F277EF675B34}" type="sibTrans" cxnId="{9F0C1569-098A-4690-8A5B-8B9F7F432CB9}">
      <dgm:prSet/>
      <dgm:spPr/>
      <dgm:t>
        <a:bodyPr/>
        <a:lstStyle/>
        <a:p>
          <a:endParaRPr lang="en-US"/>
        </a:p>
      </dgm:t>
    </dgm:pt>
    <dgm:pt modelId="{D315F810-CB47-4A97-AE27-1CE478495715}" type="pres">
      <dgm:prSet presAssocID="{7707E379-8D18-4296-B24B-A945F9CACCB5}" presName="Name0" presStyleCnt="0">
        <dgm:presLayoutVars>
          <dgm:chMax val="4"/>
          <dgm:resizeHandles val="exact"/>
        </dgm:presLayoutVars>
      </dgm:prSet>
      <dgm:spPr/>
      <dgm:t>
        <a:bodyPr/>
        <a:lstStyle/>
        <a:p>
          <a:endParaRPr lang="en-US"/>
        </a:p>
      </dgm:t>
    </dgm:pt>
    <dgm:pt modelId="{50CCB2F6-3DC1-4379-B29C-4A56109C3663}" type="pres">
      <dgm:prSet presAssocID="{7707E379-8D18-4296-B24B-A945F9CACCB5}" presName="ellipse" presStyleLbl="trBgShp" presStyleIdx="0" presStyleCnt="1"/>
      <dgm:spPr/>
    </dgm:pt>
    <dgm:pt modelId="{217E74E3-7EB8-4F09-B0CD-1A648805D734}" type="pres">
      <dgm:prSet presAssocID="{7707E379-8D18-4296-B24B-A945F9CACCB5}" presName="arrow1" presStyleLbl="fgShp" presStyleIdx="0" presStyleCnt="1"/>
      <dgm:spPr/>
    </dgm:pt>
    <dgm:pt modelId="{EF8E44AD-753D-43A4-B705-A42E4140C302}" type="pres">
      <dgm:prSet presAssocID="{7707E379-8D18-4296-B24B-A945F9CACCB5}" presName="rectangle" presStyleLbl="revTx" presStyleIdx="0" presStyleCnt="1" custScaleX="145000" custLinFactNeighborX="-5000">
        <dgm:presLayoutVars>
          <dgm:bulletEnabled val="1"/>
        </dgm:presLayoutVars>
      </dgm:prSet>
      <dgm:spPr/>
      <dgm:t>
        <a:bodyPr/>
        <a:lstStyle/>
        <a:p>
          <a:endParaRPr lang="en-US"/>
        </a:p>
      </dgm:t>
    </dgm:pt>
    <dgm:pt modelId="{C71D7890-34EF-41EF-A525-CF9DCBD5540D}" type="pres">
      <dgm:prSet presAssocID="{0C87D71C-C6F3-4FB4-BC2E-166A8D93FC80}" presName="item1" presStyleLbl="node1" presStyleIdx="0" presStyleCnt="3" custScaleX="194222" custScaleY="174400">
        <dgm:presLayoutVars>
          <dgm:bulletEnabled val="1"/>
        </dgm:presLayoutVars>
      </dgm:prSet>
      <dgm:spPr/>
      <dgm:t>
        <a:bodyPr/>
        <a:lstStyle/>
        <a:p>
          <a:endParaRPr lang="en-US"/>
        </a:p>
      </dgm:t>
    </dgm:pt>
    <dgm:pt modelId="{38A56E78-0FF4-48D1-A0CA-DA6A7E4F6488}" type="pres">
      <dgm:prSet presAssocID="{573DB2CF-B746-4D94-8301-95AE3F6F0571}" presName="item2" presStyleLbl="node1" presStyleIdx="1" presStyleCnt="3" custScaleX="215557" custScaleY="171111" custLinFactNeighborX="-66667" custLinFactNeighborY="-50000">
        <dgm:presLayoutVars>
          <dgm:bulletEnabled val="1"/>
        </dgm:presLayoutVars>
      </dgm:prSet>
      <dgm:spPr/>
      <dgm:t>
        <a:bodyPr/>
        <a:lstStyle/>
        <a:p>
          <a:endParaRPr lang="en-US"/>
        </a:p>
      </dgm:t>
    </dgm:pt>
    <dgm:pt modelId="{52A702B9-18B2-4F47-A329-D9C9EAF1935F}" type="pres">
      <dgm:prSet presAssocID="{AB9A21C3-DD44-43CB-86D5-C15AC856CED1}" presName="item3" presStyleLbl="node1" presStyleIdx="2" presStyleCnt="3" custScaleX="171111" custScaleY="153865" custLinFactNeighborX="37778" custLinFactNeighborY="-23334">
        <dgm:presLayoutVars>
          <dgm:bulletEnabled val="1"/>
        </dgm:presLayoutVars>
      </dgm:prSet>
      <dgm:spPr/>
      <dgm:t>
        <a:bodyPr/>
        <a:lstStyle/>
        <a:p>
          <a:endParaRPr lang="en-US"/>
        </a:p>
      </dgm:t>
    </dgm:pt>
    <dgm:pt modelId="{1645A40F-6C9B-4644-BCD1-4BAB7BAD93D4}" type="pres">
      <dgm:prSet presAssocID="{7707E379-8D18-4296-B24B-A945F9CACCB5}" presName="funnel" presStyleLbl="trAlignAcc1" presStyleIdx="0" presStyleCnt="1" custScaleX="152857" custScaleY="137500" custLinFactNeighborX="-7143" custLinFactNeighborY="3125"/>
      <dgm:spPr>
        <a:solidFill>
          <a:srgbClr val="0033CC">
            <a:alpha val="12000"/>
          </a:srgbClr>
        </a:solidFill>
        <a:ln w="19050"/>
      </dgm:spPr>
    </dgm:pt>
  </dgm:ptLst>
  <dgm:cxnLst>
    <dgm:cxn modelId="{9F0C1569-098A-4690-8A5B-8B9F7F432CB9}" srcId="{7707E379-8D18-4296-B24B-A945F9CACCB5}" destId="{AB9A21C3-DD44-43CB-86D5-C15AC856CED1}" srcOrd="3" destOrd="0" parTransId="{AB3CEA18-9A3C-46E3-9376-79A062E2AEA2}" sibTransId="{D4611B2C-AD55-4508-BB39-F277EF675B34}"/>
    <dgm:cxn modelId="{C1B800BE-A4B2-4B61-AFBB-C571AB78F3AE}" type="presOf" srcId="{7707E379-8D18-4296-B24B-A945F9CACCB5}" destId="{D315F810-CB47-4A97-AE27-1CE478495715}" srcOrd="0" destOrd="0" presId="urn:microsoft.com/office/officeart/2005/8/layout/funnel1"/>
    <dgm:cxn modelId="{F29870A7-6080-4A9A-B72D-C19DC98F01E7}" type="presOf" srcId="{573DB2CF-B746-4D94-8301-95AE3F6F0571}" destId="{C71D7890-34EF-41EF-A525-CF9DCBD5540D}" srcOrd="0" destOrd="0" presId="urn:microsoft.com/office/officeart/2005/8/layout/funnel1"/>
    <dgm:cxn modelId="{E0FA7C71-3ED6-42A2-91D4-C5FFFC9BD721}" type="presOf" srcId="{0C87D71C-C6F3-4FB4-BC2E-166A8D93FC80}" destId="{38A56E78-0FF4-48D1-A0CA-DA6A7E4F6488}" srcOrd="0" destOrd="0" presId="urn:microsoft.com/office/officeart/2005/8/layout/funnel1"/>
    <dgm:cxn modelId="{1A31E6CD-CA3F-4FFC-941C-446796E4B863}" srcId="{7707E379-8D18-4296-B24B-A945F9CACCB5}" destId="{573DB2CF-B746-4D94-8301-95AE3F6F0571}" srcOrd="2" destOrd="0" parTransId="{1F9C2D94-A910-4AAC-B4F2-009C3AEA29D5}" sibTransId="{C0FD07FD-351C-481D-BE7A-A69CBCA71080}"/>
    <dgm:cxn modelId="{318F787C-4103-463B-85E8-D3E032C54969}" srcId="{7707E379-8D18-4296-B24B-A945F9CACCB5}" destId="{6C18CA8E-1EDF-44B3-88D7-FE16A81E8345}" srcOrd="0" destOrd="0" parTransId="{A9922E0A-8B0F-4AA9-B443-69643437FF44}" sibTransId="{E505C2A4-8D30-418A-AB9A-93E226EE1B7A}"/>
    <dgm:cxn modelId="{5E243E2E-EEF2-4927-89F8-BA4F52E05B3D}" srcId="{7707E379-8D18-4296-B24B-A945F9CACCB5}" destId="{0C87D71C-C6F3-4FB4-BC2E-166A8D93FC80}" srcOrd="1" destOrd="0" parTransId="{13F99F8D-8AC0-48E2-A034-8822433792DA}" sibTransId="{57858670-F65D-4DDA-A388-1C14A45CEBE6}"/>
    <dgm:cxn modelId="{220B659A-4DA1-486B-BD1F-8B70B60FDFDB}" type="presOf" srcId="{AB9A21C3-DD44-43CB-86D5-C15AC856CED1}" destId="{EF8E44AD-753D-43A4-B705-A42E4140C302}" srcOrd="0" destOrd="0" presId="urn:microsoft.com/office/officeart/2005/8/layout/funnel1"/>
    <dgm:cxn modelId="{F7716B85-47D6-4E7A-8195-5F0BC0D8305D}" type="presOf" srcId="{6C18CA8E-1EDF-44B3-88D7-FE16A81E8345}" destId="{52A702B9-18B2-4F47-A329-D9C9EAF1935F}" srcOrd="0" destOrd="0" presId="urn:microsoft.com/office/officeart/2005/8/layout/funnel1"/>
    <dgm:cxn modelId="{0FB665FB-802F-4ABB-BFA5-60BF38BC6E45}" type="presParOf" srcId="{D315F810-CB47-4A97-AE27-1CE478495715}" destId="{50CCB2F6-3DC1-4379-B29C-4A56109C3663}" srcOrd="0" destOrd="0" presId="urn:microsoft.com/office/officeart/2005/8/layout/funnel1"/>
    <dgm:cxn modelId="{FA373D51-1710-4875-9F46-F93E8F4E5687}" type="presParOf" srcId="{D315F810-CB47-4A97-AE27-1CE478495715}" destId="{217E74E3-7EB8-4F09-B0CD-1A648805D734}" srcOrd="1" destOrd="0" presId="urn:microsoft.com/office/officeart/2005/8/layout/funnel1"/>
    <dgm:cxn modelId="{407A682D-7A96-4A1E-B975-AEFA01437313}" type="presParOf" srcId="{D315F810-CB47-4A97-AE27-1CE478495715}" destId="{EF8E44AD-753D-43A4-B705-A42E4140C302}" srcOrd="2" destOrd="0" presId="urn:microsoft.com/office/officeart/2005/8/layout/funnel1"/>
    <dgm:cxn modelId="{00DB36A6-FAB8-4314-8CDC-A81794A99CBF}" type="presParOf" srcId="{D315F810-CB47-4A97-AE27-1CE478495715}" destId="{C71D7890-34EF-41EF-A525-CF9DCBD5540D}" srcOrd="3" destOrd="0" presId="urn:microsoft.com/office/officeart/2005/8/layout/funnel1"/>
    <dgm:cxn modelId="{A3F0310F-0AB6-44D5-85E5-592C3B08BE22}" type="presParOf" srcId="{D315F810-CB47-4A97-AE27-1CE478495715}" destId="{38A56E78-0FF4-48D1-A0CA-DA6A7E4F6488}" srcOrd="4" destOrd="0" presId="urn:microsoft.com/office/officeart/2005/8/layout/funnel1"/>
    <dgm:cxn modelId="{84D306FB-8ABF-4F8C-B54B-29CDF8757421}" type="presParOf" srcId="{D315F810-CB47-4A97-AE27-1CE478495715}" destId="{52A702B9-18B2-4F47-A329-D9C9EAF1935F}" srcOrd="5" destOrd="0" presId="urn:microsoft.com/office/officeart/2005/8/layout/funnel1"/>
    <dgm:cxn modelId="{C44479D5-0167-431C-8CB5-781E144C4115}" type="presParOf" srcId="{D315F810-CB47-4A97-AE27-1CE478495715}" destId="{1645A40F-6C9B-4644-BCD1-4BAB7BAD93D4}"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CCB2F6-3DC1-4379-B29C-4A56109C3663}">
      <dsp:nvSpPr>
        <dsp:cNvPr id="0" name=""/>
        <dsp:cNvSpPr/>
      </dsp:nvSpPr>
      <dsp:spPr>
        <a:xfrm>
          <a:off x="1404620" y="431800"/>
          <a:ext cx="3276600" cy="1137920"/>
        </a:xfrm>
        <a:prstGeom prst="ellipse">
          <a:avLst/>
        </a:prstGeom>
        <a:solidFill>
          <a:schemeClr val="accent2">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17E74E3-7EB8-4F09-B0CD-1A648805D734}">
      <dsp:nvSpPr>
        <dsp:cNvPr id="0" name=""/>
        <dsp:cNvSpPr/>
      </dsp:nvSpPr>
      <dsp:spPr>
        <a:xfrm>
          <a:off x="2730500" y="3218179"/>
          <a:ext cx="635000" cy="406400"/>
        </a:xfrm>
        <a:prstGeom prst="downArrow">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F8E44AD-753D-43A4-B705-A42E4140C302}">
      <dsp:nvSpPr>
        <dsp:cNvPr id="0" name=""/>
        <dsp:cNvSpPr/>
      </dsp:nvSpPr>
      <dsp:spPr>
        <a:xfrm>
          <a:off x="685799" y="3543300"/>
          <a:ext cx="4419600" cy="762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0033CC"/>
              </a:solidFill>
            </a:rPr>
            <a:t>Readily Available &amp; Serviceable</a:t>
          </a:r>
          <a:endParaRPr lang="en-US" sz="2300" b="1" kern="1200" dirty="0">
            <a:solidFill>
              <a:srgbClr val="0033CC"/>
            </a:solidFill>
          </a:endParaRPr>
        </a:p>
      </dsp:txBody>
      <dsp:txXfrm>
        <a:off x="685799" y="3543300"/>
        <a:ext cx="4419600" cy="762000"/>
      </dsp:txXfrm>
    </dsp:sp>
    <dsp:sp modelId="{C71D7890-34EF-41EF-A525-CF9DCBD5540D}">
      <dsp:nvSpPr>
        <dsp:cNvPr id="0" name=""/>
        <dsp:cNvSpPr/>
      </dsp:nvSpPr>
      <dsp:spPr>
        <a:xfrm>
          <a:off x="2057401" y="1232408"/>
          <a:ext cx="2219957" cy="1993392"/>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Should be economical</a:t>
          </a:r>
          <a:endParaRPr lang="en-US" sz="2400" kern="1200" dirty="0"/>
        </a:p>
      </dsp:txBody>
      <dsp:txXfrm>
        <a:off x="2382506" y="1524333"/>
        <a:ext cx="1569747" cy="1409542"/>
      </dsp:txXfrm>
    </dsp:sp>
    <dsp:sp modelId="{38A56E78-0FF4-48D1-A0CA-DA6A7E4F6488}">
      <dsp:nvSpPr>
        <dsp:cNvPr id="0" name=""/>
        <dsp:cNvSpPr/>
      </dsp:nvSpPr>
      <dsp:spPr>
        <a:xfrm>
          <a:off x="355587" y="0"/>
          <a:ext cx="2463816" cy="1955798"/>
        </a:xfrm>
        <a:prstGeom prst="ellipse">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t>Should cater customize  power</a:t>
          </a:r>
          <a:endParaRPr lang="en-US" sz="2400" b="1" kern="1200" dirty="0"/>
        </a:p>
      </dsp:txBody>
      <dsp:txXfrm>
        <a:off x="716404" y="286420"/>
        <a:ext cx="1742182" cy="1382958"/>
      </dsp:txXfrm>
    </dsp:sp>
    <dsp:sp modelId="{52A702B9-18B2-4F47-A329-D9C9EAF1935F}">
      <dsp:nvSpPr>
        <dsp:cNvPr id="0" name=""/>
        <dsp:cNvSpPr/>
      </dsp:nvSpPr>
      <dsp:spPr>
        <a:xfrm>
          <a:off x="2971803" y="0"/>
          <a:ext cx="1955798" cy="1758676"/>
        </a:xfrm>
        <a:prstGeom prst="ellipse">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Should be of best quality</a:t>
          </a:r>
          <a:endParaRPr lang="en-US" sz="2400" kern="1200" dirty="0"/>
        </a:p>
      </dsp:txBody>
      <dsp:txXfrm>
        <a:off x="3258223" y="257552"/>
        <a:ext cx="1382958" cy="1243572"/>
      </dsp:txXfrm>
    </dsp:sp>
    <dsp:sp modelId="{1645A40F-6C9B-4644-BCD1-4BAB7BAD93D4}">
      <dsp:nvSpPr>
        <dsp:cNvPr id="0" name=""/>
        <dsp:cNvSpPr/>
      </dsp:nvSpPr>
      <dsp:spPr>
        <a:xfrm>
          <a:off x="76197" y="-152400"/>
          <a:ext cx="5435594" cy="3911600"/>
        </a:xfrm>
        <a:prstGeom prst="funnel">
          <a:avLst/>
        </a:prstGeom>
        <a:solidFill>
          <a:srgbClr val="0033CC">
            <a:alpha val="12000"/>
          </a:srgbClr>
        </a:solidFill>
        <a:ln w="19050" cap="flat" cmpd="sng" algn="ctr">
          <a:solidFill>
            <a:scrgbClr r="0" g="0" b="0">
              <a:shade val="95000"/>
              <a:satMod val="105000"/>
            </a:scrgb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2"/>
            <a:ext cx="3038145" cy="465743"/>
          </a:xfrm>
          <a:prstGeom prst="rect">
            <a:avLst/>
          </a:prstGeom>
        </p:spPr>
        <p:txBody>
          <a:bodyPr vert="horz" lIns="88139" tIns="44070" rIns="88139" bIns="44070" rtlCol="0"/>
          <a:lstStyle>
            <a:lvl1pPr algn="l">
              <a:defRPr sz="1200"/>
            </a:lvl1pPr>
          </a:lstStyle>
          <a:p>
            <a:endParaRPr lang="en-IN"/>
          </a:p>
        </p:txBody>
      </p:sp>
      <p:sp>
        <p:nvSpPr>
          <p:cNvPr id="3" name="Date Placeholder 2"/>
          <p:cNvSpPr>
            <a:spLocks noGrp="1"/>
          </p:cNvSpPr>
          <p:nvPr>
            <p:ph type="dt" sz="quarter" idx="1"/>
          </p:nvPr>
        </p:nvSpPr>
        <p:spPr>
          <a:xfrm>
            <a:off x="3970737" y="2"/>
            <a:ext cx="3038145" cy="465743"/>
          </a:xfrm>
          <a:prstGeom prst="rect">
            <a:avLst/>
          </a:prstGeom>
        </p:spPr>
        <p:txBody>
          <a:bodyPr vert="horz" lIns="88139" tIns="44070" rIns="88139" bIns="44070" rtlCol="0"/>
          <a:lstStyle>
            <a:lvl1pPr algn="r">
              <a:defRPr sz="1200"/>
            </a:lvl1pPr>
          </a:lstStyle>
          <a:p>
            <a:fld id="{08A4D820-3161-4BA8-A492-EA09ECA6991E}" type="datetimeFigureOut">
              <a:rPr lang="en-IN" smtClean="0"/>
              <a:pPr/>
              <a:t>24-07-2018</a:t>
            </a:fld>
            <a:endParaRPr lang="en-IN"/>
          </a:p>
        </p:txBody>
      </p:sp>
      <p:sp>
        <p:nvSpPr>
          <p:cNvPr id="4" name="Footer Placeholder 3"/>
          <p:cNvSpPr>
            <a:spLocks noGrp="1"/>
          </p:cNvSpPr>
          <p:nvPr>
            <p:ph type="ftr" sz="quarter" idx="2"/>
          </p:nvPr>
        </p:nvSpPr>
        <p:spPr>
          <a:xfrm>
            <a:off x="3" y="8830658"/>
            <a:ext cx="3038145" cy="465742"/>
          </a:xfrm>
          <a:prstGeom prst="rect">
            <a:avLst/>
          </a:prstGeom>
        </p:spPr>
        <p:txBody>
          <a:bodyPr vert="horz" lIns="88139" tIns="44070" rIns="88139" bIns="44070" rtlCol="0" anchor="b"/>
          <a:lstStyle>
            <a:lvl1pPr algn="l">
              <a:defRPr sz="1200"/>
            </a:lvl1pPr>
          </a:lstStyle>
          <a:p>
            <a:endParaRPr lang="en-IN"/>
          </a:p>
        </p:txBody>
      </p:sp>
      <p:sp>
        <p:nvSpPr>
          <p:cNvPr id="5" name="Slide Number Placeholder 4"/>
          <p:cNvSpPr>
            <a:spLocks noGrp="1"/>
          </p:cNvSpPr>
          <p:nvPr>
            <p:ph type="sldNum" sz="quarter" idx="3"/>
          </p:nvPr>
        </p:nvSpPr>
        <p:spPr>
          <a:xfrm>
            <a:off x="3970737" y="8830658"/>
            <a:ext cx="3038145" cy="465742"/>
          </a:xfrm>
          <a:prstGeom prst="rect">
            <a:avLst/>
          </a:prstGeom>
        </p:spPr>
        <p:txBody>
          <a:bodyPr vert="horz" lIns="88139" tIns="44070" rIns="88139" bIns="44070" rtlCol="0" anchor="b"/>
          <a:lstStyle>
            <a:lvl1pPr algn="r">
              <a:defRPr sz="1200"/>
            </a:lvl1pPr>
          </a:lstStyle>
          <a:p>
            <a:fld id="{304EBDBC-18CD-467F-85B8-47651E5E2ABF}" type="slidenum">
              <a:rPr lang="en-IN" smtClean="0"/>
              <a:pPr/>
              <a:t>‹#›</a:t>
            </a:fld>
            <a:endParaRPr lang="en-IN"/>
          </a:p>
        </p:txBody>
      </p:sp>
    </p:spTree>
    <p:extLst>
      <p:ext uri="{BB962C8B-B14F-4D97-AF65-F5344CB8AC3E}">
        <p14:creationId xmlns:p14="http://schemas.microsoft.com/office/powerpoint/2010/main" val="33924231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37840" cy="464820"/>
          </a:xfrm>
          <a:prstGeom prst="rect">
            <a:avLst/>
          </a:prstGeom>
        </p:spPr>
        <p:txBody>
          <a:bodyPr vert="horz" lIns="93172" tIns="46586" rIns="93172" bIns="46586" rtlCol="0"/>
          <a:lstStyle>
            <a:lvl1pPr algn="l">
              <a:defRPr sz="1300"/>
            </a:lvl1pPr>
          </a:lstStyle>
          <a:p>
            <a:endParaRPr lang="en-US"/>
          </a:p>
        </p:txBody>
      </p:sp>
      <p:sp>
        <p:nvSpPr>
          <p:cNvPr id="3" name="Date Placeholder 2"/>
          <p:cNvSpPr>
            <a:spLocks noGrp="1"/>
          </p:cNvSpPr>
          <p:nvPr>
            <p:ph type="dt" idx="1"/>
          </p:nvPr>
        </p:nvSpPr>
        <p:spPr>
          <a:xfrm>
            <a:off x="3970940" y="0"/>
            <a:ext cx="3037840" cy="464820"/>
          </a:xfrm>
          <a:prstGeom prst="rect">
            <a:avLst/>
          </a:prstGeom>
        </p:spPr>
        <p:txBody>
          <a:bodyPr vert="horz" lIns="93172" tIns="46586" rIns="93172" bIns="46586" rtlCol="0"/>
          <a:lstStyle>
            <a:lvl1pPr algn="r">
              <a:defRPr sz="1300"/>
            </a:lvl1pPr>
          </a:lstStyle>
          <a:p>
            <a:fld id="{768B7688-6AD0-46AC-B2F7-4F349493CA92}" type="datetimeFigureOut">
              <a:rPr lang="en-US" smtClean="0"/>
              <a:pPr/>
              <a:t>24-Jul-18</a:t>
            </a:fld>
            <a:endParaRPr lang="en-US"/>
          </a:p>
        </p:txBody>
      </p:sp>
      <p:sp>
        <p:nvSpPr>
          <p:cNvPr id="4" name="Slide Image Placeholder 3"/>
          <p:cNvSpPr>
            <a:spLocks noGrp="1" noRot="1" noChangeAspect="1"/>
          </p:cNvSpPr>
          <p:nvPr>
            <p:ph type="sldImg" idx="2"/>
          </p:nvPr>
        </p:nvSpPr>
        <p:spPr>
          <a:xfrm>
            <a:off x="414338" y="698500"/>
            <a:ext cx="6181725" cy="3486150"/>
          </a:xfrm>
          <a:prstGeom prst="rect">
            <a:avLst/>
          </a:prstGeom>
          <a:noFill/>
          <a:ln w="12700">
            <a:solidFill>
              <a:prstClr val="black"/>
            </a:solidFill>
          </a:ln>
        </p:spPr>
        <p:txBody>
          <a:bodyPr vert="horz" lIns="93172" tIns="46586" rIns="93172" bIns="46586" rtlCol="0" anchor="ctr"/>
          <a:lstStyle/>
          <a:p>
            <a:endParaRPr lang="en-US"/>
          </a:p>
        </p:txBody>
      </p:sp>
      <p:sp>
        <p:nvSpPr>
          <p:cNvPr id="5" name="Notes Placeholder 4"/>
          <p:cNvSpPr>
            <a:spLocks noGrp="1"/>
          </p:cNvSpPr>
          <p:nvPr>
            <p:ph type="body" sz="quarter" idx="3"/>
          </p:nvPr>
        </p:nvSpPr>
        <p:spPr>
          <a:xfrm>
            <a:off x="701041" y="4415791"/>
            <a:ext cx="5608320" cy="4183380"/>
          </a:xfrm>
          <a:prstGeom prst="rect">
            <a:avLst/>
          </a:prstGeom>
        </p:spPr>
        <p:txBody>
          <a:bodyPr vert="horz" lIns="93172" tIns="46586" rIns="93172" bIns="4658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829968"/>
            <a:ext cx="3037840" cy="464820"/>
          </a:xfrm>
          <a:prstGeom prst="rect">
            <a:avLst/>
          </a:prstGeom>
        </p:spPr>
        <p:txBody>
          <a:bodyPr vert="horz" lIns="93172" tIns="46586" rIns="93172" bIns="46586" rtlCol="0" anchor="b"/>
          <a:lstStyle>
            <a:lvl1pPr algn="l">
              <a:defRPr sz="1300"/>
            </a:lvl1pPr>
          </a:lstStyle>
          <a:p>
            <a:endParaRPr lang="en-US"/>
          </a:p>
        </p:txBody>
      </p:sp>
      <p:sp>
        <p:nvSpPr>
          <p:cNvPr id="7" name="Slide Number Placeholder 6"/>
          <p:cNvSpPr>
            <a:spLocks noGrp="1"/>
          </p:cNvSpPr>
          <p:nvPr>
            <p:ph type="sldNum" sz="quarter" idx="5"/>
          </p:nvPr>
        </p:nvSpPr>
        <p:spPr>
          <a:xfrm>
            <a:off x="3970940" y="8829968"/>
            <a:ext cx="3037840" cy="464820"/>
          </a:xfrm>
          <a:prstGeom prst="rect">
            <a:avLst/>
          </a:prstGeom>
        </p:spPr>
        <p:txBody>
          <a:bodyPr vert="horz" lIns="93172" tIns="46586" rIns="93172" bIns="46586" rtlCol="0" anchor="b"/>
          <a:lstStyle>
            <a:lvl1pPr algn="r">
              <a:defRPr sz="1300"/>
            </a:lvl1pPr>
          </a:lstStyle>
          <a:p>
            <a:fld id="{B4BEF842-BC0B-4851-A4F3-C3B5264FB077}" type="slidenum">
              <a:rPr lang="en-US" smtClean="0"/>
              <a:pPr/>
              <a:t>‹#›</a:t>
            </a:fld>
            <a:endParaRPr lang="en-US"/>
          </a:p>
        </p:txBody>
      </p:sp>
    </p:spTree>
    <p:extLst>
      <p:ext uri="{BB962C8B-B14F-4D97-AF65-F5344CB8AC3E}">
        <p14:creationId xmlns:p14="http://schemas.microsoft.com/office/powerpoint/2010/main" val="38702137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Calibri" panose="020F0502020204030204" pitchFamily="34" charset="0"/>
                <a:cs typeface="Arial" panose="020B0604020202020204" pitchFamily="34" charset="0"/>
              </a:defRPr>
            </a:lvl1pPr>
            <a:lvl2pPr marL="742950" indent="-285750" defTabSz="930275">
              <a:defRPr>
                <a:solidFill>
                  <a:schemeClr val="tx1"/>
                </a:solidFill>
                <a:latin typeface="Calibri" panose="020F0502020204030204" pitchFamily="34" charset="0"/>
                <a:cs typeface="Arial" panose="020B0604020202020204" pitchFamily="34" charset="0"/>
              </a:defRPr>
            </a:lvl2pPr>
            <a:lvl3pPr marL="1143000" indent="-228600" defTabSz="930275">
              <a:defRPr>
                <a:solidFill>
                  <a:schemeClr val="tx1"/>
                </a:solidFill>
                <a:latin typeface="Calibri" panose="020F0502020204030204" pitchFamily="34" charset="0"/>
                <a:cs typeface="Arial" panose="020B0604020202020204" pitchFamily="34" charset="0"/>
              </a:defRPr>
            </a:lvl3pPr>
            <a:lvl4pPr marL="1600200" indent="-228600" defTabSz="930275">
              <a:defRPr>
                <a:solidFill>
                  <a:schemeClr val="tx1"/>
                </a:solidFill>
                <a:latin typeface="Calibri" panose="020F0502020204030204" pitchFamily="34" charset="0"/>
                <a:cs typeface="Arial" panose="020B0604020202020204" pitchFamily="34" charset="0"/>
              </a:defRPr>
            </a:lvl4pPr>
            <a:lvl5pPr marL="2057400" indent="-228600" defTabSz="930275">
              <a:defRPr>
                <a:solidFill>
                  <a:schemeClr val="tx1"/>
                </a:solidFill>
                <a:latin typeface="Calibri" panose="020F0502020204030204" pitchFamily="34" charset="0"/>
                <a:cs typeface="Arial" panose="020B0604020202020204" pitchFamily="34" charset="0"/>
              </a:defRPr>
            </a:lvl5pPr>
            <a:lvl6pPr marL="2514600" indent="-228600" defTabSz="93027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93027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93027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93027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7C86984D-1B4D-487A-B3A1-589196D20097}" type="slidenum">
              <a:rPr lang="en-US" altLang="en-US">
                <a:latin typeface="Times New Roman" panose="02020603050405020304" pitchFamily="18" charset="0"/>
              </a:rPr>
              <a:pPr/>
              <a:t>1</a:t>
            </a:fld>
            <a:endParaRPr lang="en-US" altLang="en-US">
              <a:latin typeface="Times New Roman" panose="02020603050405020304" pitchFamily="18" charset="0"/>
            </a:endParaRPr>
          </a:p>
        </p:txBody>
      </p:sp>
      <p:sp>
        <p:nvSpPr>
          <p:cNvPr id="5123" name="Rectangle 2"/>
          <p:cNvSpPr>
            <a:spLocks noGrp="1" noRot="1" noChangeAspect="1" noChangeArrowheads="1" noTextEdit="1"/>
          </p:cNvSpPr>
          <p:nvPr>
            <p:ph type="sldImg"/>
          </p:nvPr>
        </p:nvSpPr>
        <p:spPr bwMode="auto">
          <a:xfrm>
            <a:off x="420688" y="700088"/>
            <a:ext cx="6175375" cy="34813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4" name="Rectangle 3"/>
          <p:cNvSpPr>
            <a:spLocks noGrp="1" noChangeArrowheads="1"/>
          </p:cNvSpPr>
          <p:nvPr>
            <p:ph type="body" idx="1"/>
          </p:nvPr>
        </p:nvSpPr>
        <p:spPr bwMode="auto">
          <a:xfrm>
            <a:off x="933193" y="4415044"/>
            <a:ext cx="5144016" cy="418188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Tree>
    <p:extLst>
      <p:ext uri="{BB962C8B-B14F-4D97-AF65-F5344CB8AC3E}">
        <p14:creationId xmlns:p14="http://schemas.microsoft.com/office/powerpoint/2010/main" val="4319868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2138" y="2130426"/>
            <a:ext cx="10337562"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4276" y="3886200"/>
            <a:ext cx="8513287"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24-Jul-18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24-Jul-18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7332" y="274639"/>
            <a:ext cx="2736414"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8092" y="274639"/>
            <a:ext cx="800654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24-Jul-18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24-Jul-18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0702" y="4406901"/>
            <a:ext cx="10337562"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0702" y="2906713"/>
            <a:ext cx="10337562"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24-Jul-18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8092" y="1600201"/>
            <a:ext cx="537147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82268" y="1600201"/>
            <a:ext cx="537147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24-Jul-18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8092" y="1535113"/>
            <a:ext cx="537359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8092" y="2174875"/>
            <a:ext cx="537359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8046" y="1535113"/>
            <a:ext cx="537570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8046" y="2174875"/>
            <a:ext cx="537570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24-Jul-18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24-Jul-18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24-Jul-18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093" y="273050"/>
            <a:ext cx="4001161"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54941" y="273051"/>
            <a:ext cx="679880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8093" y="1435101"/>
            <a:ext cx="400116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24-Jul-18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3805" y="4800600"/>
            <a:ext cx="7297103"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3805" y="612775"/>
            <a:ext cx="729710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3805" y="5367338"/>
            <a:ext cx="729710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24-Jul-18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8092" y="274638"/>
            <a:ext cx="10945654"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8092" y="1600201"/>
            <a:ext cx="10945654"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8092" y="6356351"/>
            <a:ext cx="2837762"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24-Jul-18</a:t>
            </a:fld>
            <a:endParaRPr lang="en-US"/>
          </a:p>
        </p:txBody>
      </p:sp>
      <p:sp>
        <p:nvSpPr>
          <p:cNvPr id="5" name="Footer Placeholder 4"/>
          <p:cNvSpPr>
            <a:spLocks noGrp="1"/>
          </p:cNvSpPr>
          <p:nvPr>
            <p:ph type="ftr" sz="quarter" idx="3"/>
          </p:nvPr>
        </p:nvSpPr>
        <p:spPr>
          <a:xfrm>
            <a:off x="4155295" y="6356351"/>
            <a:ext cx="3851249"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15984" y="6356351"/>
            <a:ext cx="28377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4.jpeg"/><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 Id="rId5" Type="http://schemas.openxmlformats.org/officeDocument/2006/relationships/image" Target="../media/image2.jpeg"/><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www.isolaralliance.org/" TargetMode="External"/><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3.jp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1"/>
          <p:cNvSpPr>
            <a:spLocks noChangeArrowheads="1"/>
          </p:cNvSpPr>
          <p:nvPr/>
        </p:nvSpPr>
        <p:spPr bwMode="auto">
          <a:xfrm>
            <a:off x="1737519" y="341314"/>
            <a:ext cx="8839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50000"/>
              </a:spcBef>
              <a:buFontTx/>
              <a:buNone/>
            </a:pPr>
            <a:endParaRPr lang="en-US" altLang="en-US" sz="2800" b="1">
              <a:solidFill>
                <a:srgbClr val="0044CC"/>
              </a:solidFill>
              <a:latin typeface="Times New Roman" panose="02020603050405020304" pitchFamily="18" charset="0"/>
              <a:cs typeface="Times New Roman" panose="02020603050405020304" pitchFamily="18" charset="0"/>
            </a:endParaRPr>
          </a:p>
        </p:txBody>
      </p:sp>
      <p:sp>
        <p:nvSpPr>
          <p:cNvPr id="4102" name="AutoShape 11" descr="Displaying IMG_8214.JPG"/>
          <p:cNvSpPr>
            <a:spLocks noChangeAspect="1" noChangeArrowheads="1"/>
          </p:cNvSpPr>
          <p:nvPr/>
        </p:nvSpPr>
        <p:spPr bwMode="auto">
          <a:xfrm>
            <a:off x="1561307"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IN" altLang="en-US" sz="180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619" y="443199"/>
            <a:ext cx="11811000" cy="3844130"/>
          </a:xfrm>
          <a:prstGeom prst="rect">
            <a:avLst/>
          </a:prstGeom>
        </p:spPr>
      </p:pic>
      <p:sp>
        <p:nvSpPr>
          <p:cNvPr id="3" name="Rectangle 2"/>
          <p:cNvSpPr/>
          <p:nvPr/>
        </p:nvSpPr>
        <p:spPr>
          <a:xfrm>
            <a:off x="1834529" y="4724400"/>
            <a:ext cx="8305800" cy="2062103"/>
          </a:xfrm>
          <a:prstGeom prst="rect">
            <a:avLst/>
          </a:prstGeom>
        </p:spPr>
        <p:txBody>
          <a:bodyPr wrap="square">
            <a:spAutoFit/>
          </a:bodyPr>
          <a:lstStyle/>
          <a:p>
            <a:pPr algn="ctr"/>
            <a:r>
              <a:rPr lang="en-IN" sz="3200" b="1" dirty="0">
                <a:latin typeface="Calibri" panose="020F0502020204030204" pitchFamily="34" charset="0"/>
                <a:ea typeface="Times New Roman" panose="02020603050405020304" pitchFamily="18" charset="0"/>
              </a:rPr>
              <a:t>Progress of ISA </a:t>
            </a:r>
            <a:r>
              <a:rPr lang="en-IN" sz="3200" b="1" dirty="0" smtClean="0">
                <a:latin typeface="Calibri" panose="020F0502020204030204" pitchFamily="34" charset="0"/>
                <a:ea typeface="Times New Roman" panose="02020603050405020304" pitchFamily="18" charset="0"/>
              </a:rPr>
              <a:t>Programmes </a:t>
            </a:r>
          </a:p>
          <a:p>
            <a:pPr algn="ctr"/>
            <a:r>
              <a:rPr lang="en-IN" sz="3200" b="1" dirty="0" smtClean="0">
                <a:latin typeface="Calibri" panose="020F0502020204030204" pitchFamily="34" charset="0"/>
                <a:ea typeface="Times New Roman" panose="02020603050405020304" pitchFamily="18" charset="0"/>
              </a:rPr>
              <a:t>“Scaling Solar Application for Agricultural Use”</a:t>
            </a:r>
          </a:p>
          <a:p>
            <a:pPr algn="ctr"/>
            <a:r>
              <a:rPr lang="en-IN" sz="3200" b="1" dirty="0" smtClean="0">
                <a:latin typeface="Calibri" panose="020F0502020204030204" pitchFamily="34" charset="0"/>
              </a:rPr>
              <a:t>&amp;</a:t>
            </a:r>
          </a:p>
          <a:p>
            <a:pPr algn="ctr"/>
            <a:r>
              <a:rPr lang="en-IN" sz="3200" b="1" dirty="0" smtClean="0">
                <a:latin typeface="Calibri" panose="020F0502020204030204" pitchFamily="34" charset="0"/>
              </a:rPr>
              <a:t>“Scaling Solar Mini Grids”</a:t>
            </a:r>
            <a:endParaRPr lang="en-US" sz="3200" dirty="0"/>
          </a:p>
        </p:txBody>
      </p:sp>
    </p:spTree>
    <p:extLst>
      <p:ext uri="{BB962C8B-B14F-4D97-AF65-F5344CB8AC3E}">
        <p14:creationId xmlns:p14="http://schemas.microsoft.com/office/powerpoint/2010/main" val="858163505"/>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254" y="533402"/>
            <a:ext cx="10544773" cy="512614"/>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r>
              <a:rPr kumimoji="1" lang="en-IN" sz="2400" b="1" dirty="0" err="1"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Contd</a:t>
            </a:r>
            <a:r>
              <a:rPr kumimoji="1" lang="en-IN"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a:t>
            </a:r>
            <a:endParaRPr kumimoji="1" lang="en-IN"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52919" y="53564"/>
            <a:ext cx="1365304" cy="47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9"/>
          <p:cNvSpPr>
            <a:spLocks/>
          </p:cNvSpPr>
          <p:nvPr/>
        </p:nvSpPr>
        <p:spPr bwMode="auto">
          <a:xfrm>
            <a:off x="0" y="1066800"/>
            <a:ext cx="12161837" cy="260796"/>
          </a:xfrm>
          <a:custGeom>
            <a:avLst/>
            <a:gdLst>
              <a:gd name="T0" fmla="*/ 0 w 9144000"/>
              <a:gd name="T1" fmla="*/ 0 h 170688"/>
              <a:gd name="T2" fmla="*/ 9144000 w 9144000"/>
              <a:gd name="T3" fmla="*/ 0 h 170688"/>
              <a:gd name="T4" fmla="*/ 0 60000 65536"/>
              <a:gd name="T5" fmla="*/ 0 60000 65536"/>
            </a:gdLst>
            <a:ahLst/>
            <a:cxnLst>
              <a:cxn ang="T4">
                <a:pos x="T0" y="T1"/>
              </a:cxn>
              <a:cxn ang="T5">
                <a:pos x="T2" y="T3"/>
              </a:cxn>
            </a:cxnLst>
            <a:rect l="0" t="0" r="r" b="b"/>
            <a:pathLst>
              <a:path w="9144000" h="170688">
                <a:moveTo>
                  <a:pt x="0" y="0"/>
                </a:moveTo>
                <a:lnTo>
                  <a:pt x="9144000"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IN"/>
          </a:p>
        </p:txBody>
      </p:sp>
      <p:sp>
        <p:nvSpPr>
          <p:cNvPr id="6" name="TextBox 5"/>
          <p:cNvSpPr txBox="1"/>
          <p:nvPr/>
        </p:nvSpPr>
        <p:spPr>
          <a:xfrm>
            <a:off x="140471" y="1046015"/>
            <a:ext cx="12065620" cy="646331"/>
          </a:xfrm>
          <a:prstGeom prst="rect">
            <a:avLst/>
          </a:prstGeom>
          <a:noFill/>
        </p:spPr>
        <p:txBody>
          <a:bodyPr wrap="square" rtlCol="0">
            <a:spAutoFit/>
          </a:bodyPr>
          <a:lstStyle/>
          <a:p>
            <a:pPr marL="285750" indent="-285750">
              <a:buFont typeface="Arial" panose="020B0604020202020204" pitchFamily="34" charset="0"/>
              <a:buChar char="•"/>
            </a:pPr>
            <a:r>
              <a:rPr lang="en-IN" dirty="0" smtClean="0">
                <a:latin typeface="Arial" panose="020B0604020202020204" pitchFamily="34" charset="0"/>
                <a:cs typeface="Arial" panose="020B0604020202020204" pitchFamily="34" charset="0"/>
              </a:rPr>
              <a:t>Based on the demand received from the 14 Countries for 472427 Nos. of Solar Pumping Systems a Price Discovery Tender is proposed to be issued by ISA Secretariat</a:t>
            </a:r>
            <a:endParaRPr lang="en-IN" dirty="0" smtClean="0">
              <a:latin typeface="Arial" panose="020B0604020202020204" pitchFamily="34" charset="0"/>
              <a:cs typeface="Arial" panose="020B0604020202020204" pitchFamily="34" charset="0"/>
            </a:endParaRPr>
          </a:p>
        </p:txBody>
      </p:sp>
      <p:sp>
        <p:nvSpPr>
          <p:cNvPr id="7" name="TextBox 6"/>
          <p:cNvSpPr txBox="1"/>
          <p:nvPr/>
        </p:nvSpPr>
        <p:spPr>
          <a:xfrm>
            <a:off x="48108" y="1730060"/>
            <a:ext cx="12065620" cy="4801314"/>
          </a:xfrm>
          <a:prstGeom prst="rect">
            <a:avLst/>
          </a:prstGeom>
          <a:noFill/>
        </p:spPr>
        <p:txBody>
          <a:bodyPr wrap="square" rtlCol="0">
            <a:spAutoFit/>
          </a:bodyPr>
          <a:lstStyle/>
          <a:p>
            <a:pPr marL="285750" indent="-285750">
              <a:buFont typeface="Arial" panose="020B0604020202020204" pitchFamily="34" charset="0"/>
              <a:buChar char="•"/>
            </a:pPr>
            <a:r>
              <a:rPr lang="en-IN" dirty="0" smtClean="0">
                <a:latin typeface="Arial" panose="020B0604020202020204" pitchFamily="34" charset="0"/>
                <a:cs typeface="Arial" panose="020B0604020202020204" pitchFamily="34" charset="0"/>
              </a:rPr>
              <a:t>A innovative offer was received from M/s Energy Efficiency Services Ltd, </a:t>
            </a:r>
            <a:r>
              <a:rPr lang="en-IN" dirty="0">
                <a:latin typeface="Arial" panose="020B0604020202020204" pitchFamily="34" charset="0"/>
                <a:cs typeface="Arial" panose="020B0604020202020204" pitchFamily="34" charset="0"/>
              </a:rPr>
              <a:t>a central Public Sector Enterprise of Government of India which have expertise and experience in executing tenders with large volume of </a:t>
            </a:r>
            <a:r>
              <a:rPr lang="en-IN" dirty="0" smtClean="0">
                <a:latin typeface="Arial" panose="020B0604020202020204" pitchFamily="34" charset="0"/>
                <a:cs typeface="Arial" panose="020B0604020202020204" pitchFamily="34" charset="0"/>
              </a:rPr>
              <a:t>supplies, for following two activities, on behalf of ISA:</a:t>
            </a:r>
          </a:p>
          <a:p>
            <a:pPr marL="285750" indent="-285750">
              <a:buFont typeface="Arial" panose="020B0604020202020204" pitchFamily="34" charset="0"/>
              <a:buChar char="•"/>
            </a:pPr>
            <a:endParaRPr lang="en-IN"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IN"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IN"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IN"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IN"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IN"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IN"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IN"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IN"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IN"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IN"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IN" dirty="0">
                <a:latin typeface="Arial" panose="020B0604020202020204" pitchFamily="34" charset="0"/>
                <a:cs typeface="Arial" panose="020B0604020202020204" pitchFamily="34" charset="0"/>
              </a:rPr>
              <a:t>ISA circulated this offer in the form of Expression of Interest (</a:t>
            </a:r>
            <a:r>
              <a:rPr lang="en-IN" dirty="0" err="1">
                <a:latin typeface="Arial" panose="020B0604020202020204" pitchFamily="34" charset="0"/>
                <a:cs typeface="Arial" panose="020B0604020202020204" pitchFamily="34" charset="0"/>
              </a:rPr>
              <a:t>EoI</a:t>
            </a:r>
            <a:r>
              <a:rPr lang="en-IN" dirty="0">
                <a:latin typeface="Arial" panose="020B0604020202020204" pitchFamily="34" charset="0"/>
                <a:cs typeface="Arial" panose="020B0604020202020204" pitchFamily="34" charset="0"/>
              </a:rPr>
              <a:t>) to all NFPs after due vetting from Think Tank like CEEW, UNDP, MPUVNL, CREDA etc.</a:t>
            </a:r>
          </a:p>
          <a:p>
            <a:r>
              <a:rPr lang="en-IN" dirty="0">
                <a:latin typeface="Arial" panose="020B0604020202020204" pitchFamily="34" charset="0"/>
                <a:cs typeface="Arial" panose="020B0604020202020204" pitchFamily="34" charset="0"/>
              </a:rPr>
              <a:t>	</a:t>
            </a:r>
            <a:r>
              <a:rPr lang="en-IN" dirty="0" smtClean="0">
                <a:latin typeface="Arial" panose="020B0604020202020204" pitchFamily="34" charset="0"/>
                <a:cs typeface="Arial" panose="020B0604020202020204" pitchFamily="34" charset="0"/>
              </a:rPr>
              <a:t> </a:t>
            </a:r>
            <a:endParaRPr lang="en-IN" dirty="0" smtClean="0">
              <a:latin typeface="Arial" panose="020B0604020202020204" pitchFamily="34" charset="0"/>
              <a:cs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620986879"/>
              </p:ext>
            </p:extLst>
          </p:nvPr>
        </p:nvGraphicFramePr>
        <p:xfrm>
          <a:off x="1303832" y="2819400"/>
          <a:ext cx="7848599" cy="2625471"/>
        </p:xfrm>
        <a:graphic>
          <a:graphicData uri="http://schemas.openxmlformats.org/drawingml/2006/table">
            <a:tbl>
              <a:tblPr firstRow="1" firstCol="1" bandRow="1">
                <a:tableStyleId>{5C22544A-7EE6-4342-B048-85BDC9FD1C3A}</a:tableStyleId>
              </a:tblPr>
              <a:tblGrid>
                <a:gridCol w="895728">
                  <a:extLst>
                    <a:ext uri="{9D8B030D-6E8A-4147-A177-3AD203B41FA5}">
                      <a16:colId xmlns:a16="http://schemas.microsoft.com/office/drawing/2014/main" val="696613290"/>
                    </a:ext>
                  </a:extLst>
                </a:gridCol>
                <a:gridCol w="1804629">
                  <a:extLst>
                    <a:ext uri="{9D8B030D-6E8A-4147-A177-3AD203B41FA5}">
                      <a16:colId xmlns:a16="http://schemas.microsoft.com/office/drawing/2014/main" val="819754691"/>
                    </a:ext>
                  </a:extLst>
                </a:gridCol>
                <a:gridCol w="2892456">
                  <a:extLst>
                    <a:ext uri="{9D8B030D-6E8A-4147-A177-3AD203B41FA5}">
                      <a16:colId xmlns:a16="http://schemas.microsoft.com/office/drawing/2014/main" val="926789477"/>
                    </a:ext>
                  </a:extLst>
                </a:gridCol>
                <a:gridCol w="2255786">
                  <a:extLst>
                    <a:ext uri="{9D8B030D-6E8A-4147-A177-3AD203B41FA5}">
                      <a16:colId xmlns:a16="http://schemas.microsoft.com/office/drawing/2014/main" val="2101584612"/>
                    </a:ext>
                  </a:extLst>
                </a:gridCol>
              </a:tblGrid>
              <a:tr h="289617">
                <a:tc>
                  <a:txBody>
                    <a:bodyPr/>
                    <a:lstStyle/>
                    <a:p>
                      <a:pPr marL="0" marR="0" indent="0" algn="ctr">
                        <a:lnSpc>
                          <a:spcPct val="108000"/>
                        </a:lnSpc>
                        <a:spcBef>
                          <a:spcPts val="0"/>
                        </a:spcBef>
                        <a:spcAft>
                          <a:spcPts val="1540"/>
                        </a:spcAft>
                      </a:pPr>
                      <a:r>
                        <a:rPr lang="en-IN" sz="1800">
                          <a:effectLst/>
                        </a:rPr>
                        <a:t>Phase</a:t>
                      </a:r>
                      <a:endParaRPr lang="en-US"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ctr">
                        <a:lnSpc>
                          <a:spcPct val="108000"/>
                        </a:lnSpc>
                        <a:spcBef>
                          <a:spcPts val="0"/>
                        </a:spcBef>
                        <a:spcAft>
                          <a:spcPts val="1540"/>
                        </a:spcAft>
                      </a:pPr>
                      <a:r>
                        <a:rPr lang="en-IN" sz="1800">
                          <a:effectLst/>
                        </a:rPr>
                        <a:t>Party</a:t>
                      </a:r>
                      <a:endParaRPr lang="en-US"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ctr">
                        <a:lnSpc>
                          <a:spcPct val="108000"/>
                        </a:lnSpc>
                        <a:spcBef>
                          <a:spcPts val="0"/>
                        </a:spcBef>
                        <a:spcAft>
                          <a:spcPts val="1540"/>
                        </a:spcAft>
                      </a:pPr>
                      <a:r>
                        <a:rPr lang="en-IN" sz="1800" dirty="0">
                          <a:effectLst/>
                        </a:rPr>
                        <a:t>Services offered by EESL</a:t>
                      </a:r>
                      <a:endPar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ctr">
                        <a:lnSpc>
                          <a:spcPct val="108000"/>
                        </a:lnSpc>
                        <a:spcBef>
                          <a:spcPts val="0"/>
                        </a:spcBef>
                        <a:spcAft>
                          <a:spcPts val="1540"/>
                        </a:spcAft>
                      </a:pPr>
                      <a:r>
                        <a:rPr lang="en-IN" sz="1800" dirty="0">
                          <a:effectLst/>
                        </a:rPr>
                        <a:t>Cost to be charged to ISA/Bidder</a:t>
                      </a:r>
                      <a:endPar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06712607"/>
                  </a:ext>
                </a:extLst>
              </a:tr>
              <a:tr h="579233">
                <a:tc>
                  <a:txBody>
                    <a:bodyPr/>
                    <a:lstStyle/>
                    <a:p>
                      <a:pPr marL="0" marR="0" indent="0" algn="ctr">
                        <a:lnSpc>
                          <a:spcPct val="108000"/>
                        </a:lnSpc>
                        <a:spcBef>
                          <a:spcPts val="0"/>
                        </a:spcBef>
                        <a:spcAft>
                          <a:spcPts val="1540"/>
                        </a:spcAft>
                      </a:pPr>
                      <a:r>
                        <a:rPr lang="en-IN" sz="1800">
                          <a:effectLst/>
                        </a:rPr>
                        <a:t>I</a:t>
                      </a:r>
                      <a:endParaRPr lang="en-US"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ctr">
                        <a:lnSpc>
                          <a:spcPct val="108000"/>
                        </a:lnSpc>
                        <a:spcBef>
                          <a:spcPts val="0"/>
                        </a:spcBef>
                        <a:spcAft>
                          <a:spcPts val="1540"/>
                        </a:spcAft>
                      </a:pPr>
                      <a:r>
                        <a:rPr lang="en-IN" sz="1800" dirty="0">
                          <a:effectLst/>
                        </a:rPr>
                        <a:t>International Solar Alliance</a:t>
                      </a:r>
                      <a:endPar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ctr">
                        <a:lnSpc>
                          <a:spcPct val="108000"/>
                        </a:lnSpc>
                        <a:spcBef>
                          <a:spcPts val="0"/>
                        </a:spcBef>
                        <a:spcAft>
                          <a:spcPts val="1540"/>
                        </a:spcAft>
                      </a:pPr>
                      <a:r>
                        <a:rPr lang="en-IN" sz="1800">
                          <a:effectLst/>
                        </a:rPr>
                        <a:t>Conducting International Competitive Bidding (ICB) on behalf of ISA</a:t>
                      </a:r>
                      <a:endParaRPr lang="en-US"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ctr">
                        <a:lnSpc>
                          <a:spcPct val="108000"/>
                        </a:lnSpc>
                        <a:spcBef>
                          <a:spcPts val="0"/>
                        </a:spcBef>
                        <a:spcAft>
                          <a:spcPts val="1540"/>
                        </a:spcAft>
                      </a:pPr>
                      <a:r>
                        <a:rPr lang="en-IN" sz="1800">
                          <a:effectLst/>
                        </a:rPr>
                        <a:t>7764 US $ (excluding Taxes)</a:t>
                      </a:r>
                      <a:endParaRPr lang="en-US"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20602935"/>
                  </a:ext>
                </a:extLst>
              </a:tr>
              <a:tr h="883750">
                <a:tc>
                  <a:txBody>
                    <a:bodyPr/>
                    <a:lstStyle/>
                    <a:p>
                      <a:pPr marL="0" marR="0" indent="0" algn="ctr">
                        <a:lnSpc>
                          <a:spcPct val="108000"/>
                        </a:lnSpc>
                        <a:spcBef>
                          <a:spcPts val="0"/>
                        </a:spcBef>
                        <a:spcAft>
                          <a:spcPts val="1540"/>
                        </a:spcAft>
                      </a:pPr>
                      <a:r>
                        <a:rPr lang="en-IN" sz="1800">
                          <a:effectLst/>
                        </a:rPr>
                        <a:t>II</a:t>
                      </a:r>
                      <a:endParaRPr lang="en-US"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ctr">
                        <a:lnSpc>
                          <a:spcPct val="108000"/>
                        </a:lnSpc>
                        <a:spcBef>
                          <a:spcPts val="0"/>
                        </a:spcBef>
                        <a:spcAft>
                          <a:spcPts val="1540"/>
                        </a:spcAft>
                      </a:pPr>
                      <a:r>
                        <a:rPr lang="en-IN" sz="1800">
                          <a:effectLst/>
                        </a:rPr>
                        <a:t>Successful Bidder/s</a:t>
                      </a:r>
                      <a:endParaRPr lang="en-US"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ctr">
                        <a:lnSpc>
                          <a:spcPct val="108000"/>
                        </a:lnSpc>
                        <a:spcBef>
                          <a:spcPts val="0"/>
                        </a:spcBef>
                        <a:spcAft>
                          <a:spcPts val="1540"/>
                        </a:spcAft>
                      </a:pPr>
                      <a:r>
                        <a:rPr lang="en-IN" sz="1800">
                          <a:effectLst/>
                        </a:rPr>
                        <a:t>Providing Project Management Consultancy(PMC) </a:t>
                      </a:r>
                      <a:endParaRPr lang="en-US"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indent="0" algn="ctr">
                        <a:lnSpc>
                          <a:spcPct val="108000"/>
                        </a:lnSpc>
                        <a:spcBef>
                          <a:spcPts val="0"/>
                        </a:spcBef>
                        <a:spcAft>
                          <a:spcPts val="1540"/>
                        </a:spcAft>
                      </a:pPr>
                      <a:r>
                        <a:rPr lang="en-IN" sz="1800" dirty="0">
                          <a:effectLst/>
                        </a:rPr>
                        <a:t>3 % * each of the total order value awarded to the successful bidder(s)</a:t>
                      </a:r>
                      <a:endPar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38620093"/>
                  </a:ext>
                </a:extLst>
              </a:tr>
            </a:tbl>
          </a:graphicData>
        </a:graphic>
      </p:graphicFrame>
    </p:spTree>
    <p:extLst>
      <p:ext uri="{BB962C8B-B14F-4D97-AF65-F5344CB8AC3E}">
        <p14:creationId xmlns:p14="http://schemas.microsoft.com/office/powerpoint/2010/main" val="24395039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2119" y="478327"/>
            <a:ext cx="10544773" cy="512614"/>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r>
              <a:rPr kumimoji="1" lang="en-IN" sz="2400" b="1" dirty="0" err="1"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Contd</a:t>
            </a:r>
            <a:r>
              <a:rPr kumimoji="1" lang="en-IN"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a:t>
            </a:r>
            <a:endParaRPr kumimoji="1" lang="en-IN"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52919" y="53564"/>
            <a:ext cx="1365304" cy="47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9"/>
          <p:cNvSpPr>
            <a:spLocks/>
          </p:cNvSpPr>
          <p:nvPr/>
        </p:nvSpPr>
        <p:spPr bwMode="auto">
          <a:xfrm>
            <a:off x="0" y="1066800"/>
            <a:ext cx="12161837" cy="260796"/>
          </a:xfrm>
          <a:custGeom>
            <a:avLst/>
            <a:gdLst>
              <a:gd name="T0" fmla="*/ 0 w 9144000"/>
              <a:gd name="T1" fmla="*/ 0 h 170688"/>
              <a:gd name="T2" fmla="*/ 9144000 w 9144000"/>
              <a:gd name="T3" fmla="*/ 0 h 170688"/>
              <a:gd name="T4" fmla="*/ 0 60000 65536"/>
              <a:gd name="T5" fmla="*/ 0 60000 65536"/>
            </a:gdLst>
            <a:ahLst/>
            <a:cxnLst>
              <a:cxn ang="T4">
                <a:pos x="T0" y="T1"/>
              </a:cxn>
              <a:cxn ang="T5">
                <a:pos x="T2" y="T3"/>
              </a:cxn>
            </a:cxnLst>
            <a:rect l="0" t="0" r="r" b="b"/>
            <a:pathLst>
              <a:path w="9144000" h="170688">
                <a:moveTo>
                  <a:pt x="0" y="0"/>
                </a:moveTo>
                <a:lnTo>
                  <a:pt x="9144000"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IN"/>
          </a:p>
        </p:txBody>
      </p:sp>
      <p:sp>
        <p:nvSpPr>
          <p:cNvPr id="6" name="TextBox 5"/>
          <p:cNvSpPr txBox="1"/>
          <p:nvPr/>
        </p:nvSpPr>
        <p:spPr>
          <a:xfrm>
            <a:off x="244476" y="1132131"/>
            <a:ext cx="12065620" cy="923330"/>
          </a:xfrm>
          <a:prstGeom prst="rect">
            <a:avLst/>
          </a:prstGeom>
          <a:noFill/>
        </p:spPr>
        <p:txBody>
          <a:bodyPr wrap="square" rtlCol="0">
            <a:spAutoFit/>
          </a:bodyPr>
          <a:lstStyle/>
          <a:p>
            <a:pPr marL="285750" indent="-285750" algn="just">
              <a:buFont typeface="Arial" panose="020B0604020202020204" pitchFamily="34" charset="0"/>
              <a:buChar char="•"/>
            </a:pPr>
            <a:r>
              <a:rPr lang="en-IN" dirty="0" smtClean="0">
                <a:latin typeface="Arial" panose="020B0604020202020204" pitchFamily="34" charset="0"/>
                <a:cs typeface="Arial" panose="020B0604020202020204" pitchFamily="34" charset="0"/>
              </a:rPr>
              <a:t>After the suggestions and comments received from stakeholders, the </a:t>
            </a:r>
            <a:r>
              <a:rPr lang="en-IN" dirty="0" err="1" smtClean="0">
                <a:latin typeface="Arial" panose="020B0604020202020204" pitchFamily="34" charset="0"/>
                <a:cs typeface="Arial" panose="020B0604020202020204" pitchFamily="34" charset="0"/>
              </a:rPr>
              <a:t>EoI</a:t>
            </a:r>
            <a:r>
              <a:rPr lang="en-IN" dirty="0" smtClean="0">
                <a:latin typeface="Arial" panose="020B0604020202020204" pitchFamily="34" charset="0"/>
                <a:cs typeface="Arial" panose="020B0604020202020204" pitchFamily="34" charset="0"/>
              </a:rPr>
              <a:t> has been amended and the amended draft is circulated to all Excellences present in this SUN Meet for your valuable suggestion, if any, prior to uploading the same for receiving offer on Swiss Challenge basis</a:t>
            </a:r>
            <a:endParaRPr lang="en-IN" dirty="0" smtClean="0">
              <a:latin typeface="Arial" panose="020B0604020202020204" pitchFamily="34" charset="0"/>
              <a:cs typeface="Arial" panose="020B0604020202020204" pitchFamily="34" charset="0"/>
            </a:endParaRPr>
          </a:p>
        </p:txBody>
      </p:sp>
      <p:sp>
        <p:nvSpPr>
          <p:cNvPr id="7" name="TextBox 6"/>
          <p:cNvSpPr txBox="1"/>
          <p:nvPr/>
        </p:nvSpPr>
        <p:spPr>
          <a:xfrm>
            <a:off x="213519" y="2428500"/>
            <a:ext cx="12065620" cy="923330"/>
          </a:xfrm>
          <a:prstGeom prst="rect">
            <a:avLst/>
          </a:prstGeom>
          <a:noFill/>
        </p:spPr>
        <p:txBody>
          <a:bodyPr wrap="square" rtlCol="0">
            <a:spAutoFit/>
          </a:bodyPr>
          <a:lstStyle/>
          <a:p>
            <a:pPr marL="285750" indent="-285750">
              <a:buFont typeface="Arial" panose="020B0604020202020204" pitchFamily="34" charset="0"/>
              <a:buChar char="•"/>
            </a:pPr>
            <a:r>
              <a:rPr lang="en-IN" dirty="0" smtClean="0">
                <a:latin typeface="Arial" panose="020B0604020202020204" pitchFamily="34" charset="0"/>
                <a:cs typeface="Arial" panose="020B0604020202020204" pitchFamily="34" charset="0"/>
              </a:rPr>
              <a:t>This </a:t>
            </a:r>
            <a:r>
              <a:rPr lang="en-IN" dirty="0" err="1" smtClean="0">
                <a:latin typeface="Arial" panose="020B0604020202020204" pitchFamily="34" charset="0"/>
                <a:cs typeface="Arial" panose="020B0604020202020204" pitchFamily="34" charset="0"/>
              </a:rPr>
              <a:t>EoI</a:t>
            </a:r>
            <a:r>
              <a:rPr lang="en-IN" dirty="0" smtClean="0">
                <a:latin typeface="Arial" panose="020B0604020202020204" pitchFamily="34" charset="0"/>
                <a:cs typeface="Arial" panose="020B0604020202020204" pitchFamily="34" charset="0"/>
              </a:rPr>
              <a:t> is basically for selection of organisation who would be </a:t>
            </a:r>
            <a:r>
              <a:rPr lang="en-IN" dirty="0" smtClean="0">
                <a:latin typeface="Arial" panose="020B0604020202020204" pitchFamily="34" charset="0"/>
                <a:cs typeface="Arial" panose="020B0604020202020204" pitchFamily="34" charset="0"/>
              </a:rPr>
              <a:t>organising, </a:t>
            </a:r>
            <a:r>
              <a:rPr lang="en-IN" dirty="0">
                <a:latin typeface="Arial" panose="020B0604020202020204" pitchFamily="34" charset="0"/>
                <a:cs typeface="Arial" panose="020B0604020202020204" pitchFamily="34" charset="0"/>
              </a:rPr>
              <a:t>in a transparent </a:t>
            </a:r>
            <a:r>
              <a:rPr lang="en-IN" dirty="0" smtClean="0">
                <a:latin typeface="Arial" panose="020B0604020202020204" pitchFamily="34" charset="0"/>
                <a:cs typeface="Arial" panose="020B0604020202020204" pitchFamily="34" charset="0"/>
              </a:rPr>
              <a:t>manner, </a:t>
            </a:r>
            <a:r>
              <a:rPr lang="en-IN" dirty="0">
                <a:latin typeface="Arial" panose="020B0604020202020204" pitchFamily="34" charset="0"/>
                <a:cs typeface="Arial" panose="020B0604020202020204" pitchFamily="34" charset="0"/>
              </a:rPr>
              <a:t>the </a:t>
            </a:r>
            <a:r>
              <a:rPr lang="en-IN" dirty="0" smtClean="0">
                <a:latin typeface="Arial" panose="020B0604020202020204" pitchFamily="34" charset="0"/>
                <a:cs typeface="Arial" panose="020B0604020202020204" pitchFamily="34" charset="0"/>
              </a:rPr>
              <a:t>International Competitive Bid, which is essentially Price Exploratory Tender (PET), and also providing services as Project Monitoring Consultancy, on behave of ISA</a:t>
            </a:r>
            <a:r>
              <a:rPr lang="en-IN" dirty="0" smtClean="0">
                <a:latin typeface="Arial" panose="020B0604020202020204" pitchFamily="34" charset="0"/>
                <a:cs typeface="Arial" panose="020B0604020202020204" pitchFamily="34" charset="0"/>
              </a:rPr>
              <a:t> </a:t>
            </a:r>
            <a:endParaRPr lang="en-IN" dirty="0" smtClean="0">
              <a:latin typeface="Arial" panose="020B0604020202020204" pitchFamily="34" charset="0"/>
              <a:cs typeface="Arial" panose="020B0604020202020204" pitchFamily="34" charset="0"/>
            </a:endParaRPr>
          </a:p>
        </p:txBody>
      </p:sp>
      <p:sp>
        <p:nvSpPr>
          <p:cNvPr id="8" name="TextBox 7"/>
          <p:cNvSpPr txBox="1"/>
          <p:nvPr/>
        </p:nvSpPr>
        <p:spPr>
          <a:xfrm>
            <a:off x="231095" y="3580431"/>
            <a:ext cx="12065620" cy="923330"/>
          </a:xfrm>
          <a:prstGeom prst="rect">
            <a:avLst/>
          </a:prstGeom>
          <a:noFill/>
        </p:spPr>
        <p:txBody>
          <a:bodyPr wrap="square" rtlCol="0">
            <a:spAutoFit/>
          </a:bodyPr>
          <a:lstStyle/>
          <a:p>
            <a:pPr marL="285750" indent="-285750">
              <a:buFont typeface="Arial" panose="020B0604020202020204" pitchFamily="34" charset="0"/>
              <a:buChar char="•"/>
            </a:pPr>
            <a:r>
              <a:rPr lang="en-IN" dirty="0" smtClean="0">
                <a:latin typeface="Arial" panose="020B0604020202020204" pitchFamily="34" charset="0"/>
                <a:cs typeface="Arial" panose="020B0604020202020204" pitchFamily="34" charset="0"/>
              </a:rPr>
              <a:t>ISA has been receiving more demands from ISA Member Countries over and above already received from 12 Countries. Isa would certainly honour such demands provided the Countries submit their firm commitment for acceptance of rates discovered through the PET along with PMC services.  </a:t>
            </a:r>
            <a:endParaRPr lang="en-IN" dirty="0" smtClean="0">
              <a:latin typeface="Arial" panose="020B0604020202020204" pitchFamily="34" charset="0"/>
              <a:cs typeface="Arial" panose="020B0604020202020204" pitchFamily="34" charset="0"/>
            </a:endParaRPr>
          </a:p>
        </p:txBody>
      </p:sp>
      <p:sp>
        <p:nvSpPr>
          <p:cNvPr id="9" name="TextBox 8"/>
          <p:cNvSpPr txBox="1"/>
          <p:nvPr/>
        </p:nvSpPr>
        <p:spPr>
          <a:xfrm>
            <a:off x="259557" y="4876800"/>
            <a:ext cx="12065620" cy="1200329"/>
          </a:xfrm>
          <a:prstGeom prst="rect">
            <a:avLst/>
          </a:prstGeom>
          <a:noFill/>
        </p:spPr>
        <p:txBody>
          <a:bodyPr wrap="square" rtlCol="0">
            <a:spAutoFit/>
          </a:bodyPr>
          <a:lstStyle/>
          <a:p>
            <a:pPr marL="285750" indent="-285750">
              <a:buFont typeface="Arial" panose="020B0604020202020204" pitchFamily="34" charset="0"/>
              <a:buChar char="•"/>
            </a:pPr>
            <a:r>
              <a:rPr lang="en-IN" dirty="0" smtClean="0">
                <a:latin typeface="Arial" panose="020B0604020202020204" pitchFamily="34" charset="0"/>
                <a:cs typeface="Arial" panose="020B0604020202020204" pitchFamily="34" charset="0"/>
              </a:rPr>
              <a:t>The Solar Water Pumping Systems (SWPS) is proposed to be offered with five years of Warrantee and O&amp;M services. During the Warrantee period the developer would be responsible not only for warrantee and O&amp;M activities but would also have mandate for capacity building by training local manpower and farmers for O&amp;M activities of SWPS, who can be further shoulder the responsibility of O&amp;M of SWPS till its life time. </a:t>
            </a:r>
            <a:r>
              <a:rPr lang="en-IN" dirty="0">
                <a:latin typeface="Arial" panose="020B0604020202020204" pitchFamily="34" charset="0"/>
                <a:cs typeface="Arial" panose="020B0604020202020204" pitchFamily="34" charset="0"/>
              </a:rPr>
              <a:t>	</a:t>
            </a:r>
            <a:r>
              <a:rPr lang="en-IN" dirty="0" smtClean="0">
                <a:latin typeface="Arial" panose="020B0604020202020204" pitchFamily="34" charset="0"/>
                <a:cs typeface="Arial" panose="020B0604020202020204" pitchFamily="34" charset="0"/>
              </a:rPr>
              <a:t> </a:t>
            </a:r>
            <a:endParaRPr lang="en-IN"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824487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254" y="533402"/>
            <a:ext cx="10544773" cy="512614"/>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r>
              <a:rPr kumimoji="1" lang="en-IN" sz="2400" b="1" dirty="0" err="1"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Contd</a:t>
            </a:r>
            <a:r>
              <a:rPr kumimoji="1" lang="en-IN"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 …….</a:t>
            </a:r>
            <a:endParaRPr kumimoji="1" lang="en-IN"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52919" y="53564"/>
            <a:ext cx="1365304" cy="47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9"/>
          <p:cNvSpPr>
            <a:spLocks/>
          </p:cNvSpPr>
          <p:nvPr/>
        </p:nvSpPr>
        <p:spPr bwMode="auto">
          <a:xfrm>
            <a:off x="0" y="1066800"/>
            <a:ext cx="12161837" cy="260796"/>
          </a:xfrm>
          <a:custGeom>
            <a:avLst/>
            <a:gdLst>
              <a:gd name="T0" fmla="*/ 0 w 9144000"/>
              <a:gd name="T1" fmla="*/ 0 h 170688"/>
              <a:gd name="T2" fmla="*/ 9144000 w 9144000"/>
              <a:gd name="T3" fmla="*/ 0 h 170688"/>
              <a:gd name="T4" fmla="*/ 0 60000 65536"/>
              <a:gd name="T5" fmla="*/ 0 60000 65536"/>
            </a:gdLst>
            <a:ahLst/>
            <a:cxnLst>
              <a:cxn ang="T4">
                <a:pos x="T0" y="T1"/>
              </a:cxn>
              <a:cxn ang="T5">
                <a:pos x="T2" y="T3"/>
              </a:cxn>
            </a:cxnLst>
            <a:rect l="0" t="0" r="r" b="b"/>
            <a:pathLst>
              <a:path w="9144000" h="170688">
                <a:moveTo>
                  <a:pt x="0" y="0"/>
                </a:moveTo>
                <a:lnTo>
                  <a:pt x="9144000"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IN"/>
          </a:p>
        </p:txBody>
      </p:sp>
      <p:sp>
        <p:nvSpPr>
          <p:cNvPr id="6" name="TextBox 5"/>
          <p:cNvSpPr txBox="1"/>
          <p:nvPr/>
        </p:nvSpPr>
        <p:spPr>
          <a:xfrm>
            <a:off x="140471" y="1046015"/>
            <a:ext cx="12065620" cy="738664"/>
          </a:xfrm>
          <a:prstGeom prst="rect">
            <a:avLst/>
          </a:prstGeom>
          <a:noFill/>
        </p:spPr>
        <p:txBody>
          <a:bodyPr wrap="square" rtlCol="0">
            <a:spAutoFit/>
          </a:bodyPr>
          <a:lstStyle/>
          <a:p>
            <a:pPr marL="285750" indent="-285750">
              <a:buFont typeface="Arial" panose="020B0604020202020204" pitchFamily="34" charset="0"/>
              <a:buChar char="•"/>
            </a:pPr>
            <a:endParaRPr lang="en-IN" dirty="0" smtClean="0">
              <a:latin typeface="Arial" panose="020B0604020202020204" pitchFamily="34" charset="0"/>
              <a:cs typeface="Arial" panose="020B0604020202020204" pitchFamily="34" charset="0"/>
            </a:endParaRPr>
          </a:p>
          <a:p>
            <a:r>
              <a:rPr lang="en-IN" sz="2400" dirty="0" smtClean="0">
                <a:latin typeface="Arial" panose="020B0604020202020204" pitchFamily="34" charset="0"/>
                <a:cs typeface="Arial" panose="020B0604020202020204" pitchFamily="34" charset="0"/>
              </a:rPr>
              <a:t>Following 14 </a:t>
            </a:r>
            <a:r>
              <a:rPr lang="en-IN" sz="2400" dirty="0">
                <a:latin typeface="Arial" panose="020B0604020202020204" pitchFamily="34" charset="0"/>
                <a:cs typeface="Arial" panose="020B0604020202020204" pitchFamily="34" charset="0"/>
              </a:rPr>
              <a:t>Countries </a:t>
            </a:r>
            <a:r>
              <a:rPr lang="en-IN" sz="2400" dirty="0" smtClean="0">
                <a:latin typeface="Arial" panose="020B0604020202020204" pitchFamily="34" charset="0"/>
                <a:cs typeface="Arial" panose="020B0604020202020204" pitchFamily="34" charset="0"/>
              </a:rPr>
              <a:t>responded for SWPS</a:t>
            </a:r>
            <a:endParaRPr lang="en-IN" sz="2200"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071593856"/>
              </p:ext>
            </p:extLst>
          </p:nvPr>
        </p:nvGraphicFramePr>
        <p:xfrm>
          <a:off x="1204119" y="1784685"/>
          <a:ext cx="7696200" cy="4768515"/>
        </p:xfrm>
        <a:graphic>
          <a:graphicData uri="http://schemas.openxmlformats.org/drawingml/2006/table">
            <a:tbl>
              <a:tblPr firstRow="1" firstCol="1" bandRow="1">
                <a:tableStyleId>{5C22544A-7EE6-4342-B048-85BDC9FD1C3A}</a:tableStyleId>
              </a:tblPr>
              <a:tblGrid>
                <a:gridCol w="957345">
                  <a:extLst>
                    <a:ext uri="{9D8B030D-6E8A-4147-A177-3AD203B41FA5}">
                      <a16:colId xmlns:a16="http://schemas.microsoft.com/office/drawing/2014/main" val="1397673268"/>
                    </a:ext>
                  </a:extLst>
                </a:gridCol>
                <a:gridCol w="4681455">
                  <a:extLst>
                    <a:ext uri="{9D8B030D-6E8A-4147-A177-3AD203B41FA5}">
                      <a16:colId xmlns:a16="http://schemas.microsoft.com/office/drawing/2014/main" val="3195552449"/>
                    </a:ext>
                  </a:extLst>
                </a:gridCol>
                <a:gridCol w="2057400">
                  <a:extLst>
                    <a:ext uri="{9D8B030D-6E8A-4147-A177-3AD203B41FA5}">
                      <a16:colId xmlns:a16="http://schemas.microsoft.com/office/drawing/2014/main" val="2272166170"/>
                    </a:ext>
                  </a:extLst>
                </a:gridCol>
              </a:tblGrid>
              <a:tr h="316883">
                <a:tc>
                  <a:txBody>
                    <a:bodyPr/>
                    <a:lstStyle/>
                    <a:p>
                      <a:pPr marL="6350" marR="0" indent="-6350" algn="just">
                        <a:lnSpc>
                          <a:spcPct val="108000"/>
                        </a:lnSpc>
                        <a:spcBef>
                          <a:spcPts val="0"/>
                        </a:spcBef>
                        <a:spcAft>
                          <a:spcPts val="990"/>
                        </a:spcAft>
                      </a:pPr>
                      <a:r>
                        <a:rPr lang="en-IN" sz="2000" b="1">
                          <a:effectLst/>
                        </a:rPr>
                        <a:t>S.No.</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IN" sz="2000" b="1">
                          <a:effectLst/>
                        </a:rPr>
                        <a:t>Name of the ISA Member Countries</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IN" sz="2000" b="1">
                          <a:effectLst/>
                        </a:rPr>
                        <a:t>No. of Pumps</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38584248"/>
                  </a:ext>
                </a:extLst>
              </a:tr>
              <a:tr h="316883">
                <a:tc>
                  <a:txBody>
                    <a:bodyPr/>
                    <a:lstStyle/>
                    <a:p>
                      <a:pPr marL="6350" marR="0" indent="-6350" algn="just">
                        <a:lnSpc>
                          <a:spcPct val="108000"/>
                        </a:lnSpc>
                        <a:spcBef>
                          <a:spcPts val="0"/>
                        </a:spcBef>
                        <a:spcAft>
                          <a:spcPts val="990"/>
                        </a:spcAft>
                      </a:pPr>
                      <a:r>
                        <a:rPr lang="en-IN" sz="2000" b="1">
                          <a:effectLst/>
                        </a:rPr>
                        <a:t>1</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US" sz="2000" b="1">
                          <a:effectLst/>
                        </a:rPr>
                        <a:t>India (Ratified)</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IN" sz="2000" b="1">
                          <a:effectLst/>
                        </a:rPr>
                        <a:t>300000</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89085644"/>
                  </a:ext>
                </a:extLst>
              </a:tr>
              <a:tr h="316883">
                <a:tc>
                  <a:txBody>
                    <a:bodyPr/>
                    <a:lstStyle/>
                    <a:p>
                      <a:pPr marL="6350" marR="0" indent="-6350" algn="just">
                        <a:lnSpc>
                          <a:spcPct val="108000"/>
                        </a:lnSpc>
                        <a:spcBef>
                          <a:spcPts val="0"/>
                        </a:spcBef>
                        <a:spcAft>
                          <a:spcPts val="990"/>
                        </a:spcAft>
                      </a:pPr>
                      <a:r>
                        <a:rPr lang="en-IN" sz="2000" b="1">
                          <a:effectLst/>
                        </a:rPr>
                        <a:t>2</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US" sz="2000" b="1">
                          <a:effectLst/>
                        </a:rPr>
                        <a:t>Bangladesh (Ratified)</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IN" sz="2000" b="1">
                          <a:effectLst/>
                        </a:rPr>
                        <a:t>50000</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48245519"/>
                  </a:ext>
                </a:extLst>
              </a:tr>
              <a:tr h="316883">
                <a:tc>
                  <a:txBody>
                    <a:bodyPr/>
                    <a:lstStyle/>
                    <a:p>
                      <a:pPr marL="6350" marR="0" indent="-6350" algn="just">
                        <a:lnSpc>
                          <a:spcPct val="108000"/>
                        </a:lnSpc>
                        <a:spcBef>
                          <a:spcPts val="0"/>
                        </a:spcBef>
                        <a:spcAft>
                          <a:spcPts val="990"/>
                        </a:spcAft>
                      </a:pPr>
                      <a:r>
                        <a:rPr lang="en-IN" sz="2000" b="1">
                          <a:effectLst/>
                        </a:rPr>
                        <a:t>3</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US" sz="2000" b="1">
                          <a:effectLst/>
                        </a:rPr>
                        <a:t>Uganda (Ratified)</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IN" sz="2000" b="1">
                          <a:effectLst/>
                        </a:rPr>
                        <a:t>30000</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69476916"/>
                  </a:ext>
                </a:extLst>
              </a:tr>
              <a:tr h="316883">
                <a:tc>
                  <a:txBody>
                    <a:bodyPr/>
                    <a:lstStyle/>
                    <a:p>
                      <a:pPr marL="6350" marR="0" indent="-6350" algn="just">
                        <a:lnSpc>
                          <a:spcPct val="108000"/>
                        </a:lnSpc>
                        <a:spcBef>
                          <a:spcPts val="0"/>
                        </a:spcBef>
                        <a:spcAft>
                          <a:spcPts val="990"/>
                        </a:spcAft>
                      </a:pPr>
                      <a:r>
                        <a:rPr lang="en-IN" sz="2000" b="1" dirty="0">
                          <a:effectLst/>
                        </a:rPr>
                        <a:t>4</a:t>
                      </a:r>
                      <a:endParaRPr lang="en-US" sz="20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US" sz="2000" b="1">
                          <a:effectLst/>
                        </a:rPr>
                        <a:t>Benin (Signed only)</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IN" sz="2000" b="1">
                          <a:effectLst/>
                        </a:rPr>
                        <a:t>50000</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09445065"/>
                  </a:ext>
                </a:extLst>
              </a:tr>
              <a:tr h="316883">
                <a:tc>
                  <a:txBody>
                    <a:bodyPr/>
                    <a:lstStyle/>
                    <a:p>
                      <a:pPr marL="6350" marR="0" indent="-6350" algn="just">
                        <a:lnSpc>
                          <a:spcPct val="108000"/>
                        </a:lnSpc>
                        <a:spcBef>
                          <a:spcPts val="0"/>
                        </a:spcBef>
                        <a:spcAft>
                          <a:spcPts val="990"/>
                        </a:spcAft>
                      </a:pPr>
                      <a:r>
                        <a:rPr lang="en-IN" sz="2000" b="1">
                          <a:effectLst/>
                        </a:rPr>
                        <a:t>5</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US" sz="2000" b="1">
                          <a:effectLst/>
                        </a:rPr>
                        <a:t>Djibouti (Signed only)</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IN" sz="2000" b="1">
                          <a:effectLst/>
                        </a:rPr>
                        <a:t>100</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20337454"/>
                  </a:ext>
                </a:extLst>
              </a:tr>
              <a:tr h="316883">
                <a:tc>
                  <a:txBody>
                    <a:bodyPr/>
                    <a:lstStyle/>
                    <a:p>
                      <a:pPr marL="6350" marR="0" indent="-6350" algn="just">
                        <a:lnSpc>
                          <a:spcPct val="108000"/>
                        </a:lnSpc>
                        <a:spcBef>
                          <a:spcPts val="0"/>
                        </a:spcBef>
                        <a:spcAft>
                          <a:spcPts val="990"/>
                        </a:spcAft>
                      </a:pPr>
                      <a:r>
                        <a:rPr lang="en-IN" sz="2000" b="1">
                          <a:effectLst/>
                        </a:rPr>
                        <a:t>6</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US" sz="2000" b="1">
                          <a:effectLst/>
                        </a:rPr>
                        <a:t>Somalia (Ratified)</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IN" sz="2000" b="1">
                          <a:effectLst/>
                        </a:rPr>
                        <a:t>500</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98972911"/>
                  </a:ext>
                </a:extLst>
              </a:tr>
              <a:tr h="316883">
                <a:tc>
                  <a:txBody>
                    <a:bodyPr/>
                    <a:lstStyle/>
                    <a:p>
                      <a:pPr marL="6350" marR="0" indent="-6350" algn="just">
                        <a:lnSpc>
                          <a:spcPct val="108000"/>
                        </a:lnSpc>
                        <a:spcBef>
                          <a:spcPts val="0"/>
                        </a:spcBef>
                        <a:spcAft>
                          <a:spcPts val="990"/>
                        </a:spcAft>
                      </a:pPr>
                      <a:r>
                        <a:rPr lang="en-IN" sz="2000" b="1">
                          <a:effectLst/>
                        </a:rPr>
                        <a:t>7</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US" sz="2000" b="1">
                          <a:effectLst/>
                        </a:rPr>
                        <a:t>Mali (Ratified)</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IN" sz="2000" b="1">
                          <a:effectLst/>
                        </a:rPr>
                        <a:t>15000</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21628955"/>
                  </a:ext>
                </a:extLst>
              </a:tr>
              <a:tr h="316883">
                <a:tc>
                  <a:txBody>
                    <a:bodyPr/>
                    <a:lstStyle/>
                    <a:p>
                      <a:pPr marL="6350" marR="0" indent="-6350" algn="just">
                        <a:lnSpc>
                          <a:spcPct val="108000"/>
                        </a:lnSpc>
                        <a:spcBef>
                          <a:spcPts val="0"/>
                        </a:spcBef>
                        <a:spcAft>
                          <a:spcPts val="990"/>
                        </a:spcAft>
                      </a:pPr>
                      <a:r>
                        <a:rPr lang="en-IN" sz="2000" b="1">
                          <a:effectLst/>
                        </a:rPr>
                        <a:t>8</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US" sz="2000" b="1">
                          <a:effectLst/>
                        </a:rPr>
                        <a:t>Senegal (Signed only)</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IN" sz="2000" b="1">
                          <a:effectLst/>
                        </a:rPr>
                        <a:t>4000</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62829425"/>
                  </a:ext>
                </a:extLst>
              </a:tr>
              <a:tr h="316883">
                <a:tc>
                  <a:txBody>
                    <a:bodyPr/>
                    <a:lstStyle/>
                    <a:p>
                      <a:pPr marL="6350" marR="0" indent="-6350" algn="just">
                        <a:lnSpc>
                          <a:spcPct val="108000"/>
                        </a:lnSpc>
                        <a:spcBef>
                          <a:spcPts val="0"/>
                        </a:spcBef>
                        <a:spcAft>
                          <a:spcPts val="990"/>
                        </a:spcAft>
                      </a:pPr>
                      <a:r>
                        <a:rPr lang="en-IN" sz="2000" b="1">
                          <a:effectLst/>
                        </a:rPr>
                        <a:t>9</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US" sz="2000" b="1">
                          <a:effectLst/>
                        </a:rPr>
                        <a:t>Niger (Ratified)</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IN" sz="2000" b="1">
                          <a:effectLst/>
                        </a:rPr>
                        <a:t>15000</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91183617"/>
                  </a:ext>
                </a:extLst>
              </a:tr>
              <a:tr h="316883">
                <a:tc>
                  <a:txBody>
                    <a:bodyPr/>
                    <a:lstStyle/>
                    <a:p>
                      <a:pPr marL="6350" marR="0" indent="-6350" algn="just">
                        <a:lnSpc>
                          <a:spcPct val="108000"/>
                        </a:lnSpc>
                        <a:spcBef>
                          <a:spcPts val="0"/>
                        </a:spcBef>
                        <a:spcAft>
                          <a:spcPts val="990"/>
                        </a:spcAft>
                      </a:pPr>
                      <a:r>
                        <a:rPr lang="en-IN" sz="2000" b="1">
                          <a:effectLst/>
                        </a:rPr>
                        <a:t>10</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US" sz="2000" b="1">
                          <a:effectLst/>
                        </a:rPr>
                        <a:t>South Sudan (Ratified)</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IN" sz="2000" b="1">
                          <a:effectLst/>
                        </a:rPr>
                        <a:t>6800</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49272088"/>
                  </a:ext>
                </a:extLst>
              </a:tr>
              <a:tr h="316883">
                <a:tc>
                  <a:txBody>
                    <a:bodyPr/>
                    <a:lstStyle/>
                    <a:p>
                      <a:pPr marL="6350" marR="0" indent="-6350" algn="just">
                        <a:lnSpc>
                          <a:spcPct val="108000"/>
                        </a:lnSpc>
                        <a:spcBef>
                          <a:spcPts val="0"/>
                        </a:spcBef>
                        <a:spcAft>
                          <a:spcPts val="990"/>
                        </a:spcAft>
                      </a:pPr>
                      <a:r>
                        <a:rPr lang="en-IN" sz="2000" b="1">
                          <a:effectLst/>
                        </a:rPr>
                        <a:t>11</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US" sz="2000" b="1">
                          <a:effectLst/>
                        </a:rPr>
                        <a:t>Mauritius (Ratified)</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IN" sz="2000" b="1">
                          <a:effectLst/>
                        </a:rPr>
                        <a:t>27</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59211820"/>
                  </a:ext>
                </a:extLst>
              </a:tr>
              <a:tr h="649036">
                <a:tc>
                  <a:txBody>
                    <a:bodyPr/>
                    <a:lstStyle/>
                    <a:p>
                      <a:pPr marL="6350" marR="0" indent="-6350" algn="just">
                        <a:lnSpc>
                          <a:spcPct val="108000"/>
                        </a:lnSpc>
                        <a:spcBef>
                          <a:spcPts val="0"/>
                        </a:spcBef>
                        <a:spcAft>
                          <a:spcPts val="990"/>
                        </a:spcAft>
                      </a:pPr>
                      <a:r>
                        <a:rPr lang="en-IN" sz="2000" b="1">
                          <a:effectLst/>
                        </a:rPr>
                        <a:t>12</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US" sz="2000" b="1">
                          <a:effectLst/>
                        </a:rPr>
                        <a:t>Democratic Republic of Congo (Signed only)</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6350" marR="0" indent="-6350" algn="just">
                        <a:lnSpc>
                          <a:spcPct val="108000"/>
                        </a:lnSpc>
                        <a:spcBef>
                          <a:spcPts val="0"/>
                        </a:spcBef>
                        <a:spcAft>
                          <a:spcPts val="990"/>
                        </a:spcAft>
                      </a:pPr>
                      <a:r>
                        <a:rPr lang="en-IN" sz="2000" b="1">
                          <a:effectLst/>
                        </a:rPr>
                        <a:t>1000</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72390891"/>
                  </a:ext>
                </a:extLst>
              </a:tr>
              <a:tr h="316883">
                <a:tc gridSpan="2">
                  <a:txBody>
                    <a:bodyPr/>
                    <a:lstStyle/>
                    <a:p>
                      <a:pPr marL="6350" marR="0" indent="-6350" algn="ctr">
                        <a:lnSpc>
                          <a:spcPct val="108000"/>
                        </a:lnSpc>
                        <a:spcBef>
                          <a:spcPts val="0"/>
                        </a:spcBef>
                        <a:spcAft>
                          <a:spcPts val="990"/>
                        </a:spcAft>
                      </a:pPr>
                      <a:r>
                        <a:rPr lang="en-US" sz="2000" b="1">
                          <a:effectLst/>
                        </a:rPr>
                        <a:t>TOTAL</a:t>
                      </a:r>
                      <a:endParaRPr lang="en-US" sz="20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a:txBody>
                    <a:bodyPr/>
                    <a:lstStyle/>
                    <a:p>
                      <a:pPr marL="6350" marR="0" indent="-6350" algn="just">
                        <a:lnSpc>
                          <a:spcPct val="108000"/>
                        </a:lnSpc>
                        <a:spcBef>
                          <a:spcPts val="0"/>
                        </a:spcBef>
                        <a:spcAft>
                          <a:spcPts val="990"/>
                        </a:spcAft>
                      </a:pPr>
                      <a:r>
                        <a:rPr lang="en-IN" sz="2000" b="1" dirty="0">
                          <a:effectLst/>
                        </a:rPr>
                        <a:t>472427</a:t>
                      </a:r>
                      <a:endParaRPr lang="en-US" sz="20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06620129"/>
                  </a:ext>
                </a:extLst>
              </a:tr>
            </a:tbl>
          </a:graphicData>
        </a:graphic>
      </p:graphicFrame>
    </p:spTree>
    <p:extLst>
      <p:ext uri="{BB962C8B-B14F-4D97-AF65-F5344CB8AC3E}">
        <p14:creationId xmlns:p14="http://schemas.microsoft.com/office/powerpoint/2010/main" val="29881103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254" y="0"/>
            <a:ext cx="10011373" cy="1066797"/>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r>
              <a:rPr kumimoji="1" lang="en-IN"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Details of Commitments / EOI’s received for African ISA countries under Indian LOC</a:t>
            </a:r>
            <a:endPar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79554" y="15240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9"/>
          <p:cNvSpPr>
            <a:spLocks/>
          </p:cNvSpPr>
          <p:nvPr/>
        </p:nvSpPr>
        <p:spPr bwMode="auto">
          <a:xfrm>
            <a:off x="0" y="1066800"/>
            <a:ext cx="12161837" cy="260796"/>
          </a:xfrm>
          <a:custGeom>
            <a:avLst/>
            <a:gdLst>
              <a:gd name="T0" fmla="*/ 0 w 9144000"/>
              <a:gd name="T1" fmla="*/ 0 h 170688"/>
              <a:gd name="T2" fmla="*/ 9144000 w 9144000"/>
              <a:gd name="T3" fmla="*/ 0 h 170688"/>
              <a:gd name="T4" fmla="*/ 0 60000 65536"/>
              <a:gd name="T5" fmla="*/ 0 60000 65536"/>
            </a:gdLst>
            <a:ahLst/>
            <a:cxnLst>
              <a:cxn ang="T4">
                <a:pos x="T0" y="T1"/>
              </a:cxn>
              <a:cxn ang="T5">
                <a:pos x="T2" y="T3"/>
              </a:cxn>
            </a:cxnLst>
            <a:rect l="0" t="0" r="r" b="b"/>
            <a:pathLst>
              <a:path w="9144000" h="170688">
                <a:moveTo>
                  <a:pt x="0" y="0"/>
                </a:moveTo>
                <a:lnTo>
                  <a:pt x="9144000"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IN"/>
          </a:p>
        </p:txBody>
      </p:sp>
      <p:sp>
        <p:nvSpPr>
          <p:cNvPr id="6" name="TextBox 5"/>
          <p:cNvSpPr txBox="1"/>
          <p:nvPr/>
        </p:nvSpPr>
        <p:spPr>
          <a:xfrm>
            <a:off x="0" y="1120914"/>
            <a:ext cx="12161838" cy="646331"/>
          </a:xfrm>
          <a:prstGeom prst="rect">
            <a:avLst/>
          </a:prstGeom>
          <a:noFill/>
        </p:spPr>
        <p:txBody>
          <a:bodyPr wrap="square" rtlCol="0">
            <a:spAutoFit/>
          </a:bodyPr>
          <a:lstStyle/>
          <a:p>
            <a:pPr marL="285750" indent="-285750" algn="just"/>
            <a:r>
              <a:rPr lang="en-IN" b="1" dirty="0" smtClean="0">
                <a:latin typeface="Arial" panose="020B0604020202020204" pitchFamily="34" charset="0"/>
                <a:cs typeface="Arial" panose="020B0604020202020204" pitchFamily="34" charset="0"/>
              </a:rPr>
              <a:t>     ISA to go for price discovery tender for aggregated demands (globally / continent wise) for 500,000 solar pumps</a:t>
            </a:r>
            <a:endParaRPr lang="en-IN" sz="2000" b="1"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872882501"/>
              </p:ext>
            </p:extLst>
          </p:nvPr>
        </p:nvGraphicFramePr>
        <p:xfrm>
          <a:off x="280415" y="1828800"/>
          <a:ext cx="11721148" cy="4989449"/>
        </p:xfrm>
        <a:graphic>
          <a:graphicData uri="http://schemas.openxmlformats.org/drawingml/2006/table">
            <a:tbl>
              <a:tblPr firstRow="1" firstCol="1" bandRow="1">
                <a:tableStyleId>{5C22544A-7EE6-4342-B048-85BDC9FD1C3A}</a:tableStyleId>
              </a:tblPr>
              <a:tblGrid>
                <a:gridCol w="874980">
                  <a:extLst>
                    <a:ext uri="{9D8B030D-6E8A-4147-A177-3AD203B41FA5}">
                      <a16:colId xmlns:a16="http://schemas.microsoft.com/office/drawing/2014/main" val="20000"/>
                    </a:ext>
                  </a:extLst>
                </a:gridCol>
                <a:gridCol w="1953724">
                  <a:extLst>
                    <a:ext uri="{9D8B030D-6E8A-4147-A177-3AD203B41FA5}">
                      <a16:colId xmlns:a16="http://schemas.microsoft.com/office/drawing/2014/main" val="20001"/>
                    </a:ext>
                  </a:extLst>
                </a:gridCol>
                <a:gridCol w="1498521">
                  <a:extLst>
                    <a:ext uri="{9D8B030D-6E8A-4147-A177-3AD203B41FA5}">
                      <a16:colId xmlns:a16="http://schemas.microsoft.com/office/drawing/2014/main" val="20002"/>
                    </a:ext>
                  </a:extLst>
                </a:gridCol>
                <a:gridCol w="5761170">
                  <a:extLst>
                    <a:ext uri="{9D8B030D-6E8A-4147-A177-3AD203B41FA5}">
                      <a16:colId xmlns:a16="http://schemas.microsoft.com/office/drawing/2014/main" val="20003"/>
                    </a:ext>
                  </a:extLst>
                </a:gridCol>
                <a:gridCol w="1632753">
                  <a:extLst>
                    <a:ext uri="{9D8B030D-6E8A-4147-A177-3AD203B41FA5}">
                      <a16:colId xmlns:a16="http://schemas.microsoft.com/office/drawing/2014/main" val="20004"/>
                    </a:ext>
                  </a:extLst>
                </a:gridCol>
              </a:tblGrid>
              <a:tr h="851932">
                <a:tc>
                  <a:txBody>
                    <a:bodyPr/>
                    <a:lstStyle/>
                    <a:p>
                      <a:pPr algn="l">
                        <a:lnSpc>
                          <a:spcPct val="107000"/>
                        </a:lnSpc>
                        <a:spcAft>
                          <a:spcPts val="0"/>
                        </a:spcAft>
                      </a:pPr>
                      <a:r>
                        <a:rPr lang="en-IN" sz="1800" b="1" dirty="0">
                          <a:effectLst/>
                          <a:latin typeface="Arial" pitchFamily="34" charset="0"/>
                          <a:cs typeface="Arial" pitchFamily="34" charset="0"/>
                        </a:rPr>
                        <a:t>Sr. No.</a:t>
                      </a:r>
                      <a:endParaRPr lang="en-IN" sz="1800" b="1" dirty="0">
                        <a:effectLst/>
                        <a:latin typeface="Arial" pitchFamily="34" charset="0"/>
                        <a:ea typeface="Calibri" panose="020F0502020204030204" pitchFamily="34" charset="0"/>
                        <a:cs typeface="Arial" pitchFamily="34" charset="0"/>
                      </a:endParaRPr>
                    </a:p>
                  </a:txBody>
                  <a:tcPr marL="68580" marR="68580" marT="0" marB="0"/>
                </a:tc>
                <a:tc>
                  <a:txBody>
                    <a:bodyPr/>
                    <a:lstStyle/>
                    <a:p>
                      <a:pPr algn="ctr">
                        <a:lnSpc>
                          <a:spcPct val="107000"/>
                        </a:lnSpc>
                        <a:spcAft>
                          <a:spcPts val="0"/>
                        </a:spcAft>
                      </a:pPr>
                      <a:r>
                        <a:rPr lang="en-IN" sz="1800" b="1" dirty="0" smtClean="0">
                          <a:effectLst/>
                          <a:latin typeface="Arial" pitchFamily="34" charset="0"/>
                          <a:cs typeface="Arial" pitchFamily="34" charset="0"/>
                        </a:rPr>
                        <a:t>Committed Category</a:t>
                      </a:r>
                      <a:endParaRPr lang="en-IN" sz="1800" b="1" dirty="0">
                        <a:effectLst/>
                        <a:latin typeface="Arial" pitchFamily="34" charset="0"/>
                        <a:ea typeface="Calibri" panose="020F0502020204030204" pitchFamily="34" charset="0"/>
                        <a:cs typeface="Arial" pitchFamily="34" charset="0"/>
                      </a:endParaRPr>
                    </a:p>
                  </a:txBody>
                  <a:tcPr marL="68580" marR="68580" marT="0" marB="0"/>
                </a:tc>
                <a:tc>
                  <a:txBody>
                    <a:bodyPr/>
                    <a:lstStyle/>
                    <a:p>
                      <a:pPr algn="ctr">
                        <a:lnSpc>
                          <a:spcPct val="107000"/>
                        </a:lnSpc>
                        <a:spcAft>
                          <a:spcPts val="0"/>
                        </a:spcAft>
                      </a:pPr>
                      <a:r>
                        <a:rPr lang="en-IN" sz="1800" b="1" dirty="0">
                          <a:effectLst/>
                          <a:latin typeface="Arial" pitchFamily="34" charset="0"/>
                          <a:cs typeface="Arial" pitchFamily="34" charset="0"/>
                        </a:rPr>
                        <a:t>Units </a:t>
                      </a:r>
                      <a:endParaRPr lang="en-IN" sz="1800" b="1" dirty="0">
                        <a:effectLst/>
                        <a:latin typeface="Arial" pitchFamily="34" charset="0"/>
                        <a:ea typeface="Calibri" panose="020F0502020204030204" pitchFamily="34" charset="0"/>
                        <a:cs typeface="Arial" pitchFamily="34" charset="0"/>
                      </a:endParaRPr>
                    </a:p>
                  </a:txBody>
                  <a:tcPr marL="68580" marR="68580" marT="0" marB="0"/>
                </a:tc>
                <a:tc>
                  <a:txBody>
                    <a:bodyPr/>
                    <a:lstStyle/>
                    <a:p>
                      <a:pPr algn="ctr">
                        <a:lnSpc>
                          <a:spcPct val="107000"/>
                        </a:lnSpc>
                        <a:spcAft>
                          <a:spcPts val="0"/>
                        </a:spcAft>
                      </a:pPr>
                      <a:r>
                        <a:rPr lang="en-IN" sz="1800" b="1" dirty="0">
                          <a:effectLst/>
                          <a:latin typeface="Arial" pitchFamily="34" charset="0"/>
                          <a:cs typeface="Arial" pitchFamily="34" charset="0"/>
                        </a:rPr>
                        <a:t>Manufacturer/ Organisation </a:t>
                      </a:r>
                      <a:endParaRPr lang="en-IN" sz="1800" b="1" dirty="0">
                        <a:effectLst/>
                        <a:latin typeface="Arial" pitchFamily="34" charset="0"/>
                        <a:ea typeface="Calibri" panose="020F0502020204030204" pitchFamily="34" charset="0"/>
                        <a:cs typeface="Arial" pitchFamily="34" charset="0"/>
                      </a:endParaRPr>
                    </a:p>
                  </a:txBody>
                  <a:tcPr marL="68580" marR="68580" marT="0" marB="0"/>
                </a:tc>
                <a:tc>
                  <a:txBody>
                    <a:bodyPr/>
                    <a:lstStyle/>
                    <a:p>
                      <a:pPr algn="ctr">
                        <a:lnSpc>
                          <a:spcPct val="107000"/>
                        </a:lnSpc>
                        <a:spcAft>
                          <a:spcPts val="0"/>
                        </a:spcAft>
                      </a:pPr>
                      <a:r>
                        <a:rPr lang="en-IN" sz="1800" b="1" dirty="0">
                          <a:effectLst/>
                          <a:latin typeface="Arial" pitchFamily="34" charset="0"/>
                          <a:cs typeface="Arial" pitchFamily="34" charset="0"/>
                        </a:rPr>
                        <a:t>Approximate cost </a:t>
                      </a:r>
                      <a:r>
                        <a:rPr lang="en-IN" sz="1800" b="1" dirty="0" smtClean="0">
                          <a:effectLst/>
                          <a:latin typeface="Arial" pitchFamily="34" charset="0"/>
                          <a:cs typeface="Arial" pitchFamily="34" charset="0"/>
                        </a:rPr>
                        <a:t>estimate </a:t>
                      </a:r>
                      <a:r>
                        <a:rPr lang="en-IN" sz="1800" b="1" dirty="0">
                          <a:effectLst/>
                          <a:latin typeface="Arial" pitchFamily="34" charset="0"/>
                          <a:cs typeface="Arial" pitchFamily="34" charset="0"/>
                        </a:rPr>
                        <a:t>In   Billion ($)</a:t>
                      </a:r>
                      <a:endParaRPr lang="en-IN" sz="1800" b="1" dirty="0">
                        <a:effectLst/>
                        <a:latin typeface="Arial" pitchFamily="34" charset="0"/>
                        <a:ea typeface="Calibri" panose="020F0502020204030204" pitchFamily="34" charset="0"/>
                        <a:cs typeface="Arial" pitchFamily="34" charset="0"/>
                      </a:endParaRPr>
                    </a:p>
                  </a:txBody>
                  <a:tcPr marL="68580" marR="68580" marT="0" marB="0"/>
                </a:tc>
                <a:extLst>
                  <a:ext uri="{0D108BD9-81ED-4DB2-BD59-A6C34878D82A}">
                    <a16:rowId xmlns:a16="http://schemas.microsoft.com/office/drawing/2014/main" val="10000"/>
                  </a:ext>
                </a:extLst>
              </a:tr>
              <a:tr h="1410054">
                <a:tc>
                  <a:txBody>
                    <a:bodyPr/>
                    <a:lstStyle/>
                    <a:p>
                      <a:pPr algn="l">
                        <a:lnSpc>
                          <a:spcPct val="107000"/>
                        </a:lnSpc>
                        <a:spcAft>
                          <a:spcPts val="0"/>
                        </a:spcAft>
                      </a:pPr>
                      <a:r>
                        <a:rPr lang="en-IN" sz="1800" b="1">
                          <a:effectLst/>
                          <a:latin typeface="Arial" pitchFamily="34" charset="0"/>
                          <a:cs typeface="Arial" pitchFamily="34" charset="0"/>
                        </a:rPr>
                        <a:t>1.</a:t>
                      </a:r>
                      <a:endParaRPr lang="en-IN" sz="1800" b="1">
                        <a:effectLst/>
                        <a:latin typeface="Arial" pitchFamily="34" charset="0"/>
                        <a:ea typeface="Calibri" panose="020F0502020204030204" pitchFamily="34" charset="0"/>
                        <a:cs typeface="Arial" pitchFamily="34" charset="0"/>
                      </a:endParaRPr>
                    </a:p>
                  </a:txBody>
                  <a:tcPr marL="68580" marR="68580" marT="0" marB="0"/>
                </a:tc>
                <a:tc>
                  <a:txBody>
                    <a:bodyPr/>
                    <a:lstStyle/>
                    <a:p>
                      <a:pPr algn="l">
                        <a:lnSpc>
                          <a:spcPct val="107000"/>
                        </a:lnSpc>
                        <a:spcAft>
                          <a:spcPts val="0"/>
                        </a:spcAft>
                      </a:pPr>
                      <a:r>
                        <a:rPr lang="en-IN" sz="1800" b="1" dirty="0">
                          <a:effectLst/>
                          <a:latin typeface="Arial" pitchFamily="34" charset="0"/>
                          <a:cs typeface="Arial" pitchFamily="34" charset="0"/>
                        </a:rPr>
                        <a:t>Solar PUMP</a:t>
                      </a:r>
                    </a:p>
                    <a:p>
                      <a:pPr algn="l">
                        <a:lnSpc>
                          <a:spcPct val="107000"/>
                        </a:lnSpc>
                        <a:spcAft>
                          <a:spcPts val="0"/>
                        </a:spcAft>
                      </a:pPr>
                      <a:r>
                        <a:rPr lang="en-IN" sz="1800" b="1" dirty="0">
                          <a:effectLst/>
                          <a:latin typeface="Arial" pitchFamily="34" charset="0"/>
                          <a:cs typeface="Arial" pitchFamily="34" charset="0"/>
                        </a:rPr>
                        <a:t>(@ $ 10,000/ Pump )</a:t>
                      </a:r>
                      <a:endParaRPr lang="en-IN" sz="1800" b="1" dirty="0">
                        <a:effectLst/>
                        <a:latin typeface="Arial" pitchFamily="34" charset="0"/>
                        <a:ea typeface="Calibri" panose="020F0502020204030204" pitchFamily="34" charset="0"/>
                        <a:cs typeface="Arial" pitchFamily="34" charset="0"/>
                      </a:endParaRPr>
                    </a:p>
                  </a:txBody>
                  <a:tcPr marL="68580" marR="68580" marT="0" marB="0"/>
                </a:tc>
                <a:tc>
                  <a:txBody>
                    <a:bodyPr/>
                    <a:lstStyle/>
                    <a:p>
                      <a:pPr algn="l">
                        <a:lnSpc>
                          <a:spcPct val="107000"/>
                        </a:lnSpc>
                        <a:spcAft>
                          <a:spcPts val="0"/>
                        </a:spcAft>
                      </a:pPr>
                      <a:r>
                        <a:rPr lang="en-IN" sz="1800" b="1" dirty="0" smtClean="0">
                          <a:effectLst/>
                          <a:latin typeface="Arial" pitchFamily="34" charset="0"/>
                          <a:cs typeface="Arial" pitchFamily="34" charset="0"/>
                        </a:rPr>
                        <a:t>7,34,800 </a:t>
                      </a:r>
                      <a:r>
                        <a:rPr lang="en-IN" sz="1800" b="1" dirty="0">
                          <a:effectLst/>
                          <a:latin typeface="Arial" pitchFamily="34" charset="0"/>
                          <a:cs typeface="Arial" pitchFamily="34" charset="0"/>
                        </a:rPr>
                        <a:t>Nos</a:t>
                      </a:r>
                      <a:endParaRPr lang="en-IN" sz="1800" b="1" dirty="0">
                        <a:effectLst/>
                        <a:latin typeface="Arial" pitchFamily="34" charset="0"/>
                        <a:ea typeface="Calibri" panose="020F0502020204030204" pitchFamily="34" charset="0"/>
                        <a:cs typeface="Arial" pitchFamily="34" charset="0"/>
                      </a:endParaRPr>
                    </a:p>
                  </a:txBody>
                  <a:tcPr marL="68580" marR="68580" marT="0" marB="0"/>
                </a:tc>
                <a:tc>
                  <a:txBody>
                    <a:bodyPr/>
                    <a:lstStyle/>
                    <a:p>
                      <a:pPr algn="l">
                        <a:lnSpc>
                          <a:spcPct val="107000"/>
                        </a:lnSpc>
                        <a:spcAft>
                          <a:spcPts val="0"/>
                        </a:spcAft>
                      </a:pPr>
                      <a:r>
                        <a:rPr lang="en-IN" sz="1800" b="1" dirty="0" err="1" smtClean="0">
                          <a:effectLst/>
                          <a:latin typeface="Arial" pitchFamily="34" charset="0"/>
                          <a:cs typeface="Arial" pitchFamily="34" charset="0"/>
                        </a:rPr>
                        <a:t>Rotosol</a:t>
                      </a:r>
                      <a:r>
                        <a:rPr lang="en-IN" sz="1800" b="1" dirty="0" smtClean="0">
                          <a:effectLst/>
                          <a:latin typeface="Arial" pitchFamily="34" charset="0"/>
                          <a:cs typeface="Arial" pitchFamily="34" charset="0"/>
                        </a:rPr>
                        <a:t>, KCP </a:t>
                      </a:r>
                      <a:r>
                        <a:rPr lang="en-IN" sz="1800" b="1" dirty="0">
                          <a:effectLst/>
                          <a:latin typeface="Arial" pitchFamily="34" charset="0"/>
                          <a:cs typeface="Arial" pitchFamily="34" charset="0"/>
                        </a:rPr>
                        <a:t>Solar, Shankar Green Power, Tiger Power, Shakti Pumps, </a:t>
                      </a:r>
                      <a:r>
                        <a:rPr lang="en-IN" sz="1800" b="1" dirty="0" err="1">
                          <a:effectLst/>
                          <a:latin typeface="Arial" pitchFamily="34" charset="0"/>
                          <a:cs typeface="Arial" pitchFamily="34" charset="0"/>
                        </a:rPr>
                        <a:t>Vistar</a:t>
                      </a:r>
                      <a:r>
                        <a:rPr lang="en-IN" sz="1800" b="1" dirty="0">
                          <a:effectLst/>
                          <a:latin typeface="Arial" pitchFamily="34" charset="0"/>
                          <a:cs typeface="Arial" pitchFamily="34" charset="0"/>
                        </a:rPr>
                        <a:t> Electronics, Premier Solar, </a:t>
                      </a:r>
                      <a:r>
                        <a:rPr lang="en-IN" sz="1800" b="1" dirty="0" err="1">
                          <a:effectLst/>
                          <a:latin typeface="Arial" pitchFamily="34" charset="0"/>
                          <a:cs typeface="Arial" pitchFamily="34" charset="0"/>
                        </a:rPr>
                        <a:t>Kisan</a:t>
                      </a:r>
                      <a:r>
                        <a:rPr lang="en-IN" sz="1800" b="1" dirty="0">
                          <a:effectLst/>
                          <a:latin typeface="Arial" pitchFamily="34" charset="0"/>
                          <a:cs typeface="Arial" pitchFamily="34" charset="0"/>
                        </a:rPr>
                        <a:t> Solar, </a:t>
                      </a:r>
                      <a:r>
                        <a:rPr lang="en-IN" sz="1800" b="1" dirty="0" err="1">
                          <a:effectLst/>
                          <a:latin typeface="Arial" pitchFamily="34" charset="0"/>
                          <a:cs typeface="Arial" pitchFamily="34" charset="0"/>
                        </a:rPr>
                        <a:t>PEnA</a:t>
                      </a:r>
                      <a:r>
                        <a:rPr lang="en-IN" sz="1800" b="1" dirty="0">
                          <a:effectLst/>
                          <a:latin typeface="Arial" pitchFamily="34" charset="0"/>
                          <a:cs typeface="Arial" pitchFamily="34" charset="0"/>
                        </a:rPr>
                        <a:t> Power Engineering and automation, Kotak </a:t>
                      </a:r>
                      <a:r>
                        <a:rPr lang="en-IN" sz="1800" b="1" dirty="0" err="1">
                          <a:effectLst/>
                          <a:latin typeface="Arial" pitchFamily="34" charset="0"/>
                          <a:cs typeface="Arial" pitchFamily="34" charset="0"/>
                        </a:rPr>
                        <a:t>Urja</a:t>
                      </a:r>
                      <a:r>
                        <a:rPr lang="en-IN" sz="1800" b="1" dirty="0">
                          <a:effectLst/>
                          <a:latin typeface="Arial" pitchFamily="34" charset="0"/>
                          <a:cs typeface="Arial" pitchFamily="34" charset="0"/>
                        </a:rPr>
                        <a:t>, </a:t>
                      </a:r>
                      <a:r>
                        <a:rPr lang="en-IN" sz="1800" b="1" dirty="0" err="1">
                          <a:effectLst/>
                          <a:latin typeface="Arial" pitchFamily="34" charset="0"/>
                          <a:cs typeface="Arial" pitchFamily="34" charset="0"/>
                        </a:rPr>
                        <a:t>Dynamech</a:t>
                      </a:r>
                      <a:r>
                        <a:rPr lang="en-IN" sz="1800" b="1" dirty="0">
                          <a:effectLst/>
                          <a:latin typeface="Arial" pitchFamily="34" charset="0"/>
                          <a:cs typeface="Arial" pitchFamily="34" charset="0"/>
                        </a:rPr>
                        <a:t> </a:t>
                      </a:r>
                      <a:r>
                        <a:rPr lang="en-IN" sz="1800" b="1" dirty="0" err="1">
                          <a:effectLst/>
                          <a:latin typeface="Arial" pitchFamily="34" charset="0"/>
                          <a:cs typeface="Arial" pitchFamily="34" charset="0"/>
                        </a:rPr>
                        <a:t>Electropower</a:t>
                      </a:r>
                      <a:r>
                        <a:rPr lang="en-IN" sz="1800" b="1" dirty="0">
                          <a:effectLst/>
                          <a:latin typeface="Arial" pitchFamily="34" charset="0"/>
                          <a:cs typeface="Arial" pitchFamily="34" charset="0"/>
                        </a:rPr>
                        <a:t>, Jain </a:t>
                      </a:r>
                      <a:r>
                        <a:rPr lang="en-IN" sz="1800" b="1" dirty="0" err="1">
                          <a:effectLst/>
                          <a:latin typeface="Arial" pitchFamily="34" charset="0"/>
                          <a:cs typeface="Arial" pitchFamily="34" charset="0"/>
                        </a:rPr>
                        <a:t>Irrigantion</a:t>
                      </a:r>
                      <a:r>
                        <a:rPr lang="en-IN" sz="1800" b="1" dirty="0">
                          <a:effectLst/>
                          <a:latin typeface="Arial" pitchFamily="34" charset="0"/>
                          <a:cs typeface="Arial" pitchFamily="34" charset="0"/>
                        </a:rPr>
                        <a:t> and VRG Energy. </a:t>
                      </a:r>
                      <a:endParaRPr lang="en-IN" sz="1800" b="1" dirty="0">
                        <a:effectLst/>
                        <a:latin typeface="Arial" pitchFamily="34" charset="0"/>
                        <a:ea typeface="Calibri" panose="020F0502020204030204" pitchFamily="34" charset="0"/>
                        <a:cs typeface="Arial" pitchFamily="34" charset="0"/>
                      </a:endParaRPr>
                    </a:p>
                  </a:txBody>
                  <a:tcPr marL="68580" marR="68580" marT="0" marB="0"/>
                </a:tc>
                <a:tc>
                  <a:txBody>
                    <a:bodyPr/>
                    <a:lstStyle/>
                    <a:p>
                      <a:pPr algn="ctr">
                        <a:lnSpc>
                          <a:spcPct val="107000"/>
                        </a:lnSpc>
                        <a:spcAft>
                          <a:spcPts val="0"/>
                        </a:spcAft>
                      </a:pPr>
                      <a:r>
                        <a:rPr lang="en-IN" sz="1800" b="1" dirty="0">
                          <a:effectLst/>
                          <a:latin typeface="Arial" pitchFamily="34" charset="0"/>
                          <a:cs typeface="Arial" pitchFamily="34" charset="0"/>
                        </a:rPr>
                        <a:t> </a:t>
                      </a:r>
                    </a:p>
                    <a:p>
                      <a:pPr algn="ctr">
                        <a:lnSpc>
                          <a:spcPct val="107000"/>
                        </a:lnSpc>
                        <a:spcAft>
                          <a:spcPts val="0"/>
                        </a:spcAft>
                      </a:pPr>
                      <a:r>
                        <a:rPr lang="en-IN" sz="1800" b="1" dirty="0">
                          <a:effectLst/>
                          <a:latin typeface="Arial" pitchFamily="34" charset="0"/>
                          <a:cs typeface="Arial" pitchFamily="34" charset="0"/>
                        </a:rPr>
                        <a:t> </a:t>
                      </a:r>
                    </a:p>
                    <a:p>
                      <a:pPr algn="ctr">
                        <a:lnSpc>
                          <a:spcPct val="107000"/>
                        </a:lnSpc>
                        <a:spcAft>
                          <a:spcPts val="0"/>
                        </a:spcAft>
                      </a:pPr>
                      <a:r>
                        <a:rPr lang="en-IN" sz="1800" b="1" dirty="0">
                          <a:effectLst/>
                          <a:latin typeface="Arial" pitchFamily="34" charset="0"/>
                          <a:cs typeface="Arial" pitchFamily="34" charset="0"/>
                        </a:rPr>
                        <a:t> </a:t>
                      </a:r>
                    </a:p>
                    <a:p>
                      <a:pPr algn="ctr">
                        <a:lnSpc>
                          <a:spcPct val="107000"/>
                        </a:lnSpc>
                        <a:spcAft>
                          <a:spcPts val="0"/>
                        </a:spcAft>
                      </a:pPr>
                      <a:r>
                        <a:rPr lang="en-IN" sz="1800" b="1" dirty="0" smtClean="0">
                          <a:effectLst/>
                          <a:latin typeface="Arial" pitchFamily="34" charset="0"/>
                          <a:cs typeface="Arial" pitchFamily="34" charset="0"/>
                        </a:rPr>
                        <a:t>7.34</a:t>
                      </a:r>
                      <a:endParaRPr lang="en-IN" sz="1800" b="1" dirty="0">
                        <a:effectLst/>
                        <a:latin typeface="Arial" pitchFamily="34" charset="0"/>
                        <a:ea typeface="Calibri" panose="020F0502020204030204" pitchFamily="34" charset="0"/>
                        <a:cs typeface="Arial" pitchFamily="34" charset="0"/>
                      </a:endParaRPr>
                    </a:p>
                  </a:txBody>
                  <a:tcPr marL="68580" marR="68580" marT="0" marB="0"/>
                </a:tc>
                <a:extLst>
                  <a:ext uri="{0D108BD9-81ED-4DB2-BD59-A6C34878D82A}">
                    <a16:rowId xmlns:a16="http://schemas.microsoft.com/office/drawing/2014/main" val="10001"/>
                  </a:ext>
                </a:extLst>
              </a:tr>
              <a:tr h="1123896">
                <a:tc>
                  <a:txBody>
                    <a:bodyPr/>
                    <a:lstStyle/>
                    <a:p>
                      <a:pPr algn="l">
                        <a:lnSpc>
                          <a:spcPct val="107000"/>
                        </a:lnSpc>
                        <a:spcAft>
                          <a:spcPts val="0"/>
                        </a:spcAft>
                      </a:pPr>
                      <a:r>
                        <a:rPr lang="en-IN" sz="1800" b="1">
                          <a:effectLst/>
                          <a:latin typeface="Arial" pitchFamily="34" charset="0"/>
                          <a:cs typeface="Arial" pitchFamily="34" charset="0"/>
                        </a:rPr>
                        <a:t>2.</a:t>
                      </a:r>
                      <a:endParaRPr lang="en-IN" sz="1800" b="1">
                        <a:effectLst/>
                        <a:latin typeface="Arial" pitchFamily="34" charset="0"/>
                        <a:ea typeface="Calibri" panose="020F0502020204030204" pitchFamily="34" charset="0"/>
                        <a:cs typeface="Arial" pitchFamily="34" charset="0"/>
                      </a:endParaRPr>
                    </a:p>
                  </a:txBody>
                  <a:tcPr marL="68580" marR="68580" marT="0" marB="0"/>
                </a:tc>
                <a:tc>
                  <a:txBody>
                    <a:bodyPr/>
                    <a:lstStyle/>
                    <a:p>
                      <a:pPr algn="l">
                        <a:lnSpc>
                          <a:spcPct val="107000"/>
                        </a:lnSpc>
                        <a:spcAft>
                          <a:spcPts val="0"/>
                        </a:spcAft>
                      </a:pPr>
                      <a:r>
                        <a:rPr lang="en-IN" sz="1800" b="1" dirty="0">
                          <a:effectLst/>
                          <a:latin typeface="Arial" pitchFamily="34" charset="0"/>
                          <a:cs typeface="Arial" pitchFamily="34" charset="0"/>
                        </a:rPr>
                        <a:t>Solar Mini Micro Nano Grid </a:t>
                      </a:r>
                    </a:p>
                    <a:p>
                      <a:pPr algn="l">
                        <a:lnSpc>
                          <a:spcPct val="107000"/>
                        </a:lnSpc>
                        <a:spcAft>
                          <a:spcPts val="0"/>
                        </a:spcAft>
                      </a:pPr>
                      <a:r>
                        <a:rPr lang="en-IN" sz="1800" b="1" dirty="0">
                          <a:effectLst/>
                          <a:latin typeface="Arial" pitchFamily="34" charset="0"/>
                          <a:cs typeface="Arial" pitchFamily="34" charset="0"/>
                        </a:rPr>
                        <a:t>(@ $ 1850/ </a:t>
                      </a:r>
                      <a:r>
                        <a:rPr lang="en-IN" sz="1800" b="1" dirty="0" err="1" smtClean="0">
                          <a:effectLst/>
                          <a:latin typeface="Arial" pitchFamily="34" charset="0"/>
                          <a:cs typeface="Arial" pitchFamily="34" charset="0"/>
                        </a:rPr>
                        <a:t>kW</a:t>
                      </a:r>
                      <a:r>
                        <a:rPr lang="en-IN" sz="1800" b="1" baseline="-25000" dirty="0" err="1" smtClean="0">
                          <a:effectLst/>
                          <a:latin typeface="Arial" pitchFamily="34" charset="0"/>
                          <a:cs typeface="Arial" pitchFamily="34" charset="0"/>
                        </a:rPr>
                        <a:t>p</a:t>
                      </a:r>
                      <a:r>
                        <a:rPr lang="en-IN" sz="1800" b="1" dirty="0" smtClean="0">
                          <a:effectLst/>
                          <a:latin typeface="Arial" pitchFamily="34" charset="0"/>
                          <a:cs typeface="Arial" pitchFamily="34" charset="0"/>
                        </a:rPr>
                        <a:t>)</a:t>
                      </a:r>
                      <a:endParaRPr lang="en-IN" sz="1800" b="1" dirty="0">
                        <a:effectLst/>
                        <a:latin typeface="Arial" pitchFamily="34" charset="0"/>
                        <a:ea typeface="Calibri" panose="020F0502020204030204" pitchFamily="34" charset="0"/>
                        <a:cs typeface="Arial" pitchFamily="34" charset="0"/>
                      </a:endParaRPr>
                    </a:p>
                  </a:txBody>
                  <a:tcPr marL="68580" marR="68580" marT="0" marB="0"/>
                </a:tc>
                <a:tc>
                  <a:txBody>
                    <a:bodyPr/>
                    <a:lstStyle/>
                    <a:p>
                      <a:pPr algn="l">
                        <a:lnSpc>
                          <a:spcPct val="107000"/>
                        </a:lnSpc>
                        <a:spcAft>
                          <a:spcPts val="0"/>
                        </a:spcAft>
                      </a:pPr>
                      <a:r>
                        <a:rPr lang="en-IN" sz="1800" b="1" dirty="0" smtClean="0">
                          <a:effectLst/>
                          <a:latin typeface="Arial" pitchFamily="34" charset="0"/>
                          <a:cs typeface="Arial" pitchFamily="34" charset="0"/>
                        </a:rPr>
                        <a:t>109.1 </a:t>
                      </a:r>
                      <a:r>
                        <a:rPr lang="en-IN" sz="1800" b="1" dirty="0" err="1">
                          <a:effectLst/>
                          <a:latin typeface="Arial" pitchFamily="34" charset="0"/>
                          <a:cs typeface="Arial" pitchFamily="34" charset="0"/>
                        </a:rPr>
                        <a:t>MWp</a:t>
                      </a:r>
                      <a:endParaRPr lang="en-IN" sz="1800" b="1" dirty="0">
                        <a:effectLst/>
                        <a:latin typeface="Arial" pitchFamily="34" charset="0"/>
                        <a:ea typeface="Calibri" panose="020F0502020204030204" pitchFamily="34" charset="0"/>
                        <a:cs typeface="Arial" pitchFamily="34" charset="0"/>
                      </a:endParaRPr>
                    </a:p>
                  </a:txBody>
                  <a:tcPr marL="68580" marR="68580" marT="0" marB="0"/>
                </a:tc>
                <a:tc>
                  <a:txBody>
                    <a:bodyPr/>
                    <a:lstStyle/>
                    <a:p>
                      <a:pPr algn="l">
                        <a:lnSpc>
                          <a:spcPct val="107000"/>
                        </a:lnSpc>
                        <a:spcAft>
                          <a:spcPts val="0"/>
                        </a:spcAft>
                      </a:pPr>
                      <a:r>
                        <a:rPr lang="en-IN" sz="1800" b="1" dirty="0">
                          <a:effectLst/>
                          <a:latin typeface="Arial" pitchFamily="34" charset="0"/>
                          <a:cs typeface="Arial" pitchFamily="34" charset="0"/>
                        </a:rPr>
                        <a:t>KCP Solar, Shankar Green Power, Tiger Power,  </a:t>
                      </a:r>
                      <a:r>
                        <a:rPr lang="en-IN" sz="1800" b="1" dirty="0" err="1">
                          <a:effectLst/>
                          <a:latin typeface="Arial" pitchFamily="34" charset="0"/>
                          <a:cs typeface="Arial" pitchFamily="34" charset="0"/>
                        </a:rPr>
                        <a:t>Vistar</a:t>
                      </a:r>
                      <a:r>
                        <a:rPr lang="en-IN" sz="1800" b="1" dirty="0">
                          <a:effectLst/>
                          <a:latin typeface="Arial" pitchFamily="34" charset="0"/>
                          <a:cs typeface="Arial" pitchFamily="34" charset="0"/>
                        </a:rPr>
                        <a:t> Electronics, Premier Solar, Kotak </a:t>
                      </a:r>
                      <a:r>
                        <a:rPr lang="en-IN" sz="1800" b="1" dirty="0" err="1">
                          <a:effectLst/>
                          <a:latin typeface="Arial" pitchFamily="34" charset="0"/>
                          <a:cs typeface="Arial" pitchFamily="34" charset="0"/>
                        </a:rPr>
                        <a:t>Urja</a:t>
                      </a:r>
                      <a:r>
                        <a:rPr lang="en-IN" sz="1800" b="1" dirty="0">
                          <a:effectLst/>
                          <a:latin typeface="Arial" pitchFamily="34" charset="0"/>
                          <a:cs typeface="Arial" pitchFamily="34" charset="0"/>
                        </a:rPr>
                        <a:t>, Punchline Energy, GK Energy Marketers and  </a:t>
                      </a:r>
                      <a:r>
                        <a:rPr lang="en-IN" sz="1800" b="1" dirty="0" err="1">
                          <a:effectLst/>
                          <a:latin typeface="Arial" pitchFamily="34" charset="0"/>
                          <a:cs typeface="Arial" pitchFamily="34" charset="0"/>
                        </a:rPr>
                        <a:t>Saranya</a:t>
                      </a:r>
                      <a:r>
                        <a:rPr lang="en-IN" sz="1800" b="1" dirty="0">
                          <a:effectLst/>
                          <a:latin typeface="Arial" pitchFamily="34" charset="0"/>
                          <a:cs typeface="Arial" pitchFamily="34" charset="0"/>
                        </a:rPr>
                        <a:t> Electronics</a:t>
                      </a:r>
                      <a:endParaRPr lang="en-IN" sz="1800" b="1" dirty="0">
                        <a:effectLst/>
                        <a:latin typeface="Arial" pitchFamily="34" charset="0"/>
                        <a:ea typeface="Calibri" panose="020F0502020204030204" pitchFamily="34" charset="0"/>
                        <a:cs typeface="Arial" pitchFamily="34" charset="0"/>
                      </a:endParaRPr>
                    </a:p>
                  </a:txBody>
                  <a:tcPr marL="68580" marR="68580" marT="0" marB="0"/>
                </a:tc>
                <a:tc>
                  <a:txBody>
                    <a:bodyPr/>
                    <a:lstStyle/>
                    <a:p>
                      <a:pPr algn="ctr">
                        <a:lnSpc>
                          <a:spcPct val="107000"/>
                        </a:lnSpc>
                        <a:spcAft>
                          <a:spcPts val="0"/>
                        </a:spcAft>
                      </a:pPr>
                      <a:r>
                        <a:rPr lang="en-IN" sz="1800" b="1" dirty="0">
                          <a:effectLst/>
                          <a:latin typeface="Arial" pitchFamily="34" charset="0"/>
                          <a:cs typeface="Arial" pitchFamily="34" charset="0"/>
                        </a:rPr>
                        <a:t> </a:t>
                      </a:r>
                    </a:p>
                    <a:p>
                      <a:pPr algn="ctr">
                        <a:lnSpc>
                          <a:spcPct val="107000"/>
                        </a:lnSpc>
                        <a:spcAft>
                          <a:spcPts val="0"/>
                        </a:spcAft>
                      </a:pPr>
                      <a:r>
                        <a:rPr lang="en-IN" sz="1800" b="1" dirty="0" smtClean="0">
                          <a:effectLst/>
                          <a:latin typeface="Arial" pitchFamily="34" charset="0"/>
                          <a:cs typeface="Arial" pitchFamily="34" charset="0"/>
                        </a:rPr>
                        <a:t>0.165 </a:t>
                      </a:r>
                      <a:endParaRPr lang="en-IN" sz="1800" b="1" dirty="0">
                        <a:effectLst/>
                        <a:latin typeface="Arial" pitchFamily="34" charset="0"/>
                        <a:ea typeface="Calibri" panose="020F0502020204030204" pitchFamily="34" charset="0"/>
                        <a:cs typeface="Arial" pitchFamily="34" charset="0"/>
                      </a:endParaRPr>
                    </a:p>
                  </a:txBody>
                  <a:tcPr marL="68580" marR="68580" marT="0" marB="0"/>
                </a:tc>
                <a:extLst>
                  <a:ext uri="{0D108BD9-81ED-4DB2-BD59-A6C34878D82A}">
                    <a16:rowId xmlns:a16="http://schemas.microsoft.com/office/drawing/2014/main" val="10002"/>
                  </a:ext>
                </a:extLst>
              </a:tr>
              <a:tr h="1410054">
                <a:tc>
                  <a:txBody>
                    <a:bodyPr/>
                    <a:lstStyle/>
                    <a:p>
                      <a:pPr algn="l">
                        <a:lnSpc>
                          <a:spcPct val="107000"/>
                        </a:lnSpc>
                        <a:spcAft>
                          <a:spcPts val="0"/>
                        </a:spcAft>
                      </a:pPr>
                      <a:r>
                        <a:rPr lang="en-IN" sz="1800" b="1">
                          <a:effectLst/>
                          <a:latin typeface="Arial" pitchFamily="34" charset="0"/>
                          <a:cs typeface="Arial" pitchFamily="34" charset="0"/>
                        </a:rPr>
                        <a:t>3.</a:t>
                      </a:r>
                      <a:endParaRPr lang="en-IN" sz="1800" b="1">
                        <a:effectLst/>
                        <a:latin typeface="Arial" pitchFamily="34" charset="0"/>
                        <a:ea typeface="Calibri" panose="020F0502020204030204" pitchFamily="34" charset="0"/>
                        <a:cs typeface="Arial" pitchFamily="34" charset="0"/>
                      </a:endParaRPr>
                    </a:p>
                  </a:txBody>
                  <a:tcPr marL="68580" marR="68580" marT="0" marB="0"/>
                </a:tc>
                <a:tc>
                  <a:txBody>
                    <a:bodyPr/>
                    <a:lstStyle/>
                    <a:p>
                      <a:pPr algn="l">
                        <a:lnSpc>
                          <a:spcPct val="107000"/>
                        </a:lnSpc>
                        <a:spcAft>
                          <a:spcPts val="0"/>
                        </a:spcAft>
                      </a:pPr>
                      <a:r>
                        <a:rPr lang="en-IN" sz="1800" b="1" dirty="0">
                          <a:effectLst/>
                          <a:latin typeface="Arial" pitchFamily="34" charset="0"/>
                          <a:cs typeface="Arial" pitchFamily="34" charset="0"/>
                        </a:rPr>
                        <a:t>Solar Mechanics </a:t>
                      </a:r>
                      <a:endParaRPr lang="en-IN" sz="1800" b="1" dirty="0">
                        <a:effectLst/>
                        <a:latin typeface="Arial" pitchFamily="34" charset="0"/>
                        <a:ea typeface="Calibri" panose="020F0502020204030204" pitchFamily="34" charset="0"/>
                        <a:cs typeface="Arial" pitchFamily="34" charset="0"/>
                      </a:endParaRPr>
                    </a:p>
                  </a:txBody>
                  <a:tcPr marL="68580" marR="68580" marT="0" marB="0"/>
                </a:tc>
                <a:tc>
                  <a:txBody>
                    <a:bodyPr/>
                    <a:lstStyle/>
                    <a:p>
                      <a:pPr algn="l">
                        <a:lnSpc>
                          <a:spcPct val="107000"/>
                        </a:lnSpc>
                        <a:spcAft>
                          <a:spcPts val="0"/>
                        </a:spcAft>
                      </a:pPr>
                      <a:r>
                        <a:rPr lang="en-IN" sz="1800" b="1" dirty="0" smtClean="0">
                          <a:effectLst/>
                          <a:latin typeface="Arial" pitchFamily="34" charset="0"/>
                          <a:cs typeface="Arial" pitchFamily="34" charset="0"/>
                        </a:rPr>
                        <a:t>10400  </a:t>
                      </a:r>
                      <a:r>
                        <a:rPr lang="en-IN" sz="1800" b="1" dirty="0">
                          <a:effectLst/>
                          <a:latin typeface="Arial" pitchFamily="34" charset="0"/>
                          <a:cs typeface="Arial" pitchFamily="34" charset="0"/>
                        </a:rPr>
                        <a:t>Nos</a:t>
                      </a:r>
                      <a:endParaRPr lang="en-IN" sz="1800" b="1" dirty="0">
                        <a:effectLst/>
                        <a:latin typeface="Arial" pitchFamily="34" charset="0"/>
                        <a:ea typeface="Calibri" panose="020F0502020204030204" pitchFamily="34" charset="0"/>
                        <a:cs typeface="Arial" pitchFamily="34" charset="0"/>
                      </a:endParaRPr>
                    </a:p>
                  </a:txBody>
                  <a:tcPr marL="68580" marR="68580" marT="0" marB="0"/>
                </a:tc>
                <a:tc>
                  <a:txBody>
                    <a:bodyPr/>
                    <a:lstStyle/>
                    <a:p>
                      <a:pPr algn="l">
                        <a:lnSpc>
                          <a:spcPct val="107000"/>
                        </a:lnSpc>
                        <a:spcAft>
                          <a:spcPts val="0"/>
                        </a:spcAft>
                      </a:pPr>
                      <a:r>
                        <a:rPr lang="en-IN" sz="1800" b="1" dirty="0">
                          <a:effectLst/>
                          <a:latin typeface="Arial" pitchFamily="34" charset="0"/>
                          <a:cs typeface="Arial" pitchFamily="34" charset="0"/>
                        </a:rPr>
                        <a:t>Kotak </a:t>
                      </a:r>
                      <a:r>
                        <a:rPr lang="en-IN" sz="1800" b="1" dirty="0" err="1">
                          <a:effectLst/>
                          <a:latin typeface="Arial" pitchFamily="34" charset="0"/>
                          <a:cs typeface="Arial" pitchFamily="34" charset="0"/>
                        </a:rPr>
                        <a:t>Urja</a:t>
                      </a:r>
                      <a:r>
                        <a:rPr lang="en-IN" sz="1800" b="1" dirty="0">
                          <a:effectLst/>
                          <a:latin typeface="Arial" pitchFamily="34" charset="0"/>
                          <a:cs typeface="Arial" pitchFamily="34" charset="0"/>
                        </a:rPr>
                        <a:t>, TUV </a:t>
                      </a:r>
                      <a:r>
                        <a:rPr lang="en-IN" sz="1800" b="1" dirty="0" err="1">
                          <a:effectLst/>
                          <a:latin typeface="Arial" pitchFamily="34" charset="0"/>
                          <a:cs typeface="Arial" pitchFamily="34" charset="0"/>
                        </a:rPr>
                        <a:t>Rheinland</a:t>
                      </a:r>
                      <a:r>
                        <a:rPr lang="en-IN" sz="1800" b="1" dirty="0">
                          <a:effectLst/>
                          <a:latin typeface="Arial" pitchFamily="34" charset="0"/>
                          <a:cs typeface="Arial" pitchFamily="34" charset="0"/>
                        </a:rPr>
                        <a:t> (India), </a:t>
                      </a:r>
                      <a:r>
                        <a:rPr lang="en-IN" sz="1800" b="1" dirty="0" err="1">
                          <a:effectLst/>
                          <a:latin typeface="Arial" pitchFamily="34" charset="0"/>
                          <a:cs typeface="Arial" pitchFamily="34" charset="0"/>
                        </a:rPr>
                        <a:t>Surabhi</a:t>
                      </a:r>
                      <a:r>
                        <a:rPr lang="en-IN" sz="1800" b="1" dirty="0">
                          <a:effectLst/>
                          <a:latin typeface="Arial" pitchFamily="34" charset="0"/>
                          <a:cs typeface="Arial" pitchFamily="34" charset="0"/>
                        </a:rPr>
                        <a:t> Educational Society, MITCOM consultancy and </a:t>
                      </a:r>
                      <a:r>
                        <a:rPr lang="en-IN" sz="1800" b="1" dirty="0" err="1">
                          <a:effectLst/>
                          <a:latin typeface="Arial" pitchFamily="34" charset="0"/>
                          <a:cs typeface="Arial" pitchFamily="34" charset="0"/>
                        </a:rPr>
                        <a:t>Eng</a:t>
                      </a:r>
                      <a:r>
                        <a:rPr lang="en-IN" sz="1800" b="1" dirty="0">
                          <a:effectLst/>
                          <a:latin typeface="Arial" pitchFamily="34" charset="0"/>
                          <a:cs typeface="Arial" pitchFamily="34" charset="0"/>
                        </a:rPr>
                        <a:t> Services, Salt Lake Institute of Engineering and Management, </a:t>
                      </a:r>
                      <a:r>
                        <a:rPr lang="en-IN" sz="1800" b="1" dirty="0" err="1">
                          <a:effectLst/>
                          <a:latin typeface="Arial" pitchFamily="34" charset="0"/>
                          <a:cs typeface="Arial" pitchFamily="34" charset="0"/>
                        </a:rPr>
                        <a:t>Anthro</a:t>
                      </a:r>
                      <a:r>
                        <a:rPr lang="en-IN" sz="1800" b="1" dirty="0">
                          <a:effectLst/>
                          <a:latin typeface="Arial" pitchFamily="34" charset="0"/>
                          <a:cs typeface="Arial" pitchFamily="34" charset="0"/>
                        </a:rPr>
                        <a:t> Power training, ADS foundation  </a:t>
                      </a:r>
                      <a:endParaRPr lang="en-IN" sz="1800" b="1" dirty="0">
                        <a:effectLst/>
                        <a:latin typeface="Arial" pitchFamily="34" charset="0"/>
                        <a:ea typeface="Calibri" panose="020F0502020204030204" pitchFamily="34" charset="0"/>
                        <a:cs typeface="Arial" pitchFamily="34" charset="0"/>
                      </a:endParaRPr>
                    </a:p>
                  </a:txBody>
                  <a:tcPr marL="68580" marR="68580" marT="0" marB="0"/>
                </a:tc>
                <a:tc>
                  <a:txBody>
                    <a:bodyPr/>
                    <a:lstStyle/>
                    <a:p>
                      <a:pPr algn="ctr">
                        <a:lnSpc>
                          <a:spcPct val="107000"/>
                        </a:lnSpc>
                        <a:spcAft>
                          <a:spcPts val="0"/>
                        </a:spcAft>
                      </a:pPr>
                      <a:r>
                        <a:rPr lang="en-IN" sz="1800" b="1" dirty="0">
                          <a:effectLst/>
                          <a:latin typeface="Arial" pitchFamily="34" charset="0"/>
                          <a:cs typeface="Arial" pitchFamily="34" charset="0"/>
                        </a:rPr>
                        <a:t> </a:t>
                      </a:r>
                    </a:p>
                    <a:p>
                      <a:pPr algn="ctr">
                        <a:lnSpc>
                          <a:spcPct val="107000"/>
                        </a:lnSpc>
                        <a:spcAft>
                          <a:spcPts val="0"/>
                        </a:spcAft>
                      </a:pPr>
                      <a:r>
                        <a:rPr lang="en-IN" sz="1800" b="1" dirty="0">
                          <a:effectLst/>
                          <a:latin typeface="Arial" pitchFamily="34" charset="0"/>
                          <a:cs typeface="Arial" pitchFamily="34" charset="0"/>
                        </a:rPr>
                        <a:t> </a:t>
                      </a:r>
                    </a:p>
                    <a:p>
                      <a:pPr algn="ctr">
                        <a:lnSpc>
                          <a:spcPct val="107000"/>
                        </a:lnSpc>
                        <a:spcAft>
                          <a:spcPts val="0"/>
                        </a:spcAft>
                      </a:pPr>
                      <a:r>
                        <a:rPr lang="en-IN" sz="1800" b="1" dirty="0">
                          <a:effectLst/>
                          <a:latin typeface="Arial" pitchFamily="34" charset="0"/>
                          <a:cs typeface="Arial" pitchFamily="34" charset="0"/>
                        </a:rPr>
                        <a:t> </a:t>
                      </a:r>
                      <a:r>
                        <a:rPr lang="en-IN" sz="1800" b="1" dirty="0" smtClean="0">
                          <a:effectLst/>
                          <a:latin typeface="Arial" pitchFamily="34" charset="0"/>
                          <a:cs typeface="Arial" pitchFamily="34" charset="0"/>
                        </a:rPr>
                        <a:t>0.008</a:t>
                      </a:r>
                      <a:endParaRPr lang="en-IN" sz="1800" b="1" dirty="0">
                        <a:effectLst/>
                        <a:latin typeface="Arial" pitchFamily="34" charset="0"/>
                        <a:cs typeface="Arial" pitchFamily="34" charset="0"/>
                      </a:endParaRPr>
                    </a:p>
                  </a:txBody>
                  <a:tcPr marL="68580" marR="68580" marT="0" marB="0"/>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p:cNvSpPr>
            <a:spLocks noChangeArrowheads="1"/>
          </p:cNvSpPr>
          <p:nvPr/>
        </p:nvSpPr>
        <p:spPr bwMode="auto">
          <a:xfrm>
            <a:off x="116650" y="1695369"/>
            <a:ext cx="12045188" cy="45550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just" defTabSz="914400" rtl="0" eaLnBrk="1" fontAlgn="base" latinLnBrk="0" hangingPunct="1">
              <a:spcBef>
                <a:spcPct val="0"/>
              </a:spcBef>
              <a:spcAft>
                <a:spcPct val="0"/>
              </a:spcAft>
              <a:buClrTx/>
              <a:buSzTx/>
              <a:buFont typeface="Arial" pitchFamily="34" charset="0"/>
              <a:buChar char="•"/>
              <a:tabLst>
                <a:tab pos="0" algn="l"/>
              </a:tabLst>
            </a:pPr>
            <a:r>
              <a:rPr lang="en-US" sz="2300" dirty="0" smtClean="0">
                <a:latin typeface="Arial" pitchFamily="34" charset="0"/>
                <a:ea typeface="Calibri" pitchFamily="34" charset="0"/>
                <a:cs typeface="Arial" pitchFamily="34" charset="0"/>
              </a:rPr>
              <a:t>Objective is to</a:t>
            </a:r>
            <a:r>
              <a:rPr kumimoji="0" lang="en-US" sz="230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n-US" sz="2300" i="0" u="none" strike="noStrike" cap="none" normalizeH="0" baseline="0" dirty="0" smtClean="0">
                <a:ln>
                  <a:noFill/>
                </a:ln>
                <a:solidFill>
                  <a:schemeClr val="tx1"/>
                </a:solidFill>
                <a:effectLst/>
                <a:latin typeface="Arial" pitchFamily="34" charset="0"/>
                <a:ea typeface="Calibri" pitchFamily="34" charset="0"/>
                <a:cs typeface="Arial" pitchFamily="34" charset="0"/>
              </a:rPr>
              <a:t>pool and harmonize resources for the installation of solar electricity generation </a:t>
            </a:r>
            <a:r>
              <a:rPr kumimoji="0" lang="en-US" sz="2300" i="0" u="none" strike="noStrike" cap="none" normalizeH="0" baseline="0" dirty="0" smtClean="0">
                <a:ln>
                  <a:noFill/>
                </a:ln>
                <a:solidFill>
                  <a:schemeClr val="tx1"/>
                </a:solidFill>
                <a:effectLst/>
                <a:latin typeface="Arial" pitchFamily="34" charset="0"/>
                <a:ea typeface="Calibri" pitchFamily="34" charset="0"/>
                <a:cs typeface="Arial" pitchFamily="34" charset="0"/>
              </a:rPr>
              <a:t>capacity for Solar Mini Grids</a:t>
            </a:r>
          </a:p>
          <a:p>
            <a:pPr marL="342900" marR="0" lvl="0" indent="-342900" algn="just" defTabSz="914400" rtl="0" eaLnBrk="1" fontAlgn="base" latinLnBrk="0" hangingPunct="1">
              <a:spcBef>
                <a:spcPct val="0"/>
              </a:spcBef>
              <a:spcAft>
                <a:spcPct val="0"/>
              </a:spcAft>
              <a:buClrTx/>
              <a:buSzTx/>
              <a:buFont typeface="Arial" pitchFamily="34" charset="0"/>
              <a:buChar char="•"/>
              <a:tabLst>
                <a:tab pos="0" algn="l"/>
              </a:tabLst>
            </a:pPr>
            <a:endParaRPr lang="en-US" sz="2300" dirty="0">
              <a:latin typeface="Arial" pitchFamily="34" charset="0"/>
              <a:ea typeface="Calibri" pitchFamily="34" charset="0"/>
              <a:cs typeface="Arial" pitchFamily="34" charset="0"/>
            </a:endParaRPr>
          </a:p>
          <a:p>
            <a:pPr marR="0" lvl="0" algn="just" defTabSz="914400" rtl="0" eaLnBrk="1" fontAlgn="base" latinLnBrk="0" hangingPunct="1">
              <a:spcBef>
                <a:spcPct val="0"/>
              </a:spcBef>
              <a:spcAft>
                <a:spcPct val="0"/>
              </a:spcAft>
              <a:buClrTx/>
              <a:buSzTx/>
              <a:tabLst>
                <a:tab pos="0" algn="l"/>
              </a:tabLst>
            </a:pPr>
            <a:endParaRPr kumimoji="0" lang="en-US" sz="230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R="0" lvl="0" algn="just" defTabSz="914400" rtl="0" eaLnBrk="1" fontAlgn="base" latinLnBrk="0" hangingPunct="1">
              <a:spcBef>
                <a:spcPct val="0"/>
              </a:spcBef>
              <a:spcAft>
                <a:spcPct val="0"/>
              </a:spcAft>
              <a:buClrTx/>
              <a:buSzTx/>
              <a:tabLst>
                <a:tab pos="0" algn="l"/>
              </a:tabLst>
            </a:pPr>
            <a:endParaRPr kumimoji="0" lang="en-US" sz="90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342900" marR="0" lvl="0" indent="-342900" algn="just" defTabSz="914400" rtl="0" eaLnBrk="1" fontAlgn="base" latinLnBrk="0" hangingPunct="1">
              <a:spcBef>
                <a:spcPct val="0"/>
              </a:spcBef>
              <a:spcAft>
                <a:spcPct val="0"/>
              </a:spcAft>
              <a:buClrTx/>
              <a:buSzTx/>
              <a:buFont typeface="Arial" pitchFamily="34" charset="0"/>
              <a:buChar char="•"/>
              <a:tabLst>
                <a:tab pos="0" algn="l"/>
              </a:tabLst>
            </a:pPr>
            <a:r>
              <a:rPr lang="en-US" sz="2300" dirty="0" smtClean="0">
                <a:latin typeface="Arial" pitchFamily="34" charset="0"/>
                <a:ea typeface="Calibri" pitchFamily="34" charset="0"/>
                <a:cs typeface="Arial" pitchFamily="34" charset="0"/>
              </a:rPr>
              <a:t>Participating </a:t>
            </a:r>
            <a:r>
              <a:rPr lang="en-US" sz="2300" dirty="0" smtClean="0">
                <a:latin typeface="Arial" pitchFamily="34" charset="0"/>
                <a:ea typeface="Calibri" pitchFamily="34" charset="0"/>
                <a:cs typeface="Arial" pitchFamily="34" charset="0"/>
              </a:rPr>
              <a:t>Countries;</a:t>
            </a:r>
          </a:p>
          <a:p>
            <a:pPr marR="0" lvl="0" algn="just" defTabSz="914400" rtl="0" eaLnBrk="1" fontAlgn="base" latinLnBrk="0" hangingPunct="1">
              <a:spcBef>
                <a:spcPct val="0"/>
              </a:spcBef>
              <a:spcAft>
                <a:spcPct val="0"/>
              </a:spcAft>
              <a:buClrTx/>
              <a:buSzTx/>
              <a:tabLst>
                <a:tab pos="0" algn="l"/>
              </a:tabLst>
            </a:pPr>
            <a:r>
              <a:rPr lang="en-US" sz="2300" dirty="0">
                <a:latin typeface="Arial" pitchFamily="34" charset="0"/>
                <a:ea typeface="Calibri" pitchFamily="34" charset="0"/>
                <a:cs typeface="Arial" pitchFamily="34" charset="0"/>
              </a:rPr>
              <a:t>	</a:t>
            </a:r>
            <a:r>
              <a:rPr lang="en-US" sz="2300" dirty="0" smtClean="0">
                <a:latin typeface="Arial" pitchFamily="34" charset="0"/>
                <a:ea typeface="Calibri" pitchFamily="34" charset="0"/>
                <a:cs typeface="Arial" pitchFamily="34" charset="0"/>
              </a:rPr>
              <a:t>    </a:t>
            </a:r>
            <a:r>
              <a:rPr lang="en-US" sz="2300" dirty="0" smtClean="0">
                <a:latin typeface="Arial" pitchFamily="34" charset="0"/>
                <a:ea typeface="Calibri" pitchFamily="34" charset="0"/>
                <a:cs typeface="Arial" pitchFamily="34" charset="0"/>
              </a:rPr>
              <a:t>Indonesia</a:t>
            </a:r>
            <a:r>
              <a:rPr lang="en-US" sz="2300" dirty="0" smtClean="0">
                <a:latin typeface="Arial" pitchFamily="34" charset="0"/>
                <a:ea typeface="Calibri" pitchFamily="34" charset="0"/>
                <a:cs typeface="Arial" pitchFamily="34" charset="0"/>
              </a:rPr>
              <a:t>, Maldives, Papua New Guinea, Fiji, India and </a:t>
            </a:r>
            <a:r>
              <a:rPr lang="en-US" sz="2300" dirty="0" smtClean="0">
                <a:latin typeface="Arial" pitchFamily="34" charset="0"/>
                <a:ea typeface="Calibri" pitchFamily="34" charset="0"/>
                <a:cs typeface="Arial" pitchFamily="34" charset="0"/>
              </a:rPr>
              <a:t>France</a:t>
            </a:r>
          </a:p>
          <a:p>
            <a:pPr marR="0" lvl="0" algn="just" defTabSz="914400" rtl="0" eaLnBrk="1" fontAlgn="base" latinLnBrk="0" hangingPunct="1">
              <a:spcBef>
                <a:spcPct val="0"/>
              </a:spcBef>
              <a:spcAft>
                <a:spcPct val="0"/>
              </a:spcAft>
              <a:buClrTx/>
              <a:buSzTx/>
              <a:tabLst>
                <a:tab pos="0" algn="l"/>
              </a:tabLst>
            </a:pPr>
            <a:r>
              <a:rPr kumimoji="0" lang="en-US" sz="2300" i="0" u="none" strike="noStrike" cap="none" normalizeH="0" baseline="0" dirty="0">
                <a:ln>
                  <a:noFill/>
                </a:ln>
                <a:solidFill>
                  <a:schemeClr val="tx1"/>
                </a:solidFill>
                <a:effectLst/>
                <a:latin typeface="Arial" pitchFamily="34" charset="0"/>
                <a:ea typeface="Calibri" pitchFamily="34" charset="0"/>
                <a:cs typeface="Arial" pitchFamily="34" charset="0"/>
              </a:rPr>
              <a:t> </a:t>
            </a:r>
            <a:r>
              <a:rPr kumimoji="0" lang="en-US" sz="2300" i="0" u="none" strike="noStrike" cap="none" normalizeH="0" baseline="0" dirty="0" smtClean="0">
                <a:ln>
                  <a:noFill/>
                </a:ln>
                <a:solidFill>
                  <a:schemeClr val="tx1"/>
                </a:solidFill>
                <a:effectLst/>
                <a:latin typeface="Arial" pitchFamily="34" charset="0"/>
                <a:ea typeface="Calibri" pitchFamily="34" charset="0"/>
                <a:cs typeface="Arial" pitchFamily="34" charset="0"/>
              </a:rPr>
              <a:t>   More Countries</a:t>
            </a:r>
            <a:r>
              <a:rPr kumimoji="0" lang="en-US" sz="2300" i="0" u="none" strike="noStrike" cap="none" normalizeH="0" dirty="0" smtClean="0">
                <a:ln>
                  <a:noFill/>
                </a:ln>
                <a:solidFill>
                  <a:schemeClr val="tx1"/>
                </a:solidFill>
                <a:effectLst/>
                <a:latin typeface="Arial" pitchFamily="34" charset="0"/>
                <a:ea typeface="Calibri" pitchFamily="34" charset="0"/>
                <a:cs typeface="Arial" pitchFamily="34" charset="0"/>
              </a:rPr>
              <a:t> are showing interest in Solar Mini Grids</a:t>
            </a:r>
          </a:p>
          <a:p>
            <a:pPr marR="0" lvl="0" algn="just" defTabSz="914400" rtl="0" eaLnBrk="1" fontAlgn="base" latinLnBrk="0" hangingPunct="1">
              <a:spcBef>
                <a:spcPct val="0"/>
              </a:spcBef>
              <a:spcAft>
                <a:spcPct val="0"/>
              </a:spcAft>
              <a:buClrTx/>
              <a:buSzTx/>
              <a:tabLst>
                <a:tab pos="0" algn="l"/>
              </a:tabLst>
            </a:pPr>
            <a:endParaRPr lang="en-US" sz="2300" baseline="0" dirty="0">
              <a:latin typeface="Arial" pitchFamily="34" charset="0"/>
              <a:ea typeface="Calibri" pitchFamily="34" charset="0"/>
              <a:cs typeface="Arial" pitchFamily="34" charset="0"/>
            </a:endParaRPr>
          </a:p>
          <a:p>
            <a:pPr marR="0" lvl="0" algn="just" defTabSz="914400" rtl="0" eaLnBrk="1" fontAlgn="base" latinLnBrk="0" hangingPunct="1">
              <a:spcBef>
                <a:spcPct val="0"/>
              </a:spcBef>
              <a:spcAft>
                <a:spcPct val="0"/>
              </a:spcAft>
              <a:buClrTx/>
              <a:buSzTx/>
              <a:tabLst>
                <a:tab pos="0" algn="l"/>
              </a:tabLst>
            </a:pPr>
            <a:endParaRPr kumimoji="0" lang="en-US" sz="2300" i="0" u="none" strike="noStrike" cap="none" normalizeH="0" dirty="0" smtClean="0">
              <a:ln>
                <a:noFill/>
              </a:ln>
              <a:solidFill>
                <a:schemeClr val="tx1"/>
              </a:solidFill>
              <a:effectLst/>
              <a:latin typeface="Arial" pitchFamily="34" charset="0"/>
              <a:ea typeface="Calibri" pitchFamily="34" charset="0"/>
              <a:cs typeface="Arial" pitchFamily="34" charset="0"/>
            </a:endParaRPr>
          </a:p>
          <a:p>
            <a:pPr algn="just" fontAlgn="base">
              <a:spcBef>
                <a:spcPct val="0"/>
              </a:spcBef>
              <a:spcAft>
                <a:spcPct val="0"/>
              </a:spcAft>
              <a:tabLst>
                <a:tab pos="0" algn="l"/>
              </a:tabLst>
            </a:pPr>
            <a:endParaRPr lang="en-IN" sz="900" dirty="0" smtClean="0">
              <a:latin typeface="Arial" pitchFamily="34" charset="0"/>
              <a:cs typeface="Arial" pitchFamily="34" charset="0"/>
            </a:endParaRPr>
          </a:p>
          <a:p>
            <a:pPr marL="342900" indent="-342900" algn="just" fontAlgn="base">
              <a:spcBef>
                <a:spcPct val="0"/>
              </a:spcBef>
              <a:spcAft>
                <a:spcPct val="0"/>
              </a:spcAft>
              <a:buFont typeface="Arial" pitchFamily="34" charset="0"/>
              <a:buChar char="•"/>
              <a:tabLst>
                <a:tab pos="0" algn="l"/>
              </a:tabLst>
            </a:pPr>
            <a:r>
              <a:rPr lang="en-IN" sz="2300" dirty="0" smtClean="0">
                <a:latin typeface="Arial" pitchFamily="34" charset="0"/>
                <a:cs typeface="Arial" pitchFamily="34" charset="0"/>
              </a:rPr>
              <a:t>To </a:t>
            </a:r>
            <a:r>
              <a:rPr lang="en-IN" sz="2300" dirty="0" smtClean="0">
                <a:latin typeface="Arial" pitchFamily="34" charset="0"/>
                <a:cs typeface="Arial" pitchFamily="34" charset="0"/>
              </a:rPr>
              <a:t>cater to the energy needs in identified areas with unreliable or no grid(s</a:t>
            </a:r>
            <a:r>
              <a:rPr lang="en-IN" sz="2300" dirty="0" smtClean="0">
                <a:latin typeface="Arial" pitchFamily="34" charset="0"/>
                <a:cs typeface="Arial" pitchFamily="34" charset="0"/>
              </a:rPr>
              <a:t>) </a:t>
            </a:r>
            <a:r>
              <a:rPr lang="en-IN" sz="2300" dirty="0" smtClean="0">
                <a:latin typeface="Arial" pitchFamily="34" charset="0"/>
                <a:cs typeface="Arial" pitchFamily="34" charset="0"/>
              </a:rPr>
              <a:t>and in island member States having abundant potential to tap solar energy. </a:t>
            </a:r>
          </a:p>
          <a:p>
            <a:pPr marL="342900" indent="-342900" algn="just" fontAlgn="base">
              <a:spcBef>
                <a:spcPct val="0"/>
              </a:spcBef>
              <a:spcAft>
                <a:spcPct val="0"/>
              </a:spcAft>
              <a:buFont typeface="Arial" pitchFamily="34" charset="0"/>
              <a:buChar char="•"/>
              <a:tabLst>
                <a:tab pos="0" algn="l"/>
              </a:tabLst>
            </a:pPr>
            <a:endParaRPr lang="en-IN" sz="900" dirty="0" smtClean="0">
              <a:latin typeface="Arial" pitchFamily="34" charset="0"/>
              <a:cs typeface="Arial" pitchFamily="34" charset="0"/>
            </a:endParaRPr>
          </a:p>
          <a:p>
            <a:pPr lvl="0" algn="just" eaLnBrk="0" fontAlgn="base" hangingPunct="0">
              <a:spcBef>
                <a:spcPct val="0"/>
              </a:spcBef>
              <a:spcAft>
                <a:spcPct val="0"/>
              </a:spcAft>
              <a:tabLst>
                <a:tab pos="0" algn="l"/>
              </a:tabLst>
            </a:pPr>
            <a:endParaRPr lang="en-US" sz="1000" dirty="0" smtClean="0">
              <a:latin typeface="Arial" pitchFamily="34" charset="0"/>
              <a:cs typeface="Arial" pitchFamily="34" charset="0"/>
            </a:endParaRPr>
          </a:p>
        </p:txBody>
      </p:sp>
      <p:sp>
        <p:nvSpPr>
          <p:cNvPr id="2" name="Title 1"/>
          <p:cNvSpPr txBox="1">
            <a:spLocks/>
          </p:cNvSpPr>
          <p:nvPr/>
        </p:nvSpPr>
        <p:spPr>
          <a:xfrm>
            <a:off x="-44254" y="0"/>
            <a:ext cx="10011373" cy="1066797"/>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r>
              <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Scaling Solar Mini grids  Programme</a:t>
            </a:r>
            <a:r>
              <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a:t>
            </a:r>
            <a:endPar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endParaRPr>
          </a:p>
          <a:p>
            <a:pPr algn="l">
              <a:defRPr/>
            </a:pPr>
            <a:endPar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79554" y="15240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9"/>
          <p:cNvSpPr>
            <a:spLocks/>
          </p:cNvSpPr>
          <p:nvPr/>
        </p:nvSpPr>
        <p:spPr bwMode="auto">
          <a:xfrm>
            <a:off x="0" y="838200"/>
            <a:ext cx="12161837" cy="260796"/>
          </a:xfrm>
          <a:custGeom>
            <a:avLst/>
            <a:gdLst>
              <a:gd name="T0" fmla="*/ 0 w 9144000"/>
              <a:gd name="T1" fmla="*/ 0 h 170688"/>
              <a:gd name="T2" fmla="*/ 9144000 w 9144000"/>
              <a:gd name="T3" fmla="*/ 0 h 170688"/>
              <a:gd name="T4" fmla="*/ 0 60000 65536"/>
              <a:gd name="T5" fmla="*/ 0 60000 65536"/>
            </a:gdLst>
            <a:ahLst/>
            <a:cxnLst>
              <a:cxn ang="T4">
                <a:pos x="T0" y="T1"/>
              </a:cxn>
              <a:cxn ang="T5">
                <a:pos x="T2" y="T3"/>
              </a:cxn>
            </a:cxnLst>
            <a:rect l="0" t="0" r="r" b="b"/>
            <a:pathLst>
              <a:path w="9144000" h="170688">
                <a:moveTo>
                  <a:pt x="0" y="0"/>
                </a:moveTo>
                <a:lnTo>
                  <a:pt x="9144000"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IN"/>
          </a:p>
        </p:txBody>
      </p:sp>
    </p:spTree>
    <p:extLst>
      <p:ext uri="{BB962C8B-B14F-4D97-AF65-F5344CB8AC3E}">
        <p14:creationId xmlns:p14="http://schemas.microsoft.com/office/powerpoint/2010/main" val="14073907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119" y="2133600"/>
            <a:ext cx="10945654" cy="1143000"/>
          </a:xfrm>
        </p:spPr>
        <p:txBody>
          <a:bodyPr>
            <a:normAutofit fontScale="90000"/>
          </a:bodyPr>
          <a:lstStyle/>
          <a:p>
            <a:r>
              <a:rPr lang="en-US" dirty="0" smtClean="0"/>
              <a:t>Few of the examples of Solar Mini Grids of India</a:t>
            </a:r>
            <a:endParaRPr lang="en-US" dirty="0"/>
          </a:p>
        </p:txBody>
      </p:sp>
    </p:spTree>
    <p:extLst>
      <p:ext uri="{BB962C8B-B14F-4D97-AF65-F5344CB8AC3E}">
        <p14:creationId xmlns:p14="http://schemas.microsoft.com/office/powerpoint/2010/main" val="513868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1482952" y="152400"/>
            <a:ext cx="8994776" cy="669925"/>
          </a:xfrm>
        </p:spPr>
        <p:txBody>
          <a:bodyPr>
            <a:noAutofit/>
          </a:bodyPr>
          <a:lstStyle/>
          <a:p>
            <a:pPr eaLnBrk="1" hangingPunct="1">
              <a:defRPr/>
            </a:pPr>
            <a:r>
              <a:rPr lang="en-US" sz="2800" dirty="0" smtClean="0">
                <a:latin typeface="Bookman Old Style" pitchFamily="18" charset="0"/>
              </a:rPr>
              <a:t>Sample of layout of the Battery Bank of Solar Mini Grid Project</a:t>
            </a:r>
            <a:endParaRPr lang="en-US" sz="2800" dirty="0">
              <a:latin typeface="Bookman Old Style" pitchFamily="18" charset="0"/>
            </a:endParaRPr>
          </a:p>
        </p:txBody>
      </p:sp>
      <p:pic>
        <p:nvPicPr>
          <p:cNvPr id="46083" name="Picture 7" descr="(4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8919" y="933450"/>
            <a:ext cx="9144000" cy="592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http://www.isolaralliance.com/img/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52918" y="0"/>
            <a:ext cx="1458679" cy="56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22158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508920" y="250478"/>
            <a:ext cx="8766176" cy="571848"/>
          </a:xfrm>
        </p:spPr>
        <p:txBody>
          <a:bodyPr>
            <a:noAutofit/>
          </a:bodyPr>
          <a:lstStyle/>
          <a:p>
            <a:pPr eaLnBrk="1" hangingPunct="1">
              <a:defRPr/>
            </a:pPr>
            <a:r>
              <a:rPr lang="en-US" sz="3600" dirty="0" smtClean="0"/>
              <a:t>One of the </a:t>
            </a:r>
            <a:r>
              <a:rPr lang="en-US" sz="3600" dirty="0" smtClean="0"/>
              <a:t>Control </a:t>
            </a:r>
            <a:r>
              <a:rPr lang="en-US" sz="3600" dirty="0" smtClean="0"/>
              <a:t>Room of Solar Power Plant</a:t>
            </a:r>
            <a:endParaRPr lang="en-US" sz="3600" dirty="0" smtClean="0"/>
          </a:p>
        </p:txBody>
      </p:sp>
      <p:pic>
        <p:nvPicPr>
          <p:cNvPr id="49155" name="Picture 5" descr="DSCN13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8919" y="914400"/>
            <a:ext cx="91440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DSCN136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82251" y="5257800"/>
            <a:ext cx="2370667"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http://www.isolaralliance.com/img/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42319" y="1752600"/>
            <a:ext cx="3422309"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rot="21378441">
            <a:off x="2131997" y="3617893"/>
            <a:ext cx="914400" cy="369332"/>
          </a:xfrm>
          <a:prstGeom prst="rect">
            <a:avLst/>
          </a:prstGeom>
          <a:solidFill>
            <a:schemeClr val="bg1">
              <a:lumMod val="75000"/>
            </a:schemeClr>
          </a:solidFill>
        </p:spPr>
        <p:txBody>
          <a:bodyPr wrap="square" rtlCol="0">
            <a:spAutoFit/>
          </a:bodyPr>
          <a:lstStyle/>
          <a:p>
            <a:pPr algn="ctr"/>
            <a:r>
              <a:rPr lang="en-US" sz="900" dirty="0" smtClean="0"/>
              <a:t>CONTROL PANNEL</a:t>
            </a:r>
            <a:endParaRPr lang="en-US" sz="900" dirty="0"/>
          </a:p>
        </p:txBody>
      </p:sp>
      <p:sp>
        <p:nvSpPr>
          <p:cNvPr id="9" name="TextBox 8"/>
          <p:cNvSpPr txBox="1"/>
          <p:nvPr/>
        </p:nvSpPr>
        <p:spPr>
          <a:xfrm rot="21320723">
            <a:off x="6616157" y="3566881"/>
            <a:ext cx="1069465" cy="200055"/>
          </a:xfrm>
          <a:prstGeom prst="rect">
            <a:avLst/>
          </a:prstGeom>
          <a:solidFill>
            <a:schemeClr val="bg1">
              <a:lumMod val="75000"/>
            </a:schemeClr>
          </a:solidFill>
        </p:spPr>
        <p:txBody>
          <a:bodyPr wrap="square" rtlCol="0">
            <a:spAutoFit/>
          </a:bodyPr>
          <a:lstStyle/>
          <a:p>
            <a:pPr algn="ctr"/>
            <a:r>
              <a:rPr lang="en-US" sz="700" dirty="0" smtClean="0"/>
              <a:t>CONTROL PANNEL</a:t>
            </a:r>
            <a:endParaRPr lang="en-US" sz="700" dirty="0"/>
          </a:p>
        </p:txBody>
      </p:sp>
      <p:sp>
        <p:nvSpPr>
          <p:cNvPr id="10" name="TextBox 9"/>
          <p:cNvSpPr txBox="1"/>
          <p:nvPr/>
        </p:nvSpPr>
        <p:spPr>
          <a:xfrm rot="156422">
            <a:off x="9362776" y="3504457"/>
            <a:ext cx="598831" cy="153888"/>
          </a:xfrm>
          <a:prstGeom prst="rect">
            <a:avLst/>
          </a:prstGeom>
          <a:solidFill>
            <a:schemeClr val="bg1">
              <a:lumMod val="75000"/>
            </a:schemeClr>
          </a:solidFill>
        </p:spPr>
        <p:txBody>
          <a:bodyPr wrap="square" rtlCol="0">
            <a:spAutoFit/>
          </a:bodyPr>
          <a:lstStyle/>
          <a:p>
            <a:pPr algn="ctr"/>
            <a:r>
              <a:rPr lang="en-US" sz="400" dirty="0" smtClean="0"/>
              <a:t>CONTROL PANNEL</a:t>
            </a:r>
            <a:endParaRPr lang="en-US" sz="400" dirty="0"/>
          </a:p>
        </p:txBody>
      </p:sp>
      <p:sp>
        <p:nvSpPr>
          <p:cNvPr id="11" name="TextBox 10"/>
          <p:cNvSpPr txBox="1"/>
          <p:nvPr/>
        </p:nvSpPr>
        <p:spPr>
          <a:xfrm rot="21320723">
            <a:off x="8017076" y="3510423"/>
            <a:ext cx="508628" cy="138499"/>
          </a:xfrm>
          <a:prstGeom prst="rect">
            <a:avLst/>
          </a:prstGeom>
          <a:solidFill>
            <a:schemeClr val="bg1">
              <a:lumMod val="75000"/>
            </a:schemeClr>
          </a:solidFill>
        </p:spPr>
        <p:txBody>
          <a:bodyPr wrap="square" rtlCol="0">
            <a:spAutoFit/>
          </a:bodyPr>
          <a:lstStyle/>
          <a:p>
            <a:pPr algn="ctr"/>
            <a:r>
              <a:rPr lang="en-US" sz="300" dirty="0" smtClean="0"/>
              <a:t>CONTROL PANNEL</a:t>
            </a:r>
            <a:endParaRPr lang="en-US" sz="300" dirty="0"/>
          </a:p>
        </p:txBody>
      </p:sp>
    </p:spTree>
    <p:extLst>
      <p:ext uri="{BB962C8B-B14F-4D97-AF65-F5344CB8AC3E}">
        <p14:creationId xmlns:p14="http://schemas.microsoft.com/office/powerpoint/2010/main" val="3244601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899319" y="498475"/>
            <a:ext cx="8461375" cy="533400"/>
          </a:xfrm>
        </p:spPr>
        <p:txBody>
          <a:bodyPr>
            <a:normAutofit fontScale="90000"/>
          </a:bodyPr>
          <a:lstStyle/>
          <a:p>
            <a:pPr eaLnBrk="1" hangingPunct="1">
              <a:defRPr/>
            </a:pPr>
            <a:r>
              <a:rPr lang="en-US" sz="3600" dirty="0" smtClean="0">
                <a:latin typeface="Bookman Old Style" pitchFamily="18" charset="0"/>
              </a:rPr>
              <a:t>Examples of SPV </a:t>
            </a:r>
            <a:r>
              <a:rPr lang="en-US" sz="3600" dirty="0">
                <a:latin typeface="Bookman Old Style" pitchFamily="18" charset="0"/>
              </a:rPr>
              <a:t>Power </a:t>
            </a:r>
            <a:r>
              <a:rPr lang="en-US" sz="3600" dirty="0" smtClean="0">
                <a:latin typeface="Bookman Old Style" pitchFamily="18" charset="0"/>
              </a:rPr>
              <a:t>Plants with Mini Grids</a:t>
            </a:r>
            <a:endParaRPr lang="en-US" sz="3600" dirty="0">
              <a:latin typeface="Bookman Old Style" pitchFamily="18" charset="0"/>
            </a:endParaRPr>
          </a:p>
        </p:txBody>
      </p:sp>
      <p:pic>
        <p:nvPicPr>
          <p:cNvPr id="52227" name="Picture 3" descr="DSCN136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719" y="1828800"/>
            <a:ext cx="53721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8" descr="http://www.isolaralliance.com/img/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25328" y="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DSCN136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4319" y="1905000"/>
            <a:ext cx="4741334"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40028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746919" y="95365"/>
            <a:ext cx="9220200" cy="838200"/>
          </a:xfrm>
        </p:spPr>
        <p:txBody>
          <a:bodyPr>
            <a:normAutofit/>
          </a:bodyPr>
          <a:lstStyle/>
          <a:p>
            <a:pPr eaLnBrk="1" hangingPunct="1">
              <a:defRPr/>
            </a:pPr>
            <a:r>
              <a:rPr lang="en-US" dirty="0" smtClean="0"/>
              <a:t>SOLAR MINI GRID LAYOUT IN A VILLAGE</a:t>
            </a:r>
            <a:endParaRPr lang="en-US" dirty="0" smtClean="0"/>
          </a:p>
        </p:txBody>
      </p:sp>
      <p:pic>
        <p:nvPicPr>
          <p:cNvPr id="60419" name="Picture 3" descr="D:\shared\Review Meeting\SPV Photographs\Bilaspur\Pic-1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18719" y="3962400"/>
            <a:ext cx="2146300" cy="25146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pic>
      <p:sp>
        <p:nvSpPr>
          <p:cNvPr id="60420" name="Line 4"/>
          <p:cNvSpPr>
            <a:spLocks noChangeShapeType="1"/>
          </p:cNvSpPr>
          <p:nvPr/>
        </p:nvSpPr>
        <p:spPr bwMode="auto">
          <a:xfrm>
            <a:off x="1508919" y="1219200"/>
            <a:ext cx="91440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pic>
        <p:nvPicPr>
          <p:cNvPr id="60421" name="Picture 5" descr="D:\shared\Review Meeting\SPV Photographs\Pic-5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7519" y="1181327"/>
            <a:ext cx="2057400" cy="25146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pic>
      <p:pic>
        <p:nvPicPr>
          <p:cNvPr id="60422" name="Picture 6" descr="D:\shared\Review Meeting\SPV Photographs\Pic-5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66719" y="1066801"/>
            <a:ext cx="3506788" cy="5280025"/>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8" descr="http://www.isolaralliance.com/img/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258426" y="95365"/>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14211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3337719" y="5181600"/>
            <a:ext cx="4953000" cy="1524000"/>
          </a:xfrm>
          <a:prstGeom prst="ellipse">
            <a:avLst/>
          </a:prstGeom>
          <a:gradFill>
            <a:gsLst>
              <a:gs pos="0">
                <a:srgbClr val="8488C4"/>
              </a:gs>
              <a:gs pos="53000">
                <a:srgbClr val="D4DEFF"/>
              </a:gs>
              <a:gs pos="83000">
                <a:srgbClr val="D4DEFF"/>
              </a:gs>
              <a:gs pos="100000">
                <a:srgbClr val="96AB94"/>
              </a:gs>
            </a:gsLst>
            <a:lin ang="42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Title 1"/>
          <p:cNvSpPr txBox="1">
            <a:spLocks/>
          </p:cNvSpPr>
          <p:nvPr/>
        </p:nvSpPr>
        <p:spPr>
          <a:xfrm>
            <a:off x="2270919" y="304800"/>
            <a:ext cx="7620000" cy="1447800"/>
          </a:xfrm>
          <a:prstGeom prst="rect">
            <a:avLst/>
          </a:prstGeom>
          <a:gradFill flip="none" rotWithShape="1">
            <a:gsLst>
              <a:gs pos="0">
                <a:srgbClr val="8488C4"/>
              </a:gs>
              <a:gs pos="53000">
                <a:srgbClr val="D4DEFF"/>
              </a:gs>
              <a:gs pos="83000">
                <a:srgbClr val="D4DEFF"/>
              </a:gs>
              <a:gs pos="100000">
                <a:srgbClr val="96AB94"/>
              </a:gs>
            </a:gsLst>
            <a:lin ang="18900000" scaled="0"/>
            <a:tileRect/>
          </a:gradFill>
          <a:effectLst>
            <a:outerShdw blurRad="50800" dist="38100" algn="l" rotWithShape="0">
              <a:srgbClr val="FFC000">
                <a:alpha val="40000"/>
              </a:srgbClr>
            </a:outerShdw>
          </a:effectLst>
        </p:spPr>
        <p:txBody>
          <a:bodyPr anchor="ctr">
            <a:normAutofit/>
          </a:bodyPr>
          <a:lstStyle/>
          <a:p>
            <a:pPr algn="ctr">
              <a:defRPr/>
            </a:pPr>
            <a:r>
              <a:rPr lang="en-US" sz="4400" dirty="0">
                <a:latin typeface="+mj-lt"/>
                <a:ea typeface="+mj-ea"/>
                <a:cs typeface="+mj-cs"/>
              </a:rPr>
              <a:t>What </a:t>
            </a:r>
            <a:r>
              <a:rPr lang="en-US" sz="4400" dirty="0" smtClean="0">
                <a:latin typeface="+mj-lt"/>
                <a:ea typeface="+mj-ea"/>
                <a:cs typeface="+mj-cs"/>
              </a:rPr>
              <a:t>should be </a:t>
            </a:r>
            <a:r>
              <a:rPr lang="en-US" sz="4400" dirty="0">
                <a:latin typeface="+mj-lt"/>
                <a:ea typeface="+mj-ea"/>
                <a:cs typeface="+mj-cs"/>
              </a:rPr>
              <a:t>the basic role of Solar Photovoltaic System ?</a:t>
            </a:r>
          </a:p>
        </p:txBody>
      </p:sp>
      <p:graphicFrame>
        <p:nvGraphicFramePr>
          <p:cNvPr id="4" name="Diagram 3"/>
          <p:cNvGraphicFramePr/>
          <p:nvPr>
            <p:extLst>
              <p:ext uri="{D42A27DB-BD31-4B8C-83A1-F6EECF244321}">
                <p14:modId xmlns:p14="http://schemas.microsoft.com/office/powerpoint/2010/main" val="1571685201"/>
              </p:ext>
            </p:extLst>
          </p:nvPr>
        </p:nvGraphicFramePr>
        <p:xfrm>
          <a:off x="3109119" y="21336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608258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graphicEl>
                                              <a:dgm id="{217E74E3-7EB8-4F09-B0CD-1A648805D734}"/>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graphicEl>
                                              <a:dgm id="{50CCB2F6-3DC1-4379-B29C-4A56109C3663}"/>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graphicEl>
                                              <a:dgm id="{1645A40F-6C9B-4644-BCD1-4BAB7BAD93D4}"/>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52A702B9-18B2-4F47-A329-D9C9EAF1935F}"/>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38A56E78-0FF4-48D1-A0CA-DA6A7E4F6488}"/>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C71D7890-34EF-41EF-A525-CF9DCBD5540D}"/>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EF8E44AD-753D-43A4-B705-A42E4140C302}"/>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uiExpand="1" build="p" animBg="1"/>
      <p:bldGraphic spid="4" grpId="0" uiExpand="1">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2728119" y="609600"/>
            <a:ext cx="6019800" cy="1143000"/>
          </a:xfrm>
          <a:ln>
            <a:solidFill>
              <a:schemeClr val="tx2"/>
            </a:solidFill>
          </a:ln>
        </p:spPr>
        <p:txBody>
          <a:bodyPr/>
          <a:lstStyle/>
          <a:p>
            <a:pPr eaLnBrk="1" hangingPunct="1">
              <a:defRPr/>
            </a:pPr>
            <a:r>
              <a:rPr lang="en-US" dirty="0" smtClean="0"/>
              <a:t>Solar Mini Grids</a:t>
            </a:r>
            <a:endParaRPr lang="en-US" dirty="0" smtClean="0"/>
          </a:p>
        </p:txBody>
      </p:sp>
      <p:pic>
        <p:nvPicPr>
          <p:cNvPr id="61443" name="Picture 3" descr="D:\Documents and Settings\Gablu\My Documents\My Pictures\5-28-2007\DSC0198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3719" y="1905001"/>
            <a:ext cx="4876800" cy="38639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pic>
        <p:nvPicPr>
          <p:cNvPr id="61445" name="Picture 5" descr="D:\Documents and Settings\Gablu\My Documents\My Pictures\5-28-2007\DSC0198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8119" y="3771900"/>
            <a:ext cx="4114800" cy="30861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423319" y="6019800"/>
            <a:ext cx="2590800" cy="381000"/>
          </a:xfrm>
          <a:prstGeom prst="rect">
            <a:avLst/>
          </a:prstGeom>
          <a:noFill/>
        </p:spPr>
        <p:txBody>
          <a:bodyPr wrap="square" rtlCol="0">
            <a:spAutoFit/>
          </a:bodyPr>
          <a:lstStyle/>
          <a:p>
            <a:pPr algn="ctr"/>
            <a:r>
              <a:rPr lang="en-US" dirty="0" smtClean="0"/>
              <a:t>Street lights</a:t>
            </a:r>
            <a:endParaRPr lang="en-US" dirty="0"/>
          </a:p>
        </p:txBody>
      </p:sp>
      <p:sp>
        <p:nvSpPr>
          <p:cNvPr id="7" name="TextBox 6"/>
          <p:cNvSpPr txBox="1"/>
          <p:nvPr/>
        </p:nvSpPr>
        <p:spPr>
          <a:xfrm>
            <a:off x="7300119" y="3216728"/>
            <a:ext cx="2590800" cy="381000"/>
          </a:xfrm>
          <a:prstGeom prst="rect">
            <a:avLst/>
          </a:prstGeom>
          <a:noFill/>
        </p:spPr>
        <p:txBody>
          <a:bodyPr wrap="square" rtlCol="0">
            <a:spAutoFit/>
          </a:bodyPr>
          <a:lstStyle/>
          <a:p>
            <a:pPr algn="ctr"/>
            <a:r>
              <a:rPr lang="en-US" dirty="0" smtClean="0"/>
              <a:t>Household Connections</a:t>
            </a:r>
            <a:endParaRPr lang="en-US" dirty="0"/>
          </a:p>
        </p:txBody>
      </p:sp>
      <p:pic>
        <p:nvPicPr>
          <p:cNvPr id="8" name="Picture 8" descr="http://www.isolaralliance.com/img/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79554" y="15240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99808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1051719" y="141514"/>
            <a:ext cx="8156575" cy="703036"/>
          </a:xfrm>
        </p:spPr>
        <p:txBody>
          <a:bodyPr>
            <a:normAutofit/>
          </a:bodyPr>
          <a:lstStyle/>
          <a:p>
            <a:pPr eaLnBrk="1" hangingPunct="1">
              <a:defRPr/>
            </a:pPr>
            <a:r>
              <a:rPr lang="en-US" sz="2800" dirty="0">
                <a:latin typeface="Bookman Old Style" pitchFamily="18" charset="0"/>
              </a:rPr>
              <a:t> New Era in Daily Life through Power of </a:t>
            </a:r>
            <a:r>
              <a:rPr lang="en-US" sz="3600" b="0" dirty="0" smtClean="0">
                <a:latin typeface="Bookman Old Style" pitchFamily="18" charset="0"/>
              </a:rPr>
              <a:t>SUN</a:t>
            </a:r>
          </a:p>
        </p:txBody>
      </p:sp>
      <p:pic>
        <p:nvPicPr>
          <p:cNvPr id="63491" name="Picture 5" descr="IMG_356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56519" y="844550"/>
            <a:ext cx="7620000" cy="463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http://www.isolaralliance.com/img/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79554" y="15240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594519" y="5638800"/>
            <a:ext cx="9753600" cy="400110"/>
          </a:xfrm>
          <a:prstGeom prst="rect">
            <a:avLst/>
          </a:prstGeom>
          <a:noFill/>
        </p:spPr>
        <p:txBody>
          <a:bodyPr wrap="square" rtlCol="0">
            <a:spAutoFit/>
          </a:bodyPr>
          <a:lstStyle/>
          <a:p>
            <a:pPr algn="ctr"/>
            <a:r>
              <a:rPr lang="en-US" sz="2000" b="1" dirty="0" smtClean="0"/>
              <a:t>CLEAN AND HEALTHY KITCHEN IN RURAL AREA</a:t>
            </a:r>
            <a:endParaRPr lang="en-US" sz="2000" b="1" dirty="0"/>
          </a:p>
        </p:txBody>
      </p:sp>
    </p:spTree>
    <p:extLst>
      <p:ext uri="{BB962C8B-B14F-4D97-AF65-F5344CB8AC3E}">
        <p14:creationId xmlns:p14="http://schemas.microsoft.com/office/powerpoint/2010/main" val="169536893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p:cNvSpPr>
            <a:spLocks noChangeArrowheads="1"/>
          </p:cNvSpPr>
          <p:nvPr/>
        </p:nvSpPr>
        <p:spPr bwMode="auto">
          <a:xfrm>
            <a:off x="-59335" y="1066797"/>
            <a:ext cx="12045188"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lvl="0" indent="-342900" algn="just" eaLnBrk="0" fontAlgn="base" hangingPunct="0">
              <a:spcBef>
                <a:spcPct val="0"/>
              </a:spcBef>
              <a:spcAft>
                <a:spcPct val="0"/>
              </a:spcAft>
              <a:buFont typeface="Arial" pitchFamily="34" charset="0"/>
              <a:buChar char="•"/>
              <a:tabLst>
                <a:tab pos="0" algn="l"/>
              </a:tabLst>
            </a:pPr>
            <a:r>
              <a:rPr lang="en-IN" sz="2300" dirty="0" smtClean="0">
                <a:latin typeface="Arial" pitchFamily="34" charset="0"/>
                <a:cs typeface="Arial" pitchFamily="34" charset="0"/>
              </a:rPr>
              <a:t>ISA </a:t>
            </a:r>
            <a:r>
              <a:rPr lang="en-IN" sz="2300" dirty="0" smtClean="0">
                <a:latin typeface="Arial" pitchFamily="34" charset="0"/>
                <a:cs typeface="Arial" pitchFamily="34" charset="0"/>
              </a:rPr>
              <a:t>has received enquiries of Solar Mini Grids from various Member Countries through Video Conferences, NFP Conclaves and Call for Expression of Interest.</a:t>
            </a:r>
            <a:endParaRPr lang="en-IN" sz="2300" dirty="0" smtClean="0">
              <a:latin typeface="Arial" pitchFamily="34" charset="0"/>
              <a:cs typeface="Arial" pitchFamily="34" charset="0"/>
            </a:endParaRPr>
          </a:p>
          <a:p>
            <a:pPr marL="342900" lvl="0" indent="-342900" algn="just" eaLnBrk="0" fontAlgn="base" hangingPunct="0">
              <a:spcBef>
                <a:spcPct val="0"/>
              </a:spcBef>
              <a:spcAft>
                <a:spcPct val="0"/>
              </a:spcAft>
              <a:buFont typeface="Arial" pitchFamily="34" charset="0"/>
              <a:buChar char="•"/>
              <a:tabLst>
                <a:tab pos="0" algn="l"/>
              </a:tabLst>
            </a:pPr>
            <a:endParaRPr lang="en-IN" sz="2300" dirty="0">
              <a:latin typeface="Arial" pitchFamily="34" charset="0"/>
              <a:cs typeface="Arial" pitchFamily="34" charset="0"/>
            </a:endParaRPr>
          </a:p>
          <a:p>
            <a:pPr marL="342900" lvl="0" indent="-342900" algn="just" eaLnBrk="0" fontAlgn="base" hangingPunct="0">
              <a:spcBef>
                <a:spcPct val="0"/>
              </a:spcBef>
              <a:spcAft>
                <a:spcPct val="0"/>
              </a:spcAft>
              <a:buFont typeface="Arial" pitchFamily="34" charset="0"/>
              <a:buChar char="•"/>
              <a:tabLst>
                <a:tab pos="0" algn="l"/>
              </a:tabLst>
            </a:pPr>
            <a:endParaRPr lang="en-IN" sz="2300" dirty="0" smtClean="0">
              <a:latin typeface="Arial" pitchFamily="34" charset="0"/>
              <a:cs typeface="Arial" pitchFamily="34" charset="0"/>
            </a:endParaRPr>
          </a:p>
          <a:p>
            <a:pPr marL="342900" lvl="0" indent="-342900" algn="just" eaLnBrk="0" fontAlgn="base" hangingPunct="0">
              <a:spcBef>
                <a:spcPct val="0"/>
              </a:spcBef>
              <a:spcAft>
                <a:spcPct val="0"/>
              </a:spcAft>
              <a:buFont typeface="Arial" pitchFamily="34" charset="0"/>
              <a:buChar char="•"/>
              <a:tabLst>
                <a:tab pos="0" algn="l"/>
              </a:tabLst>
            </a:pPr>
            <a:r>
              <a:rPr lang="en-IN" sz="2300" dirty="0" smtClean="0">
                <a:latin typeface="Arial" pitchFamily="34" charset="0"/>
                <a:cs typeface="Arial" pitchFamily="34" charset="0"/>
              </a:rPr>
              <a:t>ISA shall include the following activities </a:t>
            </a:r>
            <a:r>
              <a:rPr lang="en-IN" sz="2300" dirty="0" smtClean="0">
                <a:latin typeface="Arial" pitchFamily="34" charset="0"/>
                <a:cs typeface="Arial" pitchFamily="34" charset="0"/>
              </a:rPr>
              <a:t>under the </a:t>
            </a:r>
            <a:r>
              <a:rPr lang="en-IN" sz="2300" dirty="0" smtClean="0">
                <a:latin typeface="Arial" pitchFamily="34" charset="0"/>
                <a:cs typeface="Arial" pitchFamily="34" charset="0"/>
              </a:rPr>
              <a:t>programme:</a:t>
            </a:r>
          </a:p>
          <a:p>
            <a:pPr lvl="0" algn="just" eaLnBrk="0" fontAlgn="base" hangingPunct="0">
              <a:spcBef>
                <a:spcPct val="0"/>
              </a:spcBef>
              <a:spcAft>
                <a:spcPct val="0"/>
              </a:spcAft>
              <a:tabLst>
                <a:tab pos="0" algn="l"/>
              </a:tabLst>
            </a:pPr>
            <a:r>
              <a:rPr lang="en-IN" sz="2300" dirty="0">
                <a:latin typeface="Arial" pitchFamily="34" charset="0"/>
                <a:cs typeface="Arial" pitchFamily="34" charset="0"/>
              </a:rPr>
              <a:t>	</a:t>
            </a:r>
            <a:r>
              <a:rPr lang="en-IN" sz="2300" dirty="0" smtClean="0">
                <a:latin typeface="Arial" pitchFamily="34" charset="0"/>
                <a:cs typeface="Arial" pitchFamily="34" charset="0"/>
              </a:rPr>
              <a:t>	</a:t>
            </a:r>
            <a:r>
              <a:rPr lang="en-IN" sz="2300" dirty="0">
                <a:latin typeface="Arial" pitchFamily="34" charset="0"/>
                <a:cs typeface="Arial" pitchFamily="34" charset="0"/>
              </a:rPr>
              <a:t>D</a:t>
            </a:r>
            <a:r>
              <a:rPr lang="en-IN" sz="2300" dirty="0" smtClean="0">
                <a:latin typeface="Arial" pitchFamily="34" charset="0"/>
                <a:cs typeface="Arial" pitchFamily="34" charset="0"/>
              </a:rPr>
              <a:t>esign </a:t>
            </a:r>
            <a:r>
              <a:rPr lang="en-IN" sz="2300" dirty="0" smtClean="0">
                <a:latin typeface="Arial" pitchFamily="34" charset="0"/>
                <a:cs typeface="Arial" pitchFamily="34" charset="0"/>
              </a:rPr>
              <a:t>and deploy small </a:t>
            </a:r>
            <a:r>
              <a:rPr lang="en-IN" sz="2300" dirty="0" smtClean="0">
                <a:latin typeface="Arial" pitchFamily="34" charset="0"/>
                <a:cs typeface="Arial" pitchFamily="34" charset="0"/>
              </a:rPr>
              <a:t>grids</a:t>
            </a:r>
          </a:p>
          <a:p>
            <a:pPr lvl="0" algn="just" eaLnBrk="0" fontAlgn="base" hangingPunct="0">
              <a:spcBef>
                <a:spcPct val="0"/>
              </a:spcBef>
              <a:spcAft>
                <a:spcPct val="0"/>
              </a:spcAft>
              <a:tabLst>
                <a:tab pos="0" algn="l"/>
              </a:tabLst>
            </a:pPr>
            <a:r>
              <a:rPr lang="en-IN" sz="2300" dirty="0">
                <a:latin typeface="Arial" pitchFamily="34" charset="0"/>
                <a:cs typeface="Arial" pitchFamily="34" charset="0"/>
              </a:rPr>
              <a:t>	</a:t>
            </a:r>
            <a:r>
              <a:rPr lang="en-IN" sz="2300" dirty="0" smtClean="0">
                <a:latin typeface="Arial" pitchFamily="34" charset="0"/>
                <a:cs typeface="Arial" pitchFamily="34" charset="0"/>
              </a:rPr>
              <a:t>	</a:t>
            </a:r>
            <a:r>
              <a:rPr lang="en-IN" sz="2300" dirty="0">
                <a:latin typeface="Arial" pitchFamily="34" charset="0"/>
                <a:cs typeface="Arial" pitchFamily="34" charset="0"/>
              </a:rPr>
              <a:t>A</a:t>
            </a:r>
            <a:r>
              <a:rPr lang="en-IN" sz="2300" dirty="0" smtClean="0">
                <a:latin typeface="Arial" pitchFamily="34" charset="0"/>
                <a:cs typeface="Arial" pitchFamily="34" charset="0"/>
              </a:rPr>
              <a:t>dopt </a:t>
            </a:r>
            <a:r>
              <a:rPr lang="en-IN" sz="2300" dirty="0" smtClean="0">
                <a:latin typeface="Arial" pitchFamily="34" charset="0"/>
                <a:cs typeface="Arial" pitchFamily="34" charset="0"/>
              </a:rPr>
              <a:t>common </a:t>
            </a:r>
            <a:r>
              <a:rPr lang="en-IN" sz="2300" dirty="0" smtClean="0">
                <a:latin typeface="Arial" pitchFamily="34" charset="0"/>
                <a:cs typeface="Arial" pitchFamily="34" charset="0"/>
              </a:rPr>
              <a:t>standards</a:t>
            </a:r>
          </a:p>
          <a:p>
            <a:pPr lvl="0" algn="just" eaLnBrk="0" fontAlgn="base" hangingPunct="0">
              <a:spcBef>
                <a:spcPct val="0"/>
              </a:spcBef>
              <a:spcAft>
                <a:spcPct val="0"/>
              </a:spcAft>
              <a:tabLst>
                <a:tab pos="0" algn="l"/>
              </a:tabLst>
            </a:pPr>
            <a:r>
              <a:rPr lang="en-IN" sz="2300" dirty="0">
                <a:latin typeface="Arial" pitchFamily="34" charset="0"/>
                <a:cs typeface="Arial" pitchFamily="34" charset="0"/>
              </a:rPr>
              <a:t>	</a:t>
            </a:r>
            <a:r>
              <a:rPr lang="en-IN" sz="2300" dirty="0" smtClean="0">
                <a:latin typeface="Arial" pitchFamily="34" charset="0"/>
                <a:cs typeface="Arial" pitchFamily="34" charset="0"/>
              </a:rPr>
              <a:t>	</a:t>
            </a:r>
            <a:r>
              <a:rPr lang="en-IN" sz="2300" dirty="0">
                <a:latin typeface="Arial" pitchFamily="34" charset="0"/>
                <a:cs typeface="Arial" pitchFamily="34" charset="0"/>
              </a:rPr>
              <a:t>A</a:t>
            </a:r>
            <a:r>
              <a:rPr lang="en-IN" sz="2300" dirty="0" smtClean="0">
                <a:latin typeface="Arial" pitchFamily="34" charset="0"/>
                <a:cs typeface="Arial" pitchFamily="34" charset="0"/>
              </a:rPr>
              <a:t>ggregate demand</a:t>
            </a:r>
          </a:p>
          <a:p>
            <a:pPr lvl="0" algn="just" eaLnBrk="0" fontAlgn="base" hangingPunct="0">
              <a:spcBef>
                <a:spcPct val="0"/>
              </a:spcBef>
              <a:spcAft>
                <a:spcPct val="0"/>
              </a:spcAft>
              <a:tabLst>
                <a:tab pos="0" algn="l"/>
              </a:tabLst>
            </a:pPr>
            <a:r>
              <a:rPr lang="en-IN" sz="2300" dirty="0">
                <a:latin typeface="Arial" pitchFamily="34" charset="0"/>
                <a:cs typeface="Arial" pitchFamily="34" charset="0"/>
              </a:rPr>
              <a:t>	</a:t>
            </a:r>
            <a:r>
              <a:rPr lang="en-IN" sz="2300" dirty="0" smtClean="0">
                <a:latin typeface="Arial" pitchFamily="34" charset="0"/>
                <a:cs typeface="Arial" pitchFamily="34" charset="0"/>
              </a:rPr>
              <a:t>	</a:t>
            </a:r>
            <a:r>
              <a:rPr lang="en-IN" sz="2300" dirty="0">
                <a:latin typeface="Arial" pitchFamily="34" charset="0"/>
                <a:cs typeface="Arial" pitchFamily="34" charset="0"/>
              </a:rPr>
              <a:t>C</a:t>
            </a:r>
            <a:r>
              <a:rPr lang="en-IN" sz="2300" dirty="0" smtClean="0">
                <a:latin typeface="Arial" pitchFamily="34" charset="0"/>
                <a:cs typeface="Arial" pitchFamily="34" charset="0"/>
              </a:rPr>
              <a:t>all </a:t>
            </a:r>
            <a:r>
              <a:rPr lang="en-IN" sz="2300" dirty="0" smtClean="0">
                <a:latin typeface="Arial" pitchFamily="34" charset="0"/>
                <a:cs typeface="Arial" pitchFamily="34" charset="0"/>
              </a:rPr>
              <a:t>for expression of </a:t>
            </a:r>
            <a:r>
              <a:rPr lang="en-IN" sz="2300" dirty="0" smtClean="0">
                <a:latin typeface="Arial" pitchFamily="34" charset="0"/>
                <a:cs typeface="Arial" pitchFamily="34" charset="0"/>
              </a:rPr>
              <a:t>interest</a:t>
            </a:r>
          </a:p>
          <a:p>
            <a:pPr lvl="0" algn="just" eaLnBrk="0" fontAlgn="base" hangingPunct="0">
              <a:spcBef>
                <a:spcPct val="0"/>
              </a:spcBef>
              <a:spcAft>
                <a:spcPct val="0"/>
              </a:spcAft>
              <a:tabLst>
                <a:tab pos="0" algn="l"/>
              </a:tabLst>
            </a:pPr>
            <a:r>
              <a:rPr lang="en-IN" sz="2300" dirty="0">
                <a:latin typeface="Arial" pitchFamily="34" charset="0"/>
                <a:cs typeface="Arial" pitchFamily="34" charset="0"/>
              </a:rPr>
              <a:t>	</a:t>
            </a:r>
            <a:r>
              <a:rPr lang="en-IN" sz="2300" dirty="0" smtClean="0">
                <a:latin typeface="Arial" pitchFamily="34" charset="0"/>
                <a:cs typeface="Arial" pitchFamily="34" charset="0"/>
              </a:rPr>
              <a:t>	</a:t>
            </a:r>
            <a:r>
              <a:rPr lang="en-IN" sz="2300" dirty="0">
                <a:latin typeface="Arial" pitchFamily="34" charset="0"/>
                <a:cs typeface="Arial" pitchFamily="34" charset="0"/>
              </a:rPr>
              <a:t>A</a:t>
            </a:r>
            <a:r>
              <a:rPr lang="en-IN" sz="2300" dirty="0" smtClean="0">
                <a:latin typeface="Arial" pitchFamily="34" charset="0"/>
                <a:cs typeface="Arial" pitchFamily="34" charset="0"/>
              </a:rPr>
              <a:t>ssess </a:t>
            </a:r>
            <a:r>
              <a:rPr lang="en-IN" sz="2300" dirty="0" smtClean="0">
                <a:latin typeface="Arial" pitchFamily="34" charset="0"/>
                <a:cs typeface="Arial" pitchFamily="34" charset="0"/>
              </a:rPr>
              <a:t>demand and costs requirement for mini grid </a:t>
            </a:r>
            <a:r>
              <a:rPr lang="en-IN" sz="2300" dirty="0" smtClean="0">
                <a:latin typeface="Arial" pitchFamily="34" charset="0"/>
                <a:cs typeface="Arial" pitchFamily="34" charset="0"/>
              </a:rPr>
              <a:t>projects</a:t>
            </a:r>
          </a:p>
          <a:p>
            <a:pPr lvl="0" algn="just" eaLnBrk="0" fontAlgn="base" hangingPunct="0">
              <a:spcBef>
                <a:spcPct val="0"/>
              </a:spcBef>
              <a:spcAft>
                <a:spcPct val="0"/>
              </a:spcAft>
              <a:tabLst>
                <a:tab pos="0" algn="l"/>
              </a:tabLst>
            </a:pPr>
            <a:r>
              <a:rPr lang="en-IN" sz="2300" dirty="0">
                <a:latin typeface="Arial" pitchFamily="34" charset="0"/>
                <a:cs typeface="Arial" pitchFamily="34" charset="0"/>
              </a:rPr>
              <a:t>	</a:t>
            </a:r>
            <a:r>
              <a:rPr lang="en-IN" sz="2300" dirty="0" smtClean="0">
                <a:latin typeface="Arial" pitchFamily="34" charset="0"/>
                <a:cs typeface="Arial" pitchFamily="34" charset="0"/>
              </a:rPr>
              <a:t>	</a:t>
            </a:r>
            <a:r>
              <a:rPr lang="en-IN" sz="2300" dirty="0">
                <a:latin typeface="Arial" pitchFamily="34" charset="0"/>
                <a:cs typeface="Arial" pitchFamily="34" charset="0"/>
              </a:rPr>
              <a:t>I</a:t>
            </a:r>
            <a:r>
              <a:rPr lang="en-IN" sz="2300" dirty="0" smtClean="0">
                <a:latin typeface="Arial" pitchFamily="34" charset="0"/>
                <a:cs typeface="Arial" pitchFamily="34" charset="0"/>
              </a:rPr>
              <a:t>dentify/develop </a:t>
            </a:r>
            <a:r>
              <a:rPr lang="en-IN" sz="2300" dirty="0" smtClean="0">
                <a:latin typeface="Arial" pitchFamily="34" charset="0"/>
                <a:cs typeface="Arial" pitchFamily="34" charset="0"/>
              </a:rPr>
              <a:t>attractive payment models for </a:t>
            </a:r>
            <a:r>
              <a:rPr lang="en-IN" sz="2300" dirty="0" smtClean="0">
                <a:latin typeface="Arial" pitchFamily="34" charset="0"/>
                <a:cs typeface="Arial" pitchFamily="34" charset="0"/>
              </a:rPr>
              <a:t>consumers</a:t>
            </a:r>
          </a:p>
          <a:p>
            <a:pPr lvl="0" algn="just" eaLnBrk="0" fontAlgn="base" hangingPunct="0">
              <a:spcBef>
                <a:spcPct val="0"/>
              </a:spcBef>
              <a:spcAft>
                <a:spcPct val="0"/>
              </a:spcAft>
              <a:tabLst>
                <a:tab pos="0" algn="l"/>
              </a:tabLst>
            </a:pPr>
            <a:r>
              <a:rPr lang="en-IN" sz="2300" dirty="0">
                <a:latin typeface="Arial" pitchFamily="34" charset="0"/>
                <a:cs typeface="Arial" pitchFamily="34" charset="0"/>
              </a:rPr>
              <a:t>	</a:t>
            </a:r>
            <a:r>
              <a:rPr lang="en-IN" sz="2300" dirty="0" smtClean="0">
                <a:latin typeface="Arial" pitchFamily="34" charset="0"/>
                <a:cs typeface="Arial" pitchFamily="34" charset="0"/>
              </a:rPr>
              <a:t>	Project development on CAPEX as well as OPEX Mode</a:t>
            </a:r>
          </a:p>
          <a:p>
            <a:pPr lvl="0" algn="just" eaLnBrk="0" fontAlgn="base" hangingPunct="0">
              <a:spcBef>
                <a:spcPct val="0"/>
              </a:spcBef>
              <a:spcAft>
                <a:spcPct val="0"/>
              </a:spcAft>
              <a:tabLst>
                <a:tab pos="0" algn="l"/>
              </a:tabLst>
            </a:pPr>
            <a:r>
              <a:rPr lang="en-IN" sz="2300" dirty="0">
                <a:latin typeface="Arial" pitchFamily="34" charset="0"/>
                <a:cs typeface="Arial" pitchFamily="34" charset="0"/>
              </a:rPr>
              <a:t>	</a:t>
            </a:r>
            <a:r>
              <a:rPr lang="en-IN" sz="2300" dirty="0" smtClean="0">
                <a:latin typeface="Arial" pitchFamily="34" charset="0"/>
                <a:cs typeface="Arial" pitchFamily="34" charset="0"/>
              </a:rPr>
              <a:t>	Ascertain the capacity Building for O&amp;M activities of Solar Mini Grids </a:t>
            </a:r>
          </a:p>
          <a:p>
            <a:pPr lvl="0" algn="just" eaLnBrk="0" fontAlgn="base" hangingPunct="0">
              <a:spcBef>
                <a:spcPct val="0"/>
              </a:spcBef>
              <a:spcAft>
                <a:spcPct val="0"/>
              </a:spcAft>
              <a:tabLst>
                <a:tab pos="0" algn="l"/>
              </a:tabLst>
            </a:pPr>
            <a:r>
              <a:rPr lang="en-IN" sz="2300" dirty="0">
                <a:latin typeface="Arial" pitchFamily="34" charset="0"/>
                <a:cs typeface="Arial" pitchFamily="34" charset="0"/>
              </a:rPr>
              <a:t>	</a:t>
            </a:r>
            <a:r>
              <a:rPr lang="en-IN" sz="2300" dirty="0" smtClean="0">
                <a:latin typeface="Arial" pitchFamily="34" charset="0"/>
                <a:cs typeface="Arial" pitchFamily="34" charset="0"/>
              </a:rPr>
              <a:t>	Creation of Bankable Projects</a:t>
            </a:r>
          </a:p>
          <a:p>
            <a:pPr marL="342900" lvl="0" indent="-342900" algn="just" eaLnBrk="0" fontAlgn="base" hangingPunct="0">
              <a:spcBef>
                <a:spcPct val="0"/>
              </a:spcBef>
              <a:spcAft>
                <a:spcPct val="0"/>
              </a:spcAft>
              <a:buFont typeface="Arial" pitchFamily="34" charset="0"/>
              <a:buChar char="•"/>
              <a:tabLst>
                <a:tab pos="0" algn="l"/>
              </a:tabLst>
            </a:pPr>
            <a:endParaRPr lang="en-IN" sz="2300" dirty="0">
              <a:latin typeface="Arial" pitchFamily="34" charset="0"/>
              <a:cs typeface="Arial" pitchFamily="34" charset="0"/>
            </a:endParaRPr>
          </a:p>
          <a:p>
            <a:pPr marL="342900" lvl="0" indent="-342900" algn="just" eaLnBrk="0" fontAlgn="base" hangingPunct="0">
              <a:spcBef>
                <a:spcPct val="0"/>
              </a:spcBef>
              <a:spcAft>
                <a:spcPct val="0"/>
              </a:spcAft>
              <a:buFont typeface="Arial" pitchFamily="34" charset="0"/>
              <a:buChar char="•"/>
              <a:tabLst>
                <a:tab pos="0" algn="l"/>
              </a:tabLst>
            </a:pPr>
            <a:r>
              <a:rPr kumimoji="0" lang="en-IN" sz="2300" i="0" u="none" strike="noStrike" cap="none" normalizeH="0" baseline="0" dirty="0" smtClean="0">
                <a:ln>
                  <a:noFill/>
                </a:ln>
                <a:solidFill>
                  <a:schemeClr val="tx1"/>
                </a:solidFill>
                <a:effectLst/>
                <a:latin typeface="Arial" pitchFamily="34" charset="0"/>
                <a:cs typeface="Arial" pitchFamily="34" charset="0"/>
              </a:rPr>
              <a:t>Formation of International Advisory Committee for Solar Mini Grids is under process.</a:t>
            </a:r>
            <a:endParaRPr kumimoji="0" lang="en-US" sz="2300" i="0" u="none" strike="noStrike" cap="none" normalizeH="0" baseline="0" dirty="0">
              <a:ln>
                <a:noFill/>
              </a:ln>
              <a:solidFill>
                <a:schemeClr val="tx1"/>
              </a:solidFill>
              <a:effectLst/>
              <a:latin typeface="Arial" pitchFamily="34" charset="0"/>
              <a:cs typeface="Arial" pitchFamily="34" charset="0"/>
            </a:endParaRPr>
          </a:p>
        </p:txBody>
      </p:sp>
      <p:sp>
        <p:nvSpPr>
          <p:cNvPr id="2" name="Title 1"/>
          <p:cNvSpPr txBox="1">
            <a:spLocks/>
          </p:cNvSpPr>
          <p:nvPr/>
        </p:nvSpPr>
        <p:spPr>
          <a:xfrm>
            <a:off x="-44254" y="0"/>
            <a:ext cx="10011373" cy="1066797"/>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r>
              <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Scaling Solar Mini grids  Programme</a:t>
            </a:r>
            <a:r>
              <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a:t>
            </a:r>
            <a:endPar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endParaRPr>
          </a:p>
          <a:p>
            <a:pPr algn="l">
              <a:defRPr/>
            </a:pPr>
            <a:endPar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79554" y="15240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9"/>
          <p:cNvSpPr>
            <a:spLocks/>
          </p:cNvSpPr>
          <p:nvPr/>
        </p:nvSpPr>
        <p:spPr bwMode="auto">
          <a:xfrm>
            <a:off x="0" y="838200"/>
            <a:ext cx="12161837" cy="260796"/>
          </a:xfrm>
          <a:custGeom>
            <a:avLst/>
            <a:gdLst>
              <a:gd name="T0" fmla="*/ 0 w 9144000"/>
              <a:gd name="T1" fmla="*/ 0 h 170688"/>
              <a:gd name="T2" fmla="*/ 9144000 w 9144000"/>
              <a:gd name="T3" fmla="*/ 0 h 170688"/>
              <a:gd name="T4" fmla="*/ 0 60000 65536"/>
              <a:gd name="T5" fmla="*/ 0 60000 65536"/>
            </a:gdLst>
            <a:ahLst/>
            <a:cxnLst>
              <a:cxn ang="T4">
                <a:pos x="T0" y="T1"/>
              </a:cxn>
              <a:cxn ang="T5">
                <a:pos x="T2" y="T3"/>
              </a:cxn>
            </a:cxnLst>
            <a:rect l="0" t="0" r="r" b="b"/>
            <a:pathLst>
              <a:path w="9144000" h="170688">
                <a:moveTo>
                  <a:pt x="0" y="0"/>
                </a:moveTo>
                <a:lnTo>
                  <a:pt x="9144000"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IN"/>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mage result for quotes of albert einste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8919" y="1143000"/>
            <a:ext cx="7620000" cy="480060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8" descr="http://www.isolaralliance.com/img/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79554" y="15240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239271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79554" y="15240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9"/>
          <p:cNvSpPr>
            <a:spLocks/>
          </p:cNvSpPr>
          <p:nvPr/>
        </p:nvSpPr>
        <p:spPr bwMode="auto">
          <a:xfrm>
            <a:off x="0" y="1066800"/>
            <a:ext cx="12161837" cy="260796"/>
          </a:xfrm>
          <a:custGeom>
            <a:avLst/>
            <a:gdLst>
              <a:gd name="T0" fmla="*/ 0 w 9144000"/>
              <a:gd name="T1" fmla="*/ 0 h 170688"/>
              <a:gd name="T2" fmla="*/ 9144000 w 9144000"/>
              <a:gd name="T3" fmla="*/ 0 h 170688"/>
              <a:gd name="T4" fmla="*/ 0 60000 65536"/>
              <a:gd name="T5" fmla="*/ 0 60000 65536"/>
            </a:gdLst>
            <a:ahLst/>
            <a:cxnLst>
              <a:cxn ang="T4">
                <a:pos x="T0" y="T1"/>
              </a:cxn>
              <a:cxn ang="T5">
                <a:pos x="T2" y="T3"/>
              </a:cxn>
            </a:cxnLst>
            <a:rect l="0" t="0" r="r" b="b"/>
            <a:pathLst>
              <a:path w="9144000" h="170688">
                <a:moveTo>
                  <a:pt x="0" y="0"/>
                </a:moveTo>
                <a:lnTo>
                  <a:pt x="9144000"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IN"/>
          </a:p>
        </p:txBody>
      </p:sp>
      <p:sp>
        <p:nvSpPr>
          <p:cNvPr id="6" name="Rectangle 5"/>
          <p:cNvSpPr/>
          <p:nvPr/>
        </p:nvSpPr>
        <p:spPr>
          <a:xfrm>
            <a:off x="1716490" y="1226680"/>
            <a:ext cx="8229600" cy="646331"/>
          </a:xfrm>
          <a:prstGeom prst="rect">
            <a:avLst/>
          </a:prstGeom>
        </p:spPr>
        <p:txBody>
          <a:bodyPr>
            <a:spAutoFit/>
          </a:bodyPr>
          <a:lstStyle/>
          <a:p>
            <a:pPr algn="ctr">
              <a:defRPr/>
            </a:pPr>
            <a:r>
              <a:rPr lang="en-IN" sz="3600" b="1" dirty="0">
                <a:solidFill>
                  <a:srgbClr val="C00000"/>
                </a:solidFill>
                <a:latin typeface="Arial" pitchFamily="34" charset="0"/>
                <a:ea typeface="+mj-ea"/>
                <a:cs typeface="Arial" pitchFamily="34" charset="0"/>
              </a:rPr>
              <a:t>Thank </a:t>
            </a:r>
            <a:r>
              <a:rPr lang="en-IN" sz="3600" b="1" dirty="0" smtClean="0">
                <a:solidFill>
                  <a:srgbClr val="C00000"/>
                </a:solidFill>
                <a:latin typeface="Arial" pitchFamily="34" charset="0"/>
                <a:ea typeface="+mj-ea"/>
                <a:cs typeface="Arial" pitchFamily="34" charset="0"/>
              </a:rPr>
              <a:t>You</a:t>
            </a:r>
            <a:endParaRPr lang="en-IN" sz="4400" b="1" i="1" dirty="0">
              <a:solidFill>
                <a:srgbClr val="C00000"/>
              </a:solidFill>
              <a:latin typeface="Arial Rounded MT Bold" panose="020F0704030504030204" pitchFamily="34" charset="0"/>
              <a:ea typeface="+mj-ea"/>
              <a:cs typeface="+mj-cs"/>
            </a:endParaRPr>
          </a:p>
        </p:txBody>
      </p:sp>
      <p:sp>
        <p:nvSpPr>
          <p:cNvPr id="2" name="TextBox 1"/>
          <p:cNvSpPr txBox="1"/>
          <p:nvPr/>
        </p:nvSpPr>
        <p:spPr>
          <a:xfrm>
            <a:off x="518319" y="5666897"/>
            <a:ext cx="10134600" cy="1138773"/>
          </a:xfrm>
          <a:prstGeom prst="rect">
            <a:avLst/>
          </a:prstGeom>
          <a:noFill/>
        </p:spPr>
        <p:txBody>
          <a:bodyPr wrap="square" rtlCol="0">
            <a:spAutoFit/>
          </a:bodyPr>
          <a:lstStyle/>
          <a:p>
            <a:pPr algn="ctr"/>
            <a:r>
              <a:rPr lang="en-IN" sz="2400" dirty="0" smtClean="0">
                <a:solidFill>
                  <a:srgbClr val="FF0000"/>
                </a:solidFill>
              </a:rPr>
              <a:t>Please </a:t>
            </a:r>
            <a:r>
              <a:rPr lang="en-IN" sz="2400" dirty="0" smtClean="0">
                <a:solidFill>
                  <a:srgbClr val="FF0000"/>
                </a:solidFill>
              </a:rPr>
              <a:t>visit ISA </a:t>
            </a:r>
            <a:r>
              <a:rPr lang="en-IN" sz="2400" dirty="0" smtClean="0">
                <a:solidFill>
                  <a:srgbClr val="FF0000"/>
                </a:solidFill>
              </a:rPr>
              <a:t>website for updates: </a:t>
            </a:r>
            <a:endParaRPr lang="en-IN" sz="2400" dirty="0" smtClean="0">
              <a:solidFill>
                <a:srgbClr val="FF0000"/>
              </a:solidFill>
            </a:endParaRPr>
          </a:p>
          <a:p>
            <a:pPr algn="ctr"/>
            <a:r>
              <a:rPr lang="en-IN" sz="4400" dirty="0" smtClean="0">
                <a:solidFill>
                  <a:srgbClr val="FF0000"/>
                </a:solidFill>
                <a:hlinkClick r:id="rId3"/>
              </a:rPr>
              <a:t>www.isolaralliance.org</a:t>
            </a:r>
            <a:r>
              <a:rPr lang="en-IN" sz="3200" dirty="0" smtClean="0">
                <a:solidFill>
                  <a:srgbClr val="FF0000"/>
                </a:solidFill>
              </a:rPr>
              <a:t>  </a:t>
            </a:r>
            <a:endParaRPr lang="en-IN" sz="3200" dirty="0">
              <a:solidFill>
                <a:srgbClr val="FF0000"/>
              </a:solidFill>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42319" y="1904387"/>
            <a:ext cx="7945829" cy="343304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254" y="0"/>
            <a:ext cx="10011373" cy="1066797"/>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endPar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79554" y="15240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9"/>
          <p:cNvSpPr>
            <a:spLocks/>
          </p:cNvSpPr>
          <p:nvPr/>
        </p:nvSpPr>
        <p:spPr bwMode="auto">
          <a:xfrm>
            <a:off x="0" y="1066800"/>
            <a:ext cx="12161837" cy="260796"/>
          </a:xfrm>
          <a:custGeom>
            <a:avLst/>
            <a:gdLst>
              <a:gd name="T0" fmla="*/ 0 w 9144000"/>
              <a:gd name="T1" fmla="*/ 0 h 170688"/>
              <a:gd name="T2" fmla="*/ 9144000 w 9144000"/>
              <a:gd name="T3" fmla="*/ 0 h 170688"/>
              <a:gd name="T4" fmla="*/ 0 60000 65536"/>
              <a:gd name="T5" fmla="*/ 0 60000 65536"/>
            </a:gdLst>
            <a:ahLst/>
            <a:cxnLst>
              <a:cxn ang="T4">
                <a:pos x="T0" y="T1"/>
              </a:cxn>
              <a:cxn ang="T5">
                <a:pos x="T2" y="T3"/>
              </a:cxn>
            </a:cxnLst>
            <a:rect l="0" t="0" r="r" b="b"/>
            <a:pathLst>
              <a:path w="9144000" h="170688">
                <a:moveTo>
                  <a:pt x="0" y="0"/>
                </a:moveTo>
                <a:lnTo>
                  <a:pt x="9144000"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IN"/>
          </a:p>
        </p:txBody>
      </p:sp>
      <p:sp>
        <p:nvSpPr>
          <p:cNvPr id="6" name="Rectangle 3"/>
          <p:cNvSpPr>
            <a:spLocks noChangeArrowheads="1"/>
          </p:cNvSpPr>
          <p:nvPr/>
        </p:nvSpPr>
        <p:spPr bwMode="auto">
          <a:xfrm>
            <a:off x="1164154" y="1828800"/>
            <a:ext cx="8915400"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IN" altLang="en-US" sz="2800" b="1" dirty="0" smtClean="0">
                <a:solidFill>
                  <a:srgbClr val="0066FF"/>
                </a:solidFill>
                <a:latin typeface="Arial" panose="020B0604020202020204" pitchFamily="34" charset="0"/>
              </a:rPr>
              <a:t>Four Programmes of ISA</a:t>
            </a:r>
          </a:p>
          <a:p>
            <a:pPr algn="ctr">
              <a:defRPr/>
            </a:pPr>
            <a:endParaRPr lang="en-IN" altLang="en-US" sz="2800" b="1" dirty="0">
              <a:solidFill>
                <a:srgbClr val="0066FF"/>
              </a:solidFill>
              <a:latin typeface="Arial" panose="020B0604020202020204" pitchFamily="34" charset="0"/>
            </a:endParaRPr>
          </a:p>
          <a:p>
            <a:pPr marL="800100" lvl="1" indent="-342900" algn="just">
              <a:buFont typeface="Arial" pitchFamily="34" charset="0"/>
              <a:buChar char="•"/>
              <a:defRPr/>
            </a:pPr>
            <a:r>
              <a:rPr lang="en-IN" altLang="en-US" sz="2800" b="1" dirty="0">
                <a:solidFill>
                  <a:srgbClr val="00B0F0"/>
                </a:solidFill>
                <a:latin typeface="Arial" panose="020B0604020202020204" pitchFamily="34" charset="0"/>
              </a:rPr>
              <a:t>Scaling </a:t>
            </a:r>
            <a:r>
              <a:rPr lang="en-IN" altLang="en-US" sz="2800" b="1" dirty="0" smtClean="0">
                <a:solidFill>
                  <a:srgbClr val="00B0F0"/>
                </a:solidFill>
                <a:latin typeface="Arial" panose="020B0604020202020204" pitchFamily="34" charset="0"/>
              </a:rPr>
              <a:t>Solar Applications </a:t>
            </a:r>
            <a:r>
              <a:rPr lang="en-IN" altLang="en-US" sz="2800" b="1" dirty="0">
                <a:solidFill>
                  <a:srgbClr val="00B0F0"/>
                </a:solidFill>
                <a:latin typeface="Arial" panose="020B0604020202020204" pitchFamily="34" charset="0"/>
              </a:rPr>
              <a:t>for </a:t>
            </a:r>
            <a:r>
              <a:rPr lang="en-IN" altLang="en-US" sz="2800" b="1" dirty="0" smtClean="0">
                <a:solidFill>
                  <a:srgbClr val="00B0F0"/>
                </a:solidFill>
                <a:latin typeface="Arial" panose="020B0604020202020204" pitchFamily="34" charset="0"/>
              </a:rPr>
              <a:t>Agricultural Use</a:t>
            </a:r>
          </a:p>
          <a:p>
            <a:pPr lvl="1" algn="just">
              <a:defRPr/>
            </a:pPr>
            <a:endParaRPr lang="en-IN" altLang="en-US" sz="2800" b="1" dirty="0">
              <a:latin typeface="Arial" panose="020B0604020202020204" pitchFamily="34" charset="0"/>
            </a:endParaRPr>
          </a:p>
          <a:p>
            <a:pPr marL="800100" lvl="1" indent="-342900" algn="just">
              <a:buFont typeface="Arial" pitchFamily="34" charset="0"/>
              <a:buChar char="•"/>
              <a:defRPr/>
            </a:pPr>
            <a:r>
              <a:rPr lang="en-IN" altLang="en-US" sz="2800" b="1" dirty="0">
                <a:latin typeface="Arial" panose="020B0604020202020204" pitchFamily="34" charset="0"/>
              </a:rPr>
              <a:t>Affordable </a:t>
            </a:r>
            <a:r>
              <a:rPr lang="en-IN" altLang="en-US" sz="2800" b="1" dirty="0" smtClean="0">
                <a:latin typeface="Arial" panose="020B0604020202020204" pitchFamily="34" charset="0"/>
              </a:rPr>
              <a:t>Finance </a:t>
            </a:r>
            <a:r>
              <a:rPr lang="en-IN" altLang="en-US" sz="2800" b="1" dirty="0">
                <a:latin typeface="Arial" panose="020B0604020202020204" pitchFamily="34" charset="0"/>
              </a:rPr>
              <a:t>at </a:t>
            </a:r>
            <a:r>
              <a:rPr lang="en-IN" altLang="en-US" sz="2800" b="1" dirty="0" smtClean="0">
                <a:latin typeface="Arial" panose="020B0604020202020204" pitchFamily="34" charset="0"/>
              </a:rPr>
              <a:t>Scale</a:t>
            </a:r>
          </a:p>
          <a:p>
            <a:pPr marL="800100" lvl="1" indent="-342900" algn="just">
              <a:buFont typeface="Arial" pitchFamily="34" charset="0"/>
              <a:buChar char="•"/>
              <a:defRPr/>
            </a:pPr>
            <a:endParaRPr lang="en-IN" altLang="en-US" sz="2800" b="1" dirty="0" smtClean="0">
              <a:latin typeface="Arial" panose="020B0604020202020204" pitchFamily="34" charset="0"/>
            </a:endParaRPr>
          </a:p>
          <a:p>
            <a:pPr marL="800100" lvl="1" indent="-342900" algn="just">
              <a:buFont typeface="Arial" pitchFamily="34" charset="0"/>
              <a:buChar char="•"/>
              <a:defRPr/>
            </a:pPr>
            <a:r>
              <a:rPr lang="en-IN" altLang="en-US" sz="2800" b="1" dirty="0" smtClean="0">
                <a:solidFill>
                  <a:srgbClr val="00B0F0"/>
                </a:solidFill>
                <a:latin typeface="Arial" panose="020B0604020202020204" pitchFamily="34" charset="0"/>
              </a:rPr>
              <a:t>Scaling Solar </a:t>
            </a:r>
            <a:r>
              <a:rPr lang="en-IN" altLang="en-US" sz="2800" b="1" dirty="0" smtClean="0">
                <a:solidFill>
                  <a:srgbClr val="00B0F0"/>
                </a:solidFill>
                <a:latin typeface="Arial" panose="020B0604020202020204" pitchFamily="34" charset="0"/>
              </a:rPr>
              <a:t>Mini-Grids</a:t>
            </a:r>
          </a:p>
          <a:p>
            <a:pPr marL="800100" lvl="1" indent="-342900" algn="just">
              <a:buFont typeface="Arial" pitchFamily="34" charset="0"/>
              <a:buChar char="•"/>
              <a:defRPr/>
            </a:pPr>
            <a:endParaRPr lang="en-IN" altLang="en-US" sz="2800" b="1" dirty="0" smtClean="0">
              <a:latin typeface="Arial" panose="020B0604020202020204" pitchFamily="34" charset="0"/>
            </a:endParaRPr>
          </a:p>
          <a:p>
            <a:pPr marL="800100" lvl="1" indent="-342900" algn="just">
              <a:buFont typeface="Arial" pitchFamily="34" charset="0"/>
              <a:buChar char="•"/>
              <a:defRPr/>
            </a:pPr>
            <a:r>
              <a:rPr lang="en-IN" altLang="en-US" sz="2800" b="1" dirty="0" smtClean="0">
                <a:latin typeface="Arial" panose="020B0604020202020204" pitchFamily="34" charset="0"/>
              </a:rPr>
              <a:t>Scaling Solar Rooftop</a:t>
            </a:r>
            <a:endParaRPr lang="en-IN" altLang="en-US" sz="2800" b="1" dirty="0" smtClean="0">
              <a:latin typeface="Arial" panose="020B0604020202020204" pitchFamily="34" charset="0"/>
            </a:endParaRPr>
          </a:p>
          <a:p>
            <a:pPr lvl="1" algn="just">
              <a:defRPr/>
            </a:pPr>
            <a:endParaRPr lang="en-IN" altLang="en-US" sz="2800" b="1"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100"/>
                                  </p:iterate>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wd">
                                    <p:tmAbs val="100"/>
                                  </p:iterate>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wd">
                                    <p:tmAbs val="100"/>
                                  </p:iterate>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type="wd">
                                    <p:tmAbs val="100"/>
                                  </p:iterate>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type="wd">
                                    <p:tmAbs val="100"/>
                                  </p:iterate>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254" y="0"/>
            <a:ext cx="10011373" cy="1066797"/>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r>
              <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Why ISA is Unique.. </a:t>
            </a: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79554" y="15240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9"/>
          <p:cNvSpPr>
            <a:spLocks/>
          </p:cNvSpPr>
          <p:nvPr/>
        </p:nvSpPr>
        <p:spPr bwMode="auto">
          <a:xfrm>
            <a:off x="0" y="1066800"/>
            <a:ext cx="12161837" cy="260796"/>
          </a:xfrm>
          <a:custGeom>
            <a:avLst/>
            <a:gdLst>
              <a:gd name="T0" fmla="*/ 0 w 9144000"/>
              <a:gd name="T1" fmla="*/ 0 h 170688"/>
              <a:gd name="T2" fmla="*/ 9144000 w 9144000"/>
              <a:gd name="T3" fmla="*/ 0 h 170688"/>
              <a:gd name="T4" fmla="*/ 0 60000 65536"/>
              <a:gd name="T5" fmla="*/ 0 60000 65536"/>
            </a:gdLst>
            <a:ahLst/>
            <a:cxnLst>
              <a:cxn ang="T4">
                <a:pos x="T0" y="T1"/>
              </a:cxn>
              <a:cxn ang="T5">
                <a:pos x="T2" y="T3"/>
              </a:cxn>
            </a:cxnLst>
            <a:rect l="0" t="0" r="r" b="b"/>
            <a:pathLst>
              <a:path w="9144000" h="170688">
                <a:moveTo>
                  <a:pt x="0" y="0"/>
                </a:moveTo>
                <a:lnTo>
                  <a:pt x="9144000"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IN"/>
          </a:p>
        </p:txBody>
      </p:sp>
      <p:sp>
        <p:nvSpPr>
          <p:cNvPr id="6" name="TextBox 2"/>
          <p:cNvSpPr txBox="1">
            <a:spLocks noChangeArrowheads="1"/>
          </p:cNvSpPr>
          <p:nvPr/>
        </p:nvSpPr>
        <p:spPr bwMode="auto">
          <a:xfrm>
            <a:off x="304043" y="1828800"/>
            <a:ext cx="11829133"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marL="0" indent="0" algn="just">
              <a:defRPr/>
            </a:pPr>
            <a:endParaRPr lang="en-IN" sz="2400" dirty="0">
              <a:latin typeface="Arial" panose="020B0604020202020204" pitchFamily="34" charset="0"/>
            </a:endParaRPr>
          </a:p>
          <a:p>
            <a:pPr algn="just">
              <a:buFont typeface="Arial" panose="020B0604020202020204" pitchFamily="34" charset="0"/>
              <a:buChar char="•"/>
              <a:defRPr/>
            </a:pPr>
            <a:r>
              <a:rPr lang="en-US" sz="2400" dirty="0" smtClean="0">
                <a:latin typeface="Arial" panose="020B0604020202020204" pitchFamily="34" charset="0"/>
              </a:rPr>
              <a:t>Programmes are action-oriented and </a:t>
            </a:r>
            <a:r>
              <a:rPr lang="en-US" sz="2400" dirty="0" smtClean="0">
                <a:latin typeface="Arial" panose="020B0604020202020204" pitchFamily="34" charset="0"/>
              </a:rPr>
              <a:t>Member-driven</a:t>
            </a:r>
            <a:endParaRPr lang="en-US" sz="2400" dirty="0">
              <a:latin typeface="Arial" panose="020B0604020202020204" pitchFamily="34" charset="0"/>
            </a:endParaRPr>
          </a:p>
          <a:p>
            <a:pPr algn="just">
              <a:buFont typeface="Arial" panose="020B0604020202020204" pitchFamily="34" charset="0"/>
              <a:buChar char="•"/>
              <a:defRPr/>
            </a:pPr>
            <a:endParaRPr lang="en-IN" sz="2400" dirty="0">
              <a:latin typeface="Arial" panose="020B0604020202020204" pitchFamily="34" charset="0"/>
            </a:endParaRPr>
          </a:p>
          <a:p>
            <a:pPr algn="just">
              <a:buFont typeface="Arial" panose="020B0604020202020204" pitchFamily="34" charset="0"/>
              <a:buChar char="•"/>
              <a:defRPr/>
            </a:pPr>
            <a:r>
              <a:rPr lang="en-IN" sz="2400" dirty="0" smtClean="0">
                <a:latin typeface="Arial" panose="020B0604020202020204" pitchFamily="34" charset="0"/>
              </a:rPr>
              <a:t>Acts as a catalysts and facilitator for large scale deployment of affordable solar energy applications</a:t>
            </a:r>
            <a:endParaRPr lang="en-IN" sz="2400" dirty="0">
              <a:latin typeface="Arial" panose="020B0604020202020204" pitchFamily="34" charset="0"/>
            </a:endParaRPr>
          </a:p>
          <a:p>
            <a:pPr marL="0" indent="0" algn="just">
              <a:defRPr/>
            </a:pPr>
            <a:endParaRPr lang="en-IN" sz="2400" dirty="0">
              <a:latin typeface="Arial" panose="020B0604020202020204" pitchFamily="34" charset="0"/>
            </a:endParaRPr>
          </a:p>
          <a:p>
            <a:pPr algn="just">
              <a:buFont typeface="Arial" panose="020B0604020202020204" pitchFamily="34" charset="0"/>
              <a:buChar char="•"/>
              <a:defRPr/>
            </a:pPr>
            <a:r>
              <a:rPr lang="en-PH" sz="2400" dirty="0" smtClean="0">
                <a:latin typeface="Arial" panose="020B0604020202020204" pitchFamily="34" charset="0"/>
              </a:rPr>
              <a:t>Not a Bank, but will help mobilization of more than </a:t>
            </a:r>
            <a:r>
              <a:rPr lang="en-PH" sz="2400" dirty="0">
                <a:latin typeface="Arial" panose="020B0604020202020204" pitchFamily="34" charset="0"/>
              </a:rPr>
              <a:t>US </a:t>
            </a:r>
            <a:r>
              <a:rPr lang="en-PH" sz="2400" dirty="0" smtClean="0">
                <a:latin typeface="Arial" panose="020B0604020202020204" pitchFamily="34" charset="0"/>
              </a:rPr>
              <a:t>$ 1000 billion through various financial instruments of multilateral banks</a:t>
            </a:r>
          </a:p>
          <a:p>
            <a:pPr algn="just">
              <a:buFont typeface="Arial" panose="020B0604020202020204" pitchFamily="34" charset="0"/>
              <a:buChar char="•"/>
              <a:defRPr/>
            </a:pPr>
            <a:endParaRPr lang="en-PH" sz="2400" dirty="0" smtClean="0">
              <a:latin typeface="Arial" panose="020B0604020202020204" pitchFamily="34" charset="0"/>
            </a:endParaRPr>
          </a:p>
          <a:p>
            <a:pPr algn="just">
              <a:buFont typeface="Arial" panose="020B0604020202020204" pitchFamily="34" charset="0"/>
              <a:buChar char="•"/>
              <a:defRPr/>
            </a:pPr>
            <a:r>
              <a:rPr lang="en-PH" sz="2400" dirty="0" smtClean="0">
                <a:latin typeface="Arial" panose="020B0604020202020204" pitchFamily="34" charset="0"/>
              </a:rPr>
              <a:t>Aggregation </a:t>
            </a:r>
            <a:r>
              <a:rPr lang="en-PH" sz="2400" dirty="0" smtClean="0">
                <a:latin typeface="Arial" panose="020B0604020202020204" pitchFamily="34" charset="0"/>
              </a:rPr>
              <a:t>of demand and price </a:t>
            </a:r>
            <a:r>
              <a:rPr lang="en-PH" sz="2400" dirty="0" smtClean="0">
                <a:latin typeface="Arial" panose="020B0604020202020204" pitchFamily="34" charset="0"/>
              </a:rPr>
              <a:t>discovery</a:t>
            </a:r>
            <a:endParaRPr lang="en-PH" sz="2400" dirty="0">
              <a:latin typeface="Arial" panose="020B0604020202020204" pitchFamily="34" charset="0"/>
            </a:endParaRPr>
          </a:p>
        </p:txBody>
      </p:sp>
    </p:spTree>
    <p:extLst>
      <p:ext uri="{BB962C8B-B14F-4D97-AF65-F5344CB8AC3E}">
        <p14:creationId xmlns:p14="http://schemas.microsoft.com/office/powerpoint/2010/main" val="871409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0"/>
                                  </p:iterate>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wd">
                                    <p:tmAbs val="0"/>
                                  </p:iterate>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wd">
                                    <p:tmAbs val="0"/>
                                  </p:iterate>
                                  <p:childTnLst>
                                    <p:set>
                                      <p:cBhvr>
                                        <p:cTn id="1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type="wd">
                                    <p:tmAbs val="0"/>
                                  </p:iterate>
                                  <p:childTnLst>
                                    <p:set>
                                      <p:cBhvr>
                                        <p:cTn id="18"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91281" y="299851"/>
            <a:ext cx="10316173" cy="664479"/>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defRPr/>
            </a:pPr>
            <a:r>
              <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Task Force at the Country Level for ISA Programmes implementation</a:t>
            </a:r>
            <a:endPar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91173" y="132312"/>
            <a:ext cx="1457146" cy="564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9"/>
          <p:cNvSpPr>
            <a:spLocks/>
          </p:cNvSpPr>
          <p:nvPr/>
        </p:nvSpPr>
        <p:spPr bwMode="auto">
          <a:xfrm>
            <a:off x="0" y="1066800"/>
            <a:ext cx="12161837" cy="260796"/>
          </a:xfrm>
          <a:custGeom>
            <a:avLst/>
            <a:gdLst>
              <a:gd name="T0" fmla="*/ 0 w 9144000"/>
              <a:gd name="T1" fmla="*/ 0 h 170688"/>
              <a:gd name="T2" fmla="*/ 9144000 w 9144000"/>
              <a:gd name="T3" fmla="*/ 0 h 170688"/>
              <a:gd name="T4" fmla="*/ 0 60000 65536"/>
              <a:gd name="T5" fmla="*/ 0 60000 65536"/>
            </a:gdLst>
            <a:ahLst/>
            <a:cxnLst>
              <a:cxn ang="T4">
                <a:pos x="T0" y="T1"/>
              </a:cxn>
              <a:cxn ang="T5">
                <a:pos x="T2" y="T3"/>
              </a:cxn>
            </a:cxnLst>
            <a:rect l="0" t="0" r="r" b="b"/>
            <a:pathLst>
              <a:path w="9144000" h="170688">
                <a:moveTo>
                  <a:pt x="0" y="0"/>
                </a:moveTo>
                <a:lnTo>
                  <a:pt x="9144000"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IN"/>
          </a:p>
        </p:txBody>
      </p:sp>
      <p:sp>
        <p:nvSpPr>
          <p:cNvPr id="4" name="Rectangle 3"/>
          <p:cNvSpPr/>
          <p:nvPr/>
        </p:nvSpPr>
        <p:spPr>
          <a:xfrm>
            <a:off x="2093563" y="1319000"/>
            <a:ext cx="1119486" cy="7298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Represented by National Focal Point </a:t>
            </a:r>
            <a:endParaRPr lang="en-US" sz="1400" dirty="0"/>
          </a:p>
        </p:txBody>
      </p:sp>
      <p:sp>
        <p:nvSpPr>
          <p:cNvPr id="7" name="Rectangle 6"/>
          <p:cNvSpPr/>
          <p:nvPr/>
        </p:nvSpPr>
        <p:spPr>
          <a:xfrm>
            <a:off x="2042319" y="2819400"/>
            <a:ext cx="1119486" cy="7298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Alternate National Focal Point </a:t>
            </a:r>
            <a:endParaRPr lang="en-US" sz="1600" dirty="0"/>
          </a:p>
        </p:txBody>
      </p:sp>
      <p:sp>
        <p:nvSpPr>
          <p:cNvPr id="8" name="Rectangle 7"/>
          <p:cNvSpPr/>
          <p:nvPr/>
        </p:nvSpPr>
        <p:spPr>
          <a:xfrm>
            <a:off x="365919" y="1334289"/>
            <a:ext cx="1119486" cy="7298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ISA Member Country</a:t>
            </a:r>
            <a:endParaRPr lang="en-US" sz="1600" dirty="0"/>
          </a:p>
        </p:txBody>
      </p:sp>
      <p:sp>
        <p:nvSpPr>
          <p:cNvPr id="9" name="Rectangle 8"/>
          <p:cNvSpPr/>
          <p:nvPr/>
        </p:nvSpPr>
        <p:spPr>
          <a:xfrm>
            <a:off x="5668449" y="1327596"/>
            <a:ext cx="1860270" cy="7298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Country Representative </a:t>
            </a:r>
          </a:p>
          <a:p>
            <a:pPr algn="ctr"/>
            <a:r>
              <a:rPr lang="en-US" sz="1600" dirty="0" smtClean="0"/>
              <a:t> – Programme 1</a:t>
            </a:r>
            <a:endParaRPr lang="en-US" sz="1600" dirty="0"/>
          </a:p>
        </p:txBody>
      </p:sp>
      <p:sp>
        <p:nvSpPr>
          <p:cNvPr id="10" name="Rectangle 9"/>
          <p:cNvSpPr/>
          <p:nvPr/>
        </p:nvSpPr>
        <p:spPr>
          <a:xfrm>
            <a:off x="5668449" y="2189824"/>
            <a:ext cx="1860270" cy="7298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Country Representative </a:t>
            </a:r>
          </a:p>
          <a:p>
            <a:pPr algn="ctr"/>
            <a:r>
              <a:rPr lang="en-US" sz="1600" dirty="0" smtClean="0"/>
              <a:t> – Programme 2</a:t>
            </a:r>
            <a:endParaRPr lang="en-US" sz="1600" dirty="0"/>
          </a:p>
        </p:txBody>
      </p:sp>
      <p:sp>
        <p:nvSpPr>
          <p:cNvPr id="11" name="Rectangle 10"/>
          <p:cNvSpPr/>
          <p:nvPr/>
        </p:nvSpPr>
        <p:spPr>
          <a:xfrm>
            <a:off x="5668449" y="3124200"/>
            <a:ext cx="1860270" cy="7298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Country Representative </a:t>
            </a:r>
          </a:p>
          <a:p>
            <a:pPr algn="ctr"/>
            <a:r>
              <a:rPr lang="en-US" sz="1600" dirty="0" smtClean="0"/>
              <a:t> – Programme 3</a:t>
            </a:r>
            <a:endParaRPr lang="en-US" sz="1600" dirty="0"/>
          </a:p>
        </p:txBody>
      </p:sp>
      <p:sp>
        <p:nvSpPr>
          <p:cNvPr id="12" name="Rectangle 11"/>
          <p:cNvSpPr/>
          <p:nvPr/>
        </p:nvSpPr>
        <p:spPr>
          <a:xfrm>
            <a:off x="5665837" y="4042656"/>
            <a:ext cx="1860270" cy="7298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Country Representative </a:t>
            </a:r>
          </a:p>
          <a:p>
            <a:pPr algn="ctr"/>
            <a:r>
              <a:rPr lang="en-US" sz="1600" dirty="0" smtClean="0"/>
              <a:t> – Programme 4</a:t>
            </a:r>
            <a:endParaRPr lang="en-US" sz="1600" dirty="0"/>
          </a:p>
        </p:txBody>
      </p:sp>
      <p:cxnSp>
        <p:nvCxnSpPr>
          <p:cNvPr id="15" name="Straight Arrow Connector 14"/>
          <p:cNvCxnSpPr/>
          <p:nvPr/>
        </p:nvCxnSpPr>
        <p:spPr>
          <a:xfrm>
            <a:off x="5166519" y="2514600"/>
            <a:ext cx="476736" cy="909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166519" y="3467732"/>
            <a:ext cx="476736" cy="909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166519" y="4419213"/>
            <a:ext cx="476736" cy="909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166519" y="1699191"/>
            <a:ext cx="0" cy="815409"/>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1549179" y="1694646"/>
            <a:ext cx="476736" cy="909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3261519" y="1699192"/>
            <a:ext cx="1905000" cy="15265"/>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3172913" y="3178211"/>
            <a:ext cx="1993606" cy="6091"/>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8138319" y="1371600"/>
            <a:ext cx="3810000" cy="3416320"/>
          </a:xfrm>
          <a:prstGeom prst="rect">
            <a:avLst/>
          </a:prstGeom>
          <a:noFill/>
          <a:ln w="44450">
            <a:solidFill>
              <a:srgbClr val="0070C0"/>
            </a:solidFill>
          </a:ln>
        </p:spPr>
        <p:txBody>
          <a:bodyPr wrap="square" rtlCol="0">
            <a:spAutoFit/>
          </a:bodyPr>
          <a:lstStyle/>
          <a:p>
            <a:r>
              <a:rPr lang="en-US" dirty="0" smtClean="0"/>
              <a:t>Programme – 1</a:t>
            </a:r>
          </a:p>
          <a:p>
            <a:r>
              <a:rPr lang="en-US" b="1" dirty="0" smtClean="0">
                <a:solidFill>
                  <a:srgbClr val="00B0F0"/>
                </a:solidFill>
              </a:rPr>
              <a:t>Scaling Solar Application for Agricultural Use</a:t>
            </a:r>
          </a:p>
          <a:p>
            <a:endParaRPr lang="en-US" dirty="0"/>
          </a:p>
          <a:p>
            <a:r>
              <a:rPr lang="en-US" dirty="0" smtClean="0"/>
              <a:t>Programme – 2</a:t>
            </a:r>
          </a:p>
          <a:p>
            <a:r>
              <a:rPr lang="en-US" b="1" dirty="0" smtClean="0">
                <a:solidFill>
                  <a:srgbClr val="00B050"/>
                </a:solidFill>
              </a:rPr>
              <a:t>Affordable Finance at Scale</a:t>
            </a:r>
          </a:p>
          <a:p>
            <a:endParaRPr lang="en-US" dirty="0"/>
          </a:p>
          <a:p>
            <a:r>
              <a:rPr lang="en-US" dirty="0" smtClean="0"/>
              <a:t>Programme – 3</a:t>
            </a:r>
          </a:p>
          <a:p>
            <a:r>
              <a:rPr lang="en-US" b="1" dirty="0" smtClean="0">
                <a:solidFill>
                  <a:srgbClr val="00B0F0"/>
                </a:solidFill>
              </a:rPr>
              <a:t>Scaling Solar Mini Grids</a:t>
            </a:r>
          </a:p>
          <a:p>
            <a:endParaRPr lang="en-US" dirty="0"/>
          </a:p>
          <a:p>
            <a:r>
              <a:rPr lang="en-US" dirty="0" smtClean="0"/>
              <a:t>Programme – 4</a:t>
            </a:r>
          </a:p>
          <a:p>
            <a:r>
              <a:rPr lang="en-US" b="1" dirty="0" smtClean="0">
                <a:solidFill>
                  <a:srgbClr val="00B050"/>
                </a:solidFill>
              </a:rPr>
              <a:t>Scaling Rooftop Solar</a:t>
            </a:r>
            <a:endParaRPr lang="en-US" b="1" dirty="0">
              <a:solidFill>
                <a:srgbClr val="00B050"/>
              </a:solidFill>
            </a:endParaRPr>
          </a:p>
        </p:txBody>
      </p:sp>
      <p:cxnSp>
        <p:nvCxnSpPr>
          <p:cNvPr id="35" name="Straight Arrow Connector 34"/>
          <p:cNvCxnSpPr>
            <a:stCxn id="4" idx="2"/>
          </p:cNvCxnSpPr>
          <p:nvPr/>
        </p:nvCxnSpPr>
        <p:spPr>
          <a:xfrm>
            <a:off x="2653306" y="2048804"/>
            <a:ext cx="0" cy="770596"/>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786406" y="3539473"/>
            <a:ext cx="3733800" cy="307777"/>
          </a:xfrm>
          <a:prstGeom prst="rect">
            <a:avLst/>
          </a:prstGeom>
          <a:noFill/>
        </p:spPr>
        <p:txBody>
          <a:bodyPr wrap="square" rtlCol="0">
            <a:spAutoFit/>
          </a:bodyPr>
          <a:lstStyle/>
          <a:p>
            <a:pPr algn="ctr"/>
            <a:r>
              <a:rPr lang="en-US" sz="1400" b="1" dirty="0" smtClean="0"/>
              <a:t>(At the instances when NFP is not available)</a:t>
            </a:r>
            <a:endParaRPr lang="en-US" sz="1400" b="1" dirty="0"/>
          </a:p>
        </p:txBody>
      </p:sp>
      <p:pic>
        <p:nvPicPr>
          <p:cNvPr id="2052" name="Picture 4" descr="Image result for solar pu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170" y="4787920"/>
            <a:ext cx="1664758" cy="1664758"/>
          </a:xfrm>
          <a:prstGeom prst="rect">
            <a:avLst/>
          </a:prstGeom>
          <a:noFill/>
          <a:extLst>
            <a:ext uri="{909E8E84-426E-40DD-AFC4-6F175D3DCCD1}">
              <a14:hiddenFill xmlns:a14="http://schemas.microsoft.com/office/drawing/2010/main">
                <a:solidFill>
                  <a:srgbClr val="FFFFFF"/>
                </a:solidFill>
              </a14:hiddenFill>
            </a:ext>
          </a:extLst>
        </p:spPr>
      </p:pic>
      <p:cxnSp>
        <p:nvCxnSpPr>
          <p:cNvPr id="41" name="Straight Arrow Connector 40"/>
          <p:cNvCxnSpPr/>
          <p:nvPr/>
        </p:nvCxnSpPr>
        <p:spPr>
          <a:xfrm>
            <a:off x="5177809" y="1717906"/>
            <a:ext cx="476736" cy="9090"/>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5166519" y="2511923"/>
            <a:ext cx="0" cy="977179"/>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5166519" y="3446299"/>
            <a:ext cx="11290" cy="961259"/>
          </a:xfrm>
          <a:prstGeom prst="line">
            <a:avLst/>
          </a:prstGeom>
          <a:ln w="44450"/>
        </p:spPr>
        <p:style>
          <a:lnRef idx="1">
            <a:schemeClr val="accent1"/>
          </a:lnRef>
          <a:fillRef idx="0">
            <a:schemeClr val="accent1"/>
          </a:fillRef>
          <a:effectRef idx="0">
            <a:schemeClr val="accent1"/>
          </a:effectRef>
          <a:fontRef idx="minor">
            <a:schemeClr val="tx1"/>
          </a:fontRef>
        </p:style>
      </p:cxnSp>
      <p:pic>
        <p:nvPicPr>
          <p:cNvPr id="2056" name="Picture 8" descr="Image result for solar mini gri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48115" y="4972832"/>
            <a:ext cx="2316903" cy="17376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4729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500"/>
                                  </p:stCondLst>
                                  <p:childTnLst>
                                    <p:set>
                                      <p:cBhvr>
                                        <p:cTn id="9" dur="1" fill="hold">
                                          <p:stCondLst>
                                            <p:cond delay="0"/>
                                          </p:stCondLst>
                                        </p:cTn>
                                        <p:tgtEl>
                                          <p:spTgt spid="23"/>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nodeType="afterEffect">
                                  <p:stCondLst>
                                    <p:cond delay="500"/>
                                  </p:stCondLst>
                                  <p:childTnLst>
                                    <p:set>
                                      <p:cBhvr>
                                        <p:cTn id="19" dur="1" fill="hold">
                                          <p:stCondLst>
                                            <p:cond delay="0"/>
                                          </p:stCondLst>
                                        </p:cTn>
                                        <p:tgtEl>
                                          <p:spTgt spid="41"/>
                                        </p:tgtEl>
                                        <p:attrNameLst>
                                          <p:attrName>style.visibility</p:attrName>
                                        </p:attrNameLst>
                                      </p:cBhvr>
                                      <p:to>
                                        <p:strVal val="visible"/>
                                      </p:to>
                                    </p:se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par>
                          <p:cTn id="23" fill="hold">
                            <p:stCondLst>
                              <p:cond delay="500"/>
                            </p:stCondLst>
                            <p:childTnLst>
                              <p:par>
                                <p:cTn id="24" presetID="1" presetClass="entr" presetSubtype="0" fill="hold" grpId="0" nodeType="afterEffect">
                                  <p:stCondLst>
                                    <p:cond delay="0"/>
                                  </p:stCondLst>
                                  <p:childTnLst>
                                    <p:set>
                                      <p:cBhvr>
                                        <p:cTn id="25" dur="1" fill="hold">
                                          <p:stCondLst>
                                            <p:cond delay="0"/>
                                          </p:stCondLst>
                                        </p:cTn>
                                        <p:tgtEl>
                                          <p:spTgt spid="29">
                                            <p:txEl>
                                              <p:pRg st="1" end="1"/>
                                            </p:txEl>
                                          </p:spTgt>
                                        </p:tgtEl>
                                        <p:attrNameLst>
                                          <p:attrName>style.visibility</p:attrName>
                                        </p:attrNameLst>
                                      </p:cBhvr>
                                      <p:to>
                                        <p:strVal val="visible"/>
                                      </p:to>
                                    </p:set>
                                  </p:childTnLst>
                                </p:cTn>
                              </p:par>
                            </p:childTnLst>
                          </p:cTn>
                        </p:par>
                        <p:par>
                          <p:cTn id="26" fill="hold">
                            <p:stCondLst>
                              <p:cond delay="500"/>
                            </p:stCondLst>
                            <p:childTnLst>
                              <p:par>
                                <p:cTn id="27" presetID="1" presetClass="entr" presetSubtype="0" fill="hold" grpId="0" nodeType="afterEffect">
                                  <p:stCondLst>
                                    <p:cond delay="0"/>
                                  </p:stCondLst>
                                  <p:childTnLst>
                                    <p:set>
                                      <p:cBhvr>
                                        <p:cTn id="28" dur="1" fill="hold">
                                          <p:stCondLst>
                                            <p:cond delay="0"/>
                                          </p:stCondLst>
                                        </p:cTn>
                                        <p:tgtEl>
                                          <p:spTgt spid="29">
                                            <p:txEl>
                                              <p:pRg st="0" end="0"/>
                                            </p:txEl>
                                          </p:spTgt>
                                        </p:tgtEl>
                                        <p:attrNameLst>
                                          <p:attrName>style.visibility</p:attrName>
                                        </p:attrNameLst>
                                      </p:cBhvr>
                                      <p:to>
                                        <p:strVal val="visible"/>
                                      </p:to>
                                    </p:set>
                                  </p:childTnLst>
                                </p:cTn>
                              </p:par>
                            </p:childTnLst>
                          </p:cTn>
                        </p:par>
                        <p:par>
                          <p:cTn id="29" fill="hold">
                            <p:stCondLst>
                              <p:cond delay="500"/>
                            </p:stCondLst>
                            <p:childTnLst>
                              <p:par>
                                <p:cTn id="30" presetID="1" presetClass="entr" presetSubtype="0" fill="hold" nodeType="afterEffect">
                                  <p:stCondLst>
                                    <p:cond delay="0"/>
                                  </p:stCondLst>
                                  <p:childTnLst>
                                    <p:set>
                                      <p:cBhvr>
                                        <p:cTn id="31" dur="1" fill="hold">
                                          <p:stCondLst>
                                            <p:cond delay="0"/>
                                          </p:stCondLst>
                                        </p:cTn>
                                        <p:tgtEl>
                                          <p:spTgt spid="205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9">
                                            <p:bg/>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500"/>
                                  </p:stCondLst>
                                  <p:childTnLst>
                                    <p:set>
                                      <p:cBhvr>
                                        <p:cTn id="39" dur="1" fill="hold">
                                          <p:stCondLst>
                                            <p:cond delay="0"/>
                                          </p:stCondLst>
                                        </p:cTn>
                                        <p:tgtEl>
                                          <p:spTgt spid="20"/>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childTnLst>
                                </p:cTn>
                              </p:par>
                            </p:childTnLst>
                          </p:cTn>
                        </p:par>
                        <p:par>
                          <p:cTn id="42" fill="hold">
                            <p:stCondLst>
                              <p:cond delay="500"/>
                            </p:stCondLst>
                            <p:childTnLst>
                              <p:par>
                                <p:cTn id="43" presetID="1" presetClass="entr" presetSubtype="0" fill="hold" grpId="0" nodeType="afterEffect">
                                  <p:stCondLst>
                                    <p:cond delay="500"/>
                                  </p:stCondLst>
                                  <p:childTnLst>
                                    <p:set>
                                      <p:cBhvr>
                                        <p:cTn id="44" dur="1" fill="hold">
                                          <p:stCondLst>
                                            <p:cond delay="0"/>
                                          </p:stCondLst>
                                        </p:cTn>
                                        <p:tgtEl>
                                          <p:spTgt spid="10"/>
                                        </p:tgtEl>
                                        <p:attrNameLst>
                                          <p:attrName>style.visibility</p:attrName>
                                        </p:attrNameLst>
                                      </p:cBhvr>
                                      <p:to>
                                        <p:strVal val="visible"/>
                                      </p:to>
                                    </p:set>
                                  </p:childTnLst>
                                </p:cTn>
                              </p:par>
                            </p:childTnLst>
                          </p:cTn>
                        </p:par>
                        <p:par>
                          <p:cTn id="45" fill="hold">
                            <p:stCondLst>
                              <p:cond delay="1000"/>
                            </p:stCondLst>
                            <p:childTnLst>
                              <p:par>
                                <p:cTn id="46" presetID="1" presetClass="entr" presetSubtype="0" fill="hold" grpId="0" nodeType="afterEffect">
                                  <p:stCondLst>
                                    <p:cond delay="0"/>
                                  </p:stCondLst>
                                  <p:childTnLst>
                                    <p:set>
                                      <p:cBhvr>
                                        <p:cTn id="47" dur="1" fill="hold">
                                          <p:stCondLst>
                                            <p:cond delay="0"/>
                                          </p:stCondLst>
                                        </p:cTn>
                                        <p:tgtEl>
                                          <p:spTgt spid="29">
                                            <p:txEl>
                                              <p:pRg st="3" end="3"/>
                                            </p:txEl>
                                          </p:spTgt>
                                        </p:tgtEl>
                                        <p:attrNameLst>
                                          <p:attrName>style.visibility</p:attrName>
                                        </p:attrNameLst>
                                      </p:cBhvr>
                                      <p:to>
                                        <p:strVal val="visible"/>
                                      </p:to>
                                    </p:set>
                                  </p:childTnLst>
                                </p:cTn>
                              </p:par>
                            </p:childTnLst>
                          </p:cTn>
                        </p:par>
                        <p:par>
                          <p:cTn id="48" fill="hold">
                            <p:stCondLst>
                              <p:cond delay="1000"/>
                            </p:stCondLst>
                            <p:childTnLst>
                              <p:par>
                                <p:cTn id="49" presetID="1" presetClass="entr" presetSubtype="0" fill="hold" grpId="0" nodeType="afterEffect">
                                  <p:stCondLst>
                                    <p:cond delay="0"/>
                                  </p:stCondLst>
                                  <p:childTnLst>
                                    <p:set>
                                      <p:cBhvr>
                                        <p:cTn id="50" dur="1" fill="hold">
                                          <p:stCondLst>
                                            <p:cond delay="0"/>
                                          </p:stCondLst>
                                        </p:cTn>
                                        <p:tgtEl>
                                          <p:spTgt spid="29">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3"/>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childTnLst>
                                </p:cTn>
                              </p:par>
                            </p:childTnLst>
                          </p:cTn>
                        </p:par>
                        <p:par>
                          <p:cTn id="59" fill="hold">
                            <p:stCondLst>
                              <p:cond delay="0"/>
                            </p:stCondLst>
                            <p:childTnLst>
                              <p:par>
                                <p:cTn id="60" presetID="1" presetClass="entr" presetSubtype="0" fill="hold" grpId="0" nodeType="afterEffect">
                                  <p:stCondLst>
                                    <p:cond delay="0"/>
                                  </p:stCondLst>
                                  <p:childTnLst>
                                    <p:set>
                                      <p:cBhvr>
                                        <p:cTn id="61" dur="1" fill="hold">
                                          <p:stCondLst>
                                            <p:cond delay="0"/>
                                          </p:stCondLst>
                                        </p:cTn>
                                        <p:tgtEl>
                                          <p:spTgt spid="29">
                                            <p:txEl>
                                              <p:pRg st="6" end="6"/>
                                            </p:txEl>
                                          </p:spTgt>
                                        </p:tgtEl>
                                        <p:attrNameLst>
                                          <p:attrName>style.visibility</p:attrName>
                                        </p:attrNameLst>
                                      </p:cBhvr>
                                      <p:to>
                                        <p:strVal val="visible"/>
                                      </p:to>
                                    </p:set>
                                  </p:childTnLst>
                                </p:cTn>
                              </p:par>
                            </p:childTnLst>
                          </p:cTn>
                        </p:par>
                        <p:par>
                          <p:cTn id="62" fill="hold">
                            <p:stCondLst>
                              <p:cond delay="0"/>
                            </p:stCondLst>
                            <p:childTnLst>
                              <p:par>
                                <p:cTn id="63" presetID="1" presetClass="entr" presetSubtype="0" fill="hold" grpId="0" nodeType="afterEffect">
                                  <p:stCondLst>
                                    <p:cond delay="0"/>
                                  </p:stCondLst>
                                  <p:childTnLst>
                                    <p:set>
                                      <p:cBhvr>
                                        <p:cTn id="64" dur="1" fill="hold">
                                          <p:stCondLst>
                                            <p:cond delay="0"/>
                                          </p:stCondLst>
                                        </p:cTn>
                                        <p:tgtEl>
                                          <p:spTgt spid="29">
                                            <p:txEl>
                                              <p:pRg st="7" end="7"/>
                                            </p:txEl>
                                          </p:spTgt>
                                        </p:tgtEl>
                                        <p:attrNameLst>
                                          <p:attrName>style.visibility</p:attrName>
                                        </p:attrNameLst>
                                      </p:cBhvr>
                                      <p:to>
                                        <p:strVal val="visible"/>
                                      </p:to>
                                    </p:set>
                                  </p:childTnLst>
                                </p:cTn>
                              </p:par>
                            </p:childTnLst>
                          </p:cTn>
                        </p:par>
                        <p:par>
                          <p:cTn id="65" fill="hold">
                            <p:stCondLst>
                              <p:cond delay="0"/>
                            </p:stCondLst>
                            <p:childTnLst>
                              <p:par>
                                <p:cTn id="66" presetID="1" presetClass="entr" presetSubtype="0" fill="hold" nodeType="afterEffect">
                                  <p:stCondLst>
                                    <p:cond delay="0"/>
                                  </p:stCondLst>
                                  <p:childTnLst>
                                    <p:set>
                                      <p:cBhvr>
                                        <p:cTn id="67" dur="1" fill="hold">
                                          <p:stCondLst>
                                            <p:cond delay="0"/>
                                          </p:stCondLst>
                                        </p:cTn>
                                        <p:tgtEl>
                                          <p:spTgt spid="2056"/>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nodeType="clickEffect">
                                  <p:stCondLst>
                                    <p:cond delay="0"/>
                                  </p:stCondLst>
                                  <p:childTnLst>
                                    <p:set>
                                      <p:cBhvr>
                                        <p:cTn id="71" dur="1" fill="hold">
                                          <p:stCondLst>
                                            <p:cond delay="0"/>
                                          </p:stCondLst>
                                        </p:cTn>
                                        <p:tgtEl>
                                          <p:spTgt spid="45"/>
                                        </p:tgtEl>
                                        <p:attrNameLst>
                                          <p:attrName>style.visibility</p:attrName>
                                        </p:attrNameLst>
                                      </p:cBhvr>
                                      <p:to>
                                        <p:strVal val="visible"/>
                                      </p:to>
                                    </p:set>
                                  </p:childTnLst>
                                </p:cTn>
                              </p:par>
                              <p:par>
                                <p:cTn id="72" presetID="1" presetClass="entr" presetSubtype="0" fill="hold" nodeType="withEffect">
                                  <p:stCondLst>
                                    <p:cond delay="0"/>
                                  </p:stCondLst>
                                  <p:childTnLst>
                                    <p:set>
                                      <p:cBhvr>
                                        <p:cTn id="73" dur="1" fill="hold">
                                          <p:stCondLst>
                                            <p:cond delay="0"/>
                                          </p:stCondLst>
                                        </p:cTn>
                                        <p:tgtEl>
                                          <p:spTgt spid="18"/>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12"/>
                                        </p:tgtEl>
                                        <p:attrNameLst>
                                          <p:attrName>style.visibility</p:attrName>
                                        </p:attrNameLst>
                                      </p:cBhvr>
                                      <p:to>
                                        <p:strVal val="visible"/>
                                      </p:to>
                                    </p:set>
                                  </p:childTnLst>
                                </p:cTn>
                              </p:par>
                            </p:childTnLst>
                          </p:cTn>
                        </p:par>
                        <p:par>
                          <p:cTn id="76" fill="hold">
                            <p:stCondLst>
                              <p:cond delay="0"/>
                            </p:stCondLst>
                            <p:childTnLst>
                              <p:par>
                                <p:cTn id="77" presetID="1" presetClass="entr" presetSubtype="0" fill="hold" grpId="0" nodeType="afterEffect">
                                  <p:stCondLst>
                                    <p:cond delay="0"/>
                                  </p:stCondLst>
                                  <p:childTnLst>
                                    <p:set>
                                      <p:cBhvr>
                                        <p:cTn id="78" dur="1" fill="hold">
                                          <p:stCondLst>
                                            <p:cond delay="0"/>
                                          </p:stCondLst>
                                        </p:cTn>
                                        <p:tgtEl>
                                          <p:spTgt spid="29">
                                            <p:txEl>
                                              <p:pRg st="9" end="9"/>
                                            </p:txEl>
                                          </p:spTgt>
                                        </p:tgtEl>
                                        <p:attrNameLst>
                                          <p:attrName>style.visibility</p:attrName>
                                        </p:attrNameLst>
                                      </p:cBhvr>
                                      <p:to>
                                        <p:strVal val="visible"/>
                                      </p:to>
                                    </p:set>
                                  </p:childTnLst>
                                </p:cTn>
                              </p:par>
                            </p:childTnLst>
                          </p:cTn>
                        </p:par>
                        <p:par>
                          <p:cTn id="79" fill="hold">
                            <p:stCondLst>
                              <p:cond delay="0"/>
                            </p:stCondLst>
                            <p:childTnLst>
                              <p:par>
                                <p:cTn id="80" presetID="1" presetClass="entr" presetSubtype="0" fill="hold" grpId="0" nodeType="afterEffect">
                                  <p:stCondLst>
                                    <p:cond delay="0"/>
                                  </p:stCondLst>
                                  <p:childTnLst>
                                    <p:set>
                                      <p:cBhvr>
                                        <p:cTn id="81" dur="1" fill="hold">
                                          <p:stCondLst>
                                            <p:cond delay="0"/>
                                          </p:stCondLst>
                                        </p:cTn>
                                        <p:tgtEl>
                                          <p:spTgt spid="29">
                                            <p:txEl>
                                              <p:pRg st="10" end="10"/>
                                            </p:txEl>
                                          </p:spTgt>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grpId="1" nodeType="clickEffect">
                                  <p:stCondLst>
                                    <p:cond delay="0"/>
                                  </p:stCondLst>
                                  <p:childTnLst>
                                    <p:set>
                                      <p:cBhvr>
                                        <p:cTn id="85" dur="1" fill="hold">
                                          <p:stCondLst>
                                            <p:cond delay="0"/>
                                          </p:stCondLst>
                                        </p:cTn>
                                        <p:tgtEl>
                                          <p:spTgt spid="29">
                                            <p:bg/>
                                          </p:spTgt>
                                        </p:tgtEl>
                                        <p:attrNameLst>
                                          <p:attrName>style.visibility</p:attrName>
                                        </p:attrNameLst>
                                      </p:cBhvr>
                                      <p:to>
                                        <p:strVal val="visible"/>
                                      </p:to>
                                    </p:set>
                                  </p:childTnLst>
                                </p:cTn>
                              </p:par>
                              <p:par>
                                <p:cTn id="86" presetID="1" presetClass="entr" presetSubtype="0" fill="hold" grpId="1" nodeType="withEffect">
                                  <p:stCondLst>
                                    <p:cond delay="0"/>
                                  </p:stCondLst>
                                  <p:childTnLst>
                                    <p:set>
                                      <p:cBhvr>
                                        <p:cTn id="87" dur="1" fill="hold">
                                          <p:stCondLst>
                                            <p:cond delay="0"/>
                                          </p:stCondLst>
                                        </p:cTn>
                                        <p:tgtEl>
                                          <p:spTgt spid="29">
                                            <p:txEl>
                                              <p:pRg st="0" end="0"/>
                                            </p:txEl>
                                          </p:spTgt>
                                        </p:tgtEl>
                                        <p:attrNameLst>
                                          <p:attrName>style.visibility</p:attrName>
                                        </p:attrNameLst>
                                      </p:cBhvr>
                                      <p:to>
                                        <p:strVal val="visible"/>
                                      </p:to>
                                    </p:set>
                                  </p:childTnLst>
                                </p:cTn>
                              </p:par>
                              <p:par>
                                <p:cTn id="88" presetID="1" presetClass="entr" presetSubtype="0" fill="hold" grpId="1" nodeType="withEffect">
                                  <p:stCondLst>
                                    <p:cond delay="0"/>
                                  </p:stCondLst>
                                  <p:childTnLst>
                                    <p:set>
                                      <p:cBhvr>
                                        <p:cTn id="89" dur="1" fill="hold">
                                          <p:stCondLst>
                                            <p:cond delay="0"/>
                                          </p:stCondLst>
                                        </p:cTn>
                                        <p:tgtEl>
                                          <p:spTgt spid="29">
                                            <p:txEl>
                                              <p:pRg st="1" end="1"/>
                                            </p:txEl>
                                          </p:spTgt>
                                        </p:tgtEl>
                                        <p:attrNameLst>
                                          <p:attrName>style.visibility</p:attrName>
                                        </p:attrNameLst>
                                      </p:cBhvr>
                                      <p:to>
                                        <p:strVal val="visible"/>
                                      </p:to>
                                    </p:set>
                                  </p:childTnLst>
                                </p:cTn>
                              </p:par>
                              <p:par>
                                <p:cTn id="90" presetID="1" presetClass="entr" presetSubtype="0" fill="hold" grpId="1" nodeType="withEffect">
                                  <p:stCondLst>
                                    <p:cond delay="0"/>
                                  </p:stCondLst>
                                  <p:childTnLst>
                                    <p:set>
                                      <p:cBhvr>
                                        <p:cTn id="91" dur="1" fill="hold">
                                          <p:stCondLst>
                                            <p:cond delay="0"/>
                                          </p:stCondLst>
                                        </p:cTn>
                                        <p:tgtEl>
                                          <p:spTgt spid="29">
                                            <p:txEl>
                                              <p:pRg st="3" end="3"/>
                                            </p:txEl>
                                          </p:spTgt>
                                        </p:tgtEl>
                                        <p:attrNameLst>
                                          <p:attrName>style.visibility</p:attrName>
                                        </p:attrNameLst>
                                      </p:cBhvr>
                                      <p:to>
                                        <p:strVal val="visible"/>
                                      </p:to>
                                    </p:set>
                                  </p:childTnLst>
                                </p:cTn>
                              </p:par>
                              <p:par>
                                <p:cTn id="92" presetID="1" presetClass="entr" presetSubtype="0" fill="hold" grpId="1" nodeType="withEffect">
                                  <p:stCondLst>
                                    <p:cond delay="0"/>
                                  </p:stCondLst>
                                  <p:childTnLst>
                                    <p:set>
                                      <p:cBhvr>
                                        <p:cTn id="93" dur="1" fill="hold">
                                          <p:stCondLst>
                                            <p:cond delay="0"/>
                                          </p:stCondLst>
                                        </p:cTn>
                                        <p:tgtEl>
                                          <p:spTgt spid="29">
                                            <p:txEl>
                                              <p:pRg st="4" end="4"/>
                                            </p:txEl>
                                          </p:spTgt>
                                        </p:tgtEl>
                                        <p:attrNameLst>
                                          <p:attrName>style.visibility</p:attrName>
                                        </p:attrNameLst>
                                      </p:cBhvr>
                                      <p:to>
                                        <p:strVal val="visible"/>
                                      </p:to>
                                    </p:set>
                                  </p:childTnLst>
                                </p:cTn>
                              </p:par>
                              <p:par>
                                <p:cTn id="94" presetID="1" presetClass="entr" presetSubtype="0" fill="hold" grpId="1" nodeType="withEffect">
                                  <p:stCondLst>
                                    <p:cond delay="0"/>
                                  </p:stCondLst>
                                  <p:childTnLst>
                                    <p:set>
                                      <p:cBhvr>
                                        <p:cTn id="95" dur="1" fill="hold">
                                          <p:stCondLst>
                                            <p:cond delay="0"/>
                                          </p:stCondLst>
                                        </p:cTn>
                                        <p:tgtEl>
                                          <p:spTgt spid="29">
                                            <p:txEl>
                                              <p:pRg st="6" end="6"/>
                                            </p:txEl>
                                          </p:spTgt>
                                        </p:tgtEl>
                                        <p:attrNameLst>
                                          <p:attrName>style.visibility</p:attrName>
                                        </p:attrNameLst>
                                      </p:cBhvr>
                                      <p:to>
                                        <p:strVal val="visible"/>
                                      </p:to>
                                    </p:set>
                                  </p:childTnLst>
                                </p:cTn>
                              </p:par>
                              <p:par>
                                <p:cTn id="96" presetID="1" presetClass="entr" presetSubtype="0" fill="hold" grpId="1" nodeType="withEffect">
                                  <p:stCondLst>
                                    <p:cond delay="0"/>
                                  </p:stCondLst>
                                  <p:childTnLst>
                                    <p:set>
                                      <p:cBhvr>
                                        <p:cTn id="97" dur="1" fill="hold">
                                          <p:stCondLst>
                                            <p:cond delay="0"/>
                                          </p:stCondLst>
                                        </p:cTn>
                                        <p:tgtEl>
                                          <p:spTgt spid="29">
                                            <p:txEl>
                                              <p:pRg st="7" end="7"/>
                                            </p:txEl>
                                          </p:spTgt>
                                        </p:tgtEl>
                                        <p:attrNameLst>
                                          <p:attrName>style.visibility</p:attrName>
                                        </p:attrNameLst>
                                      </p:cBhvr>
                                      <p:to>
                                        <p:strVal val="visible"/>
                                      </p:to>
                                    </p:set>
                                  </p:childTnLst>
                                </p:cTn>
                              </p:par>
                              <p:par>
                                <p:cTn id="98" presetID="1" presetClass="entr" presetSubtype="0" fill="hold" grpId="1" nodeType="withEffect">
                                  <p:stCondLst>
                                    <p:cond delay="0"/>
                                  </p:stCondLst>
                                  <p:childTnLst>
                                    <p:set>
                                      <p:cBhvr>
                                        <p:cTn id="99" dur="1" fill="hold">
                                          <p:stCondLst>
                                            <p:cond delay="0"/>
                                          </p:stCondLst>
                                        </p:cTn>
                                        <p:tgtEl>
                                          <p:spTgt spid="29">
                                            <p:txEl>
                                              <p:pRg st="9" end="9"/>
                                            </p:txEl>
                                          </p:spTgt>
                                        </p:tgtEl>
                                        <p:attrNameLst>
                                          <p:attrName>style.visibility</p:attrName>
                                        </p:attrNameLst>
                                      </p:cBhvr>
                                      <p:to>
                                        <p:strVal val="visible"/>
                                      </p:to>
                                    </p:set>
                                  </p:childTnLst>
                                </p:cTn>
                              </p:par>
                              <p:par>
                                <p:cTn id="100" presetID="1" presetClass="entr" presetSubtype="0" fill="hold" grpId="1" nodeType="withEffect">
                                  <p:stCondLst>
                                    <p:cond delay="0"/>
                                  </p:stCondLst>
                                  <p:childTnLst>
                                    <p:set>
                                      <p:cBhvr>
                                        <p:cTn id="101" dur="1" fill="hold">
                                          <p:stCondLst>
                                            <p:cond delay="0"/>
                                          </p:stCondLst>
                                        </p:cTn>
                                        <p:tgtEl>
                                          <p:spTgt spid="29">
                                            <p:txEl>
                                              <p:pRg st="10" end="10"/>
                                            </p:txEl>
                                          </p:spTgt>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1" presetClass="exit" presetSubtype="0" fill="hold" nodeType="clickEffect">
                                  <p:stCondLst>
                                    <p:cond delay="0"/>
                                  </p:stCondLst>
                                  <p:childTnLst>
                                    <p:set>
                                      <p:cBhvr>
                                        <p:cTn id="105" dur="1" fill="hold">
                                          <p:stCondLst>
                                            <p:cond delay="0"/>
                                          </p:stCondLst>
                                        </p:cTn>
                                        <p:tgtEl>
                                          <p:spTgt spid="24"/>
                                        </p:tgtEl>
                                        <p:attrNameLst>
                                          <p:attrName>style.visibility</p:attrName>
                                        </p:attrNameLst>
                                      </p:cBhvr>
                                      <p:to>
                                        <p:strVal val="hidden"/>
                                      </p:to>
                                    </p:set>
                                  </p:childTnLst>
                                </p:cTn>
                              </p:par>
                              <p:par>
                                <p:cTn id="106" presetID="1" presetClass="entr" presetSubtype="0" fill="hold" nodeType="withEffect">
                                  <p:stCondLst>
                                    <p:cond delay="0"/>
                                  </p:stCondLst>
                                  <p:childTnLst>
                                    <p:set>
                                      <p:cBhvr>
                                        <p:cTn id="107" dur="1" fill="hold">
                                          <p:stCondLst>
                                            <p:cond delay="0"/>
                                          </p:stCondLst>
                                        </p:cTn>
                                        <p:tgtEl>
                                          <p:spTgt spid="35"/>
                                        </p:tgtEl>
                                        <p:attrNameLst>
                                          <p:attrName>style.visibility</p:attrName>
                                        </p:attrNameLst>
                                      </p:cBhvr>
                                      <p:to>
                                        <p:strVal val="visible"/>
                                      </p:to>
                                    </p:set>
                                  </p:childTnLst>
                                </p:cTn>
                              </p:par>
                              <p:par>
                                <p:cTn id="108" presetID="1" presetClass="entr" presetSubtype="0" fill="hold" grpId="0" nodeType="withEffect">
                                  <p:stCondLst>
                                    <p:cond delay="0"/>
                                  </p:stCondLst>
                                  <p:childTnLst>
                                    <p:set>
                                      <p:cBhvr>
                                        <p:cTn id="109" dur="1" fill="hold">
                                          <p:stCondLst>
                                            <p:cond delay="0"/>
                                          </p:stCondLst>
                                        </p:cTn>
                                        <p:tgtEl>
                                          <p:spTgt spid="7"/>
                                        </p:tgtEl>
                                        <p:attrNameLst>
                                          <p:attrName>style.visibility</p:attrName>
                                        </p:attrNameLst>
                                      </p:cBhvr>
                                      <p:to>
                                        <p:strVal val="visible"/>
                                      </p:to>
                                    </p:set>
                                  </p:childTnLst>
                                </p:cTn>
                              </p:par>
                              <p:par>
                                <p:cTn id="110" presetID="1" presetClass="entr" presetSubtype="0" fill="hold" grpId="0" nodeType="withEffect">
                                  <p:stCondLst>
                                    <p:cond delay="0"/>
                                  </p:stCondLst>
                                  <p:childTnLst>
                                    <p:set>
                                      <p:cBhvr>
                                        <p:cTn id="111" dur="1" fill="hold">
                                          <p:stCondLst>
                                            <p:cond delay="0"/>
                                          </p:stCondLst>
                                        </p:cTn>
                                        <p:tgtEl>
                                          <p:spTgt spid="37"/>
                                        </p:tgtEl>
                                        <p:attrNameLst>
                                          <p:attrName>style.visibility</p:attrName>
                                        </p:attrNameLst>
                                      </p:cBhvr>
                                      <p:to>
                                        <p:strVal val="visible"/>
                                      </p:to>
                                    </p:set>
                                  </p:childTnLst>
                                </p:cTn>
                              </p:par>
                              <p:par>
                                <p:cTn id="112" presetID="1" presetClass="entr" presetSubtype="0" fill="hold" nodeType="withEffect">
                                  <p:stCondLst>
                                    <p:cond delay="0"/>
                                  </p:stCondLst>
                                  <p:childTnLst>
                                    <p:set>
                                      <p:cBhvr>
                                        <p:cTn id="113"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10" grpId="0" animBg="1"/>
      <p:bldP spid="11" grpId="0" animBg="1"/>
      <p:bldP spid="12" grpId="0" animBg="1"/>
      <p:bldP spid="29" grpId="0" uiExpand="1" build="p" animBg="1"/>
      <p:bldP spid="29" grpId="1" build="allAtOnce" animBg="1"/>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254" y="0"/>
            <a:ext cx="10011373" cy="1066797"/>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r>
              <a:rPr kumimoji="1" lang="en-IN"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Scaling Solar Applications for Agricultural Use Programme: Objectives</a:t>
            </a:r>
          </a:p>
          <a:p>
            <a:pPr algn="l">
              <a:defRPr/>
            </a:pPr>
            <a:endPar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79554" y="15240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9"/>
          <p:cNvSpPr>
            <a:spLocks/>
          </p:cNvSpPr>
          <p:nvPr/>
        </p:nvSpPr>
        <p:spPr bwMode="auto">
          <a:xfrm>
            <a:off x="0" y="1066800"/>
            <a:ext cx="12161837" cy="260796"/>
          </a:xfrm>
          <a:custGeom>
            <a:avLst/>
            <a:gdLst>
              <a:gd name="T0" fmla="*/ 0 w 9144000"/>
              <a:gd name="T1" fmla="*/ 0 h 170688"/>
              <a:gd name="T2" fmla="*/ 9144000 w 9144000"/>
              <a:gd name="T3" fmla="*/ 0 h 170688"/>
              <a:gd name="T4" fmla="*/ 0 60000 65536"/>
              <a:gd name="T5" fmla="*/ 0 60000 65536"/>
            </a:gdLst>
            <a:ahLst/>
            <a:cxnLst>
              <a:cxn ang="T4">
                <a:pos x="T0" y="T1"/>
              </a:cxn>
              <a:cxn ang="T5">
                <a:pos x="T2" y="T3"/>
              </a:cxn>
            </a:cxnLst>
            <a:rect l="0" t="0" r="r" b="b"/>
            <a:pathLst>
              <a:path w="9144000" h="170688">
                <a:moveTo>
                  <a:pt x="0" y="0"/>
                </a:moveTo>
                <a:lnTo>
                  <a:pt x="9144000"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IN"/>
          </a:p>
        </p:txBody>
      </p:sp>
      <p:sp>
        <p:nvSpPr>
          <p:cNvPr id="6" name="TextBox 5"/>
          <p:cNvSpPr txBox="1"/>
          <p:nvPr/>
        </p:nvSpPr>
        <p:spPr>
          <a:xfrm>
            <a:off x="1661319" y="1296663"/>
            <a:ext cx="8534400" cy="4893647"/>
          </a:xfrm>
          <a:prstGeom prst="rect">
            <a:avLst/>
          </a:prstGeom>
          <a:noFill/>
        </p:spPr>
        <p:txBody>
          <a:bodyPr wrap="square" rtlCol="0">
            <a:spAutoFit/>
          </a:bodyPr>
          <a:lstStyle/>
          <a:p>
            <a:r>
              <a:rPr lang="en-IN" sz="2400" dirty="0" smtClean="0">
                <a:latin typeface="Arial" panose="020B0604020202020204" pitchFamily="34" charset="0"/>
                <a:cs typeface="Arial" panose="020B0604020202020204" pitchFamily="34" charset="0"/>
              </a:rPr>
              <a:t>           Solar Pumps are basically installed for:</a:t>
            </a:r>
          </a:p>
          <a:p>
            <a:endParaRPr lang="en-IN" sz="2400" dirty="0">
              <a:latin typeface="Arial" panose="020B0604020202020204" pitchFamily="34" charset="0"/>
              <a:cs typeface="Arial" panose="020B0604020202020204" pitchFamily="34" charset="0"/>
            </a:endParaRPr>
          </a:p>
          <a:p>
            <a:r>
              <a:rPr lang="en-IN" sz="2400" dirty="0" smtClean="0">
                <a:latin typeface="Arial" panose="020B0604020202020204" pitchFamily="34" charset="0"/>
                <a:cs typeface="Arial" panose="020B0604020202020204" pitchFamily="34" charset="0"/>
              </a:rPr>
              <a:t>              </a:t>
            </a:r>
          </a:p>
          <a:p>
            <a:r>
              <a:rPr lang="en-IN" sz="2400" dirty="0" smtClean="0">
                <a:latin typeface="Arial" panose="020B0604020202020204" pitchFamily="34" charset="0"/>
                <a:cs typeface="Arial" panose="020B0604020202020204" pitchFamily="34" charset="0"/>
              </a:rPr>
              <a:t>           </a:t>
            </a:r>
          </a:p>
          <a:p>
            <a:r>
              <a:rPr lang="en-IN" sz="2400" dirty="0">
                <a:latin typeface="Arial" panose="020B0604020202020204" pitchFamily="34" charset="0"/>
                <a:cs typeface="Arial" panose="020B0604020202020204" pitchFamily="34" charset="0"/>
              </a:rPr>
              <a:t>	</a:t>
            </a:r>
            <a:r>
              <a:rPr lang="en-IN" sz="2400" dirty="0" smtClean="0">
                <a:latin typeface="Arial" panose="020B0604020202020204" pitchFamily="34" charset="0"/>
                <a:cs typeface="Arial" panose="020B0604020202020204" pitchFamily="34" charset="0"/>
              </a:rPr>
              <a:t>Irrigation purpose</a:t>
            </a:r>
          </a:p>
          <a:p>
            <a:endParaRPr lang="en-IN" sz="2400" dirty="0">
              <a:latin typeface="Arial" panose="020B0604020202020204" pitchFamily="34" charset="0"/>
              <a:cs typeface="Arial" panose="020B0604020202020204" pitchFamily="34" charset="0"/>
            </a:endParaRPr>
          </a:p>
          <a:p>
            <a:endParaRPr lang="en-IN" sz="2400" dirty="0">
              <a:latin typeface="Arial" panose="020B0604020202020204" pitchFamily="34" charset="0"/>
              <a:cs typeface="Arial" panose="020B0604020202020204" pitchFamily="34" charset="0"/>
            </a:endParaRPr>
          </a:p>
          <a:p>
            <a:endParaRPr lang="en-IN" sz="2400" dirty="0" smtClean="0">
              <a:latin typeface="Arial" panose="020B0604020202020204" pitchFamily="34" charset="0"/>
              <a:cs typeface="Arial" panose="020B0604020202020204" pitchFamily="34" charset="0"/>
            </a:endParaRPr>
          </a:p>
          <a:p>
            <a:r>
              <a:rPr lang="en-IN" sz="2400" dirty="0" smtClean="0">
                <a:latin typeface="Arial" panose="020B0604020202020204" pitchFamily="34" charset="0"/>
                <a:cs typeface="Arial" panose="020B0604020202020204" pitchFamily="34" charset="0"/>
              </a:rPr>
              <a:t>             </a:t>
            </a:r>
          </a:p>
          <a:p>
            <a:endParaRPr lang="en-IN" sz="2400" dirty="0">
              <a:latin typeface="Arial" panose="020B0604020202020204" pitchFamily="34" charset="0"/>
              <a:cs typeface="Arial" panose="020B0604020202020204" pitchFamily="34" charset="0"/>
            </a:endParaRPr>
          </a:p>
          <a:p>
            <a:r>
              <a:rPr lang="en-IN" sz="2400" dirty="0" smtClean="0">
                <a:latin typeface="Arial" panose="020B0604020202020204" pitchFamily="34" charset="0"/>
                <a:cs typeface="Arial" panose="020B0604020202020204" pitchFamily="34" charset="0"/>
              </a:rPr>
              <a:t>          	D</a:t>
            </a:r>
            <a:r>
              <a:rPr lang="en-IN" sz="2400" dirty="0" smtClean="0">
                <a:latin typeface="Arial" panose="020B0604020202020204" pitchFamily="34" charset="0"/>
                <a:cs typeface="Arial" panose="020B0604020202020204" pitchFamily="34" charset="0"/>
              </a:rPr>
              <a:t>rinking water purpose</a:t>
            </a:r>
            <a:endParaRPr lang="en-IN" sz="2400" dirty="0">
              <a:latin typeface="Arial" panose="020B0604020202020204" pitchFamily="34" charset="0"/>
              <a:cs typeface="Arial" panose="020B0604020202020204" pitchFamily="34" charset="0"/>
            </a:endParaRPr>
          </a:p>
          <a:p>
            <a:endParaRPr lang="en-IN" sz="2400" dirty="0" smtClean="0">
              <a:latin typeface="Arial" panose="020B0604020202020204" pitchFamily="34" charset="0"/>
              <a:cs typeface="Arial" panose="020B0604020202020204" pitchFamily="34" charset="0"/>
            </a:endParaRPr>
          </a:p>
          <a:p>
            <a:endParaRPr lang="en-IN" sz="2400" dirty="0">
              <a:latin typeface="Arial" panose="020B0604020202020204" pitchFamily="34" charset="0"/>
              <a:cs typeface="Arial" panose="020B0604020202020204" pitchFamily="34" charset="0"/>
            </a:endParaRPr>
          </a:p>
        </p:txBody>
      </p:sp>
      <p:pic>
        <p:nvPicPr>
          <p:cNvPr id="4098" name="Picture 2"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70127" y="1999373"/>
            <a:ext cx="2939101" cy="195940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solar pump for drinking wa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98589" y="4291582"/>
            <a:ext cx="2920232" cy="1935884"/>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Connector 7"/>
          <p:cNvCxnSpPr/>
          <p:nvPr/>
        </p:nvCxnSpPr>
        <p:spPr>
          <a:xfrm flipV="1">
            <a:off x="2728119" y="4038600"/>
            <a:ext cx="7543800" cy="76200"/>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2575719" y="1852344"/>
            <a:ext cx="7543800" cy="76200"/>
          </a:xfrm>
          <a:prstGeom prst="line">
            <a:avLst/>
          </a:prstGeom>
          <a:ln w="4445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2651919" y="6440056"/>
            <a:ext cx="7543800" cy="76200"/>
          </a:xfrm>
          <a:prstGeom prst="line">
            <a:avLst/>
          </a:prstGeom>
          <a:ln w="44450"/>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9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254" y="0"/>
            <a:ext cx="10011373" cy="1066797"/>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r>
              <a:rPr kumimoji="1" lang="en-IN"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Scaling Solar Applications for Agricultural Use Programme: Objectives</a:t>
            </a:r>
          </a:p>
          <a:p>
            <a:pPr algn="l">
              <a:defRPr/>
            </a:pPr>
            <a:endPar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79554" y="15240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9"/>
          <p:cNvSpPr>
            <a:spLocks/>
          </p:cNvSpPr>
          <p:nvPr/>
        </p:nvSpPr>
        <p:spPr bwMode="auto">
          <a:xfrm>
            <a:off x="0" y="1066800"/>
            <a:ext cx="12161837" cy="260796"/>
          </a:xfrm>
          <a:custGeom>
            <a:avLst/>
            <a:gdLst>
              <a:gd name="T0" fmla="*/ 0 w 9144000"/>
              <a:gd name="T1" fmla="*/ 0 h 170688"/>
              <a:gd name="T2" fmla="*/ 9144000 w 9144000"/>
              <a:gd name="T3" fmla="*/ 0 h 170688"/>
              <a:gd name="T4" fmla="*/ 0 60000 65536"/>
              <a:gd name="T5" fmla="*/ 0 60000 65536"/>
            </a:gdLst>
            <a:ahLst/>
            <a:cxnLst>
              <a:cxn ang="T4">
                <a:pos x="T0" y="T1"/>
              </a:cxn>
              <a:cxn ang="T5">
                <a:pos x="T2" y="T3"/>
              </a:cxn>
            </a:cxnLst>
            <a:rect l="0" t="0" r="r" b="b"/>
            <a:pathLst>
              <a:path w="9144000" h="170688">
                <a:moveTo>
                  <a:pt x="0" y="0"/>
                </a:moveTo>
                <a:lnTo>
                  <a:pt x="9144000"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IN"/>
          </a:p>
        </p:txBody>
      </p:sp>
      <p:sp>
        <p:nvSpPr>
          <p:cNvPr id="7" name="TextBox 6"/>
          <p:cNvSpPr txBox="1"/>
          <p:nvPr/>
        </p:nvSpPr>
        <p:spPr>
          <a:xfrm>
            <a:off x="0" y="1549846"/>
            <a:ext cx="6963373" cy="4154984"/>
          </a:xfrm>
          <a:prstGeom prst="rect">
            <a:avLst/>
          </a:prstGeom>
          <a:noFill/>
        </p:spPr>
        <p:txBody>
          <a:bodyPr wrap="square" rtlCol="0">
            <a:spAutoFit/>
          </a:bodyPr>
          <a:lstStyle/>
          <a:p>
            <a:r>
              <a:rPr lang="en-IN" sz="2400" dirty="0" smtClean="0">
                <a:latin typeface="Arial" panose="020B0604020202020204" pitchFamily="34" charset="0"/>
                <a:cs typeface="Arial" panose="020B0604020202020204" pitchFamily="34" charset="0"/>
              </a:rPr>
              <a:t>               Solar Pumps are of two main categories:</a:t>
            </a:r>
          </a:p>
          <a:p>
            <a:endParaRPr lang="en-IN" sz="2400" dirty="0" smtClean="0">
              <a:latin typeface="Arial" panose="020B0604020202020204" pitchFamily="34" charset="0"/>
              <a:cs typeface="Arial" panose="020B0604020202020204" pitchFamily="34" charset="0"/>
            </a:endParaRPr>
          </a:p>
          <a:p>
            <a:endParaRPr lang="en-IN" sz="2400" dirty="0">
              <a:latin typeface="Arial" panose="020B0604020202020204" pitchFamily="34" charset="0"/>
              <a:cs typeface="Arial" panose="020B0604020202020204" pitchFamily="34" charset="0"/>
            </a:endParaRPr>
          </a:p>
          <a:p>
            <a:r>
              <a:rPr lang="en-IN" sz="2400" dirty="0" smtClean="0">
                <a:latin typeface="Arial" panose="020B0604020202020204" pitchFamily="34" charset="0"/>
                <a:cs typeface="Arial" panose="020B0604020202020204" pitchFamily="34" charset="0"/>
              </a:rPr>
              <a:t>               </a:t>
            </a:r>
          </a:p>
          <a:p>
            <a:r>
              <a:rPr lang="en-IN" sz="2400" dirty="0">
                <a:latin typeface="Arial" panose="020B0604020202020204" pitchFamily="34" charset="0"/>
                <a:cs typeface="Arial" panose="020B0604020202020204" pitchFamily="34" charset="0"/>
              </a:rPr>
              <a:t>	</a:t>
            </a:r>
            <a:r>
              <a:rPr lang="en-IN" sz="2400" dirty="0" smtClean="0">
                <a:latin typeface="Arial" panose="020B0604020202020204" pitchFamily="34" charset="0"/>
                <a:cs typeface="Arial" panose="020B0604020202020204" pitchFamily="34" charset="0"/>
              </a:rPr>
              <a:t>	Submersible Pumps</a:t>
            </a:r>
          </a:p>
          <a:p>
            <a:endParaRPr lang="en-IN" sz="2400" dirty="0" smtClean="0">
              <a:latin typeface="Arial" panose="020B0604020202020204" pitchFamily="34" charset="0"/>
              <a:cs typeface="Arial" panose="020B0604020202020204" pitchFamily="34" charset="0"/>
            </a:endParaRPr>
          </a:p>
          <a:p>
            <a:endParaRPr lang="en-IN" sz="2400" dirty="0" smtClean="0">
              <a:latin typeface="Arial" panose="020B0604020202020204" pitchFamily="34" charset="0"/>
              <a:cs typeface="Arial" panose="020B0604020202020204" pitchFamily="34" charset="0"/>
            </a:endParaRPr>
          </a:p>
          <a:p>
            <a:endParaRPr lang="en-IN" sz="2400" dirty="0">
              <a:latin typeface="Arial" panose="020B0604020202020204" pitchFamily="34" charset="0"/>
              <a:cs typeface="Arial" panose="020B0604020202020204" pitchFamily="34" charset="0"/>
            </a:endParaRPr>
          </a:p>
          <a:p>
            <a:endParaRPr lang="en-IN" sz="2400" dirty="0" smtClean="0">
              <a:latin typeface="Arial" panose="020B0604020202020204" pitchFamily="34" charset="0"/>
              <a:cs typeface="Arial" panose="020B0604020202020204" pitchFamily="34" charset="0"/>
            </a:endParaRPr>
          </a:p>
          <a:p>
            <a:endParaRPr lang="en-IN" sz="2400" dirty="0">
              <a:latin typeface="Arial" panose="020B0604020202020204" pitchFamily="34" charset="0"/>
              <a:cs typeface="Arial" panose="020B0604020202020204" pitchFamily="34" charset="0"/>
            </a:endParaRPr>
          </a:p>
          <a:p>
            <a:r>
              <a:rPr lang="en-IN" sz="2400" dirty="0" smtClean="0">
                <a:latin typeface="Arial" panose="020B0604020202020204" pitchFamily="34" charset="0"/>
                <a:cs typeface="Arial" panose="020B0604020202020204" pitchFamily="34" charset="0"/>
              </a:rPr>
              <a:t>              	Surface Pumps</a:t>
            </a:r>
            <a:endParaRPr lang="en-IN" sz="2400" dirty="0">
              <a:latin typeface="Arial" panose="020B0604020202020204" pitchFamily="34" charset="0"/>
              <a:cs typeface="Arial" panose="020B0604020202020204" pitchFamily="34" charset="0"/>
            </a:endParaRPr>
          </a:p>
        </p:txBody>
      </p:sp>
      <p:pic>
        <p:nvPicPr>
          <p:cNvPr id="5122" name="Picture 2" descr="Image result for solar pump for irriga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61719" y="2514600"/>
            <a:ext cx="2667000" cy="200025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solar pump for irrigati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59111" y="4856741"/>
            <a:ext cx="2669608" cy="16902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181751" y="3129332"/>
            <a:ext cx="2790938" cy="646331"/>
          </a:xfrm>
          <a:prstGeom prst="rect">
            <a:avLst/>
          </a:prstGeom>
          <a:noFill/>
        </p:spPr>
        <p:txBody>
          <a:bodyPr wrap="square" rtlCol="0">
            <a:spAutoFit/>
          </a:bodyPr>
          <a:lstStyle/>
          <a:p>
            <a:pPr algn="ctr"/>
            <a:r>
              <a:rPr lang="en-US" b="1" dirty="0" smtClean="0"/>
              <a:t>Suitable for lifting water </a:t>
            </a:r>
          </a:p>
          <a:p>
            <a:pPr algn="ctr"/>
            <a:r>
              <a:rPr lang="en-US" b="1" dirty="0" smtClean="0"/>
              <a:t>from boreholes</a:t>
            </a:r>
            <a:endParaRPr lang="en-US" b="1" dirty="0"/>
          </a:p>
        </p:txBody>
      </p:sp>
      <p:sp>
        <p:nvSpPr>
          <p:cNvPr id="10" name="TextBox 9"/>
          <p:cNvSpPr txBox="1"/>
          <p:nvPr/>
        </p:nvSpPr>
        <p:spPr>
          <a:xfrm>
            <a:off x="8108157" y="5378687"/>
            <a:ext cx="3230562" cy="923330"/>
          </a:xfrm>
          <a:prstGeom prst="rect">
            <a:avLst/>
          </a:prstGeom>
          <a:noFill/>
        </p:spPr>
        <p:txBody>
          <a:bodyPr wrap="square" rtlCol="0">
            <a:spAutoFit/>
          </a:bodyPr>
          <a:lstStyle/>
          <a:p>
            <a:pPr algn="ctr"/>
            <a:r>
              <a:rPr lang="en-US" b="1" dirty="0" smtClean="0"/>
              <a:t>Suitable for lifting water </a:t>
            </a:r>
          </a:p>
          <a:p>
            <a:pPr algn="ctr"/>
            <a:r>
              <a:rPr lang="en-US" b="1" dirty="0" smtClean="0"/>
              <a:t>from surface water bodies like river, lake, well etc.</a:t>
            </a:r>
            <a:endParaRPr lang="en-US" b="1" dirty="0"/>
          </a:p>
        </p:txBody>
      </p:sp>
    </p:spTree>
    <p:extLst>
      <p:ext uri="{BB962C8B-B14F-4D97-AF65-F5344CB8AC3E}">
        <p14:creationId xmlns:p14="http://schemas.microsoft.com/office/powerpoint/2010/main" val="3383770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0"/>
                                  </p:stCondLst>
                                  <p:childTnLst>
                                    <p:set>
                                      <p:cBhvr>
                                        <p:cTn id="13" dur="1" fill="hold">
                                          <p:stCondLst>
                                            <p:cond delay="0"/>
                                          </p:stCondLst>
                                        </p:cTn>
                                        <p:tgtEl>
                                          <p:spTgt spid="5122"/>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xEl>
                                              <p:pRg st="10" end="10"/>
                                            </p:txEl>
                                          </p:spTgt>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nodeType="afterEffect">
                                  <p:stCondLst>
                                    <p:cond delay="0"/>
                                  </p:stCondLst>
                                  <p:childTnLst>
                                    <p:set>
                                      <p:cBhvr>
                                        <p:cTn id="23" dur="1" fill="hold">
                                          <p:stCondLst>
                                            <p:cond delay="0"/>
                                          </p:stCondLst>
                                        </p:cTn>
                                        <p:tgtEl>
                                          <p:spTgt spid="5124"/>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4"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254" y="533402"/>
            <a:ext cx="10544773" cy="512614"/>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r>
              <a:rPr kumimoji="1" lang="en-IN"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Progress of </a:t>
            </a:r>
            <a:r>
              <a:rPr kumimoji="1" lang="en-IN"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Scaling </a:t>
            </a:r>
            <a:r>
              <a:rPr kumimoji="1" lang="en-IN"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Solar Applications for Agricultural Use </a:t>
            </a:r>
            <a:r>
              <a:rPr kumimoji="1" lang="en-IN"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Programme</a:t>
            </a:r>
            <a:endParaRPr kumimoji="1" lang="en-IN"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52919" y="53564"/>
            <a:ext cx="1365304" cy="47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9"/>
          <p:cNvSpPr>
            <a:spLocks/>
          </p:cNvSpPr>
          <p:nvPr/>
        </p:nvSpPr>
        <p:spPr bwMode="auto">
          <a:xfrm>
            <a:off x="0" y="1066800"/>
            <a:ext cx="12161837" cy="260796"/>
          </a:xfrm>
          <a:custGeom>
            <a:avLst/>
            <a:gdLst>
              <a:gd name="T0" fmla="*/ 0 w 9144000"/>
              <a:gd name="T1" fmla="*/ 0 h 170688"/>
              <a:gd name="T2" fmla="*/ 9144000 w 9144000"/>
              <a:gd name="T3" fmla="*/ 0 h 170688"/>
              <a:gd name="T4" fmla="*/ 0 60000 65536"/>
              <a:gd name="T5" fmla="*/ 0 60000 65536"/>
            </a:gdLst>
            <a:ahLst/>
            <a:cxnLst>
              <a:cxn ang="T4">
                <a:pos x="T0" y="T1"/>
              </a:cxn>
              <a:cxn ang="T5">
                <a:pos x="T2" y="T3"/>
              </a:cxn>
            </a:cxnLst>
            <a:rect l="0" t="0" r="r" b="b"/>
            <a:pathLst>
              <a:path w="9144000" h="170688">
                <a:moveTo>
                  <a:pt x="0" y="0"/>
                </a:moveTo>
                <a:lnTo>
                  <a:pt x="9144000"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IN"/>
          </a:p>
        </p:txBody>
      </p:sp>
      <p:sp>
        <p:nvSpPr>
          <p:cNvPr id="6" name="TextBox 5"/>
          <p:cNvSpPr txBox="1"/>
          <p:nvPr/>
        </p:nvSpPr>
        <p:spPr>
          <a:xfrm>
            <a:off x="140471" y="1046015"/>
            <a:ext cx="12065620" cy="5909310"/>
          </a:xfrm>
          <a:prstGeom prst="rect">
            <a:avLst/>
          </a:prstGeom>
          <a:noFill/>
        </p:spPr>
        <p:txBody>
          <a:bodyPr wrap="square" rtlCol="0">
            <a:spAutoFit/>
          </a:bodyPr>
          <a:lstStyle/>
          <a:p>
            <a:pPr marL="285750" indent="-285750">
              <a:buFont typeface="Arial" panose="020B0604020202020204" pitchFamily="34" charset="0"/>
              <a:buChar char="•"/>
            </a:pPr>
            <a:endParaRPr lang="en-IN"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IN" sz="2400" dirty="0" smtClean="0">
                <a:latin typeface="Arial" panose="020B0604020202020204" pitchFamily="34" charset="0"/>
                <a:cs typeface="Arial" panose="020B0604020202020204" pitchFamily="34" charset="0"/>
              </a:rPr>
              <a:t>Initially 13 </a:t>
            </a:r>
            <a:r>
              <a:rPr lang="en-IN" sz="2400" dirty="0">
                <a:latin typeface="Arial" panose="020B0604020202020204" pitchFamily="34" charset="0"/>
                <a:cs typeface="Arial" panose="020B0604020202020204" pitchFamily="34" charset="0"/>
              </a:rPr>
              <a:t>participating </a:t>
            </a:r>
            <a:r>
              <a:rPr lang="en-IN" sz="2400" dirty="0" smtClean="0">
                <a:latin typeface="Arial" panose="020B0604020202020204" pitchFamily="34" charset="0"/>
                <a:cs typeface="Arial" panose="020B0604020202020204" pitchFamily="34" charset="0"/>
              </a:rPr>
              <a:t>countries:</a:t>
            </a:r>
          </a:p>
          <a:p>
            <a:r>
              <a:rPr lang="en-IN" sz="2400" dirty="0">
                <a:latin typeface="Arial" panose="020B0604020202020204" pitchFamily="34" charset="0"/>
                <a:cs typeface="Arial" panose="020B0604020202020204" pitchFamily="34" charset="0"/>
              </a:rPr>
              <a:t>	</a:t>
            </a:r>
            <a:r>
              <a:rPr lang="en-IN" sz="2400" dirty="0" smtClean="0">
                <a:latin typeface="Arial" panose="020B0604020202020204" pitchFamily="34" charset="0"/>
                <a:cs typeface="Arial" panose="020B0604020202020204" pitchFamily="34" charset="0"/>
              </a:rPr>
              <a:t>Bangladesh</a:t>
            </a:r>
            <a:r>
              <a:rPr lang="en-IN" sz="2400" dirty="0" smtClean="0">
                <a:latin typeface="Arial" panose="020B0604020202020204" pitchFamily="34" charset="0"/>
                <a:cs typeface="Arial" panose="020B0604020202020204" pitchFamily="34" charset="0"/>
              </a:rPr>
              <a:t>, Ethiopia</a:t>
            </a:r>
            <a:r>
              <a:rPr lang="en-IN" sz="2400" dirty="0">
                <a:latin typeface="Arial" panose="020B0604020202020204" pitchFamily="34" charset="0"/>
                <a:cs typeface="Arial" panose="020B0604020202020204" pitchFamily="34" charset="0"/>
              </a:rPr>
              <a:t>, France, India</a:t>
            </a:r>
            <a:r>
              <a:rPr lang="en-IN" sz="2400" dirty="0" smtClean="0">
                <a:latin typeface="Arial" panose="020B0604020202020204" pitchFamily="34" charset="0"/>
                <a:cs typeface="Arial" panose="020B0604020202020204" pitchFamily="34" charset="0"/>
              </a:rPr>
              <a:t>, Nigeria</a:t>
            </a:r>
            <a:r>
              <a:rPr lang="en-IN" sz="2400" dirty="0">
                <a:latin typeface="Arial" panose="020B0604020202020204" pitchFamily="34" charset="0"/>
                <a:cs typeface="Arial" panose="020B0604020202020204" pitchFamily="34" charset="0"/>
              </a:rPr>
              <a:t>, </a:t>
            </a:r>
            <a:r>
              <a:rPr lang="en-IN" sz="2400" dirty="0" smtClean="0">
                <a:latin typeface="Arial" panose="020B0604020202020204" pitchFamily="34" charset="0"/>
                <a:cs typeface="Arial" panose="020B0604020202020204" pitchFamily="34" charset="0"/>
              </a:rPr>
              <a:t>Mauritius   Seychelles</a:t>
            </a:r>
            <a:r>
              <a:rPr lang="en-IN" sz="2400" dirty="0">
                <a:latin typeface="Arial" panose="020B0604020202020204" pitchFamily="34" charset="0"/>
                <a:cs typeface="Arial" panose="020B0604020202020204" pitchFamily="34" charset="0"/>
              </a:rPr>
              <a:t>, </a:t>
            </a:r>
            <a:r>
              <a:rPr lang="en-IN" sz="2400" dirty="0" smtClean="0">
                <a:latin typeface="Arial" panose="020B0604020202020204" pitchFamily="34" charset="0"/>
                <a:cs typeface="Arial" panose="020B0604020202020204" pitchFamily="34" charset="0"/>
              </a:rPr>
              <a:t>Senegal, Sri </a:t>
            </a:r>
            <a:r>
              <a:rPr lang="en-IN" sz="2400" dirty="0" smtClean="0">
                <a:latin typeface="Arial" panose="020B0604020202020204" pitchFamily="34" charset="0"/>
                <a:cs typeface="Arial" panose="020B0604020202020204" pitchFamily="34" charset="0"/>
              </a:rPr>
              <a:t>	Lanka</a:t>
            </a:r>
            <a:r>
              <a:rPr lang="en-IN" sz="2400" dirty="0" smtClean="0">
                <a:latin typeface="Arial" panose="020B0604020202020204" pitchFamily="34" charset="0"/>
                <a:cs typeface="Arial" panose="020B0604020202020204" pitchFamily="34" charset="0"/>
              </a:rPr>
              <a:t>, Kenya, Rwanda, Burkina Faso </a:t>
            </a:r>
            <a:r>
              <a:rPr lang="en-IN" sz="2400" dirty="0">
                <a:latin typeface="Arial" panose="020B0604020202020204" pitchFamily="34" charset="0"/>
                <a:cs typeface="Arial" panose="020B0604020202020204" pitchFamily="34" charset="0"/>
              </a:rPr>
              <a:t>&amp; Uganda</a:t>
            </a:r>
          </a:p>
          <a:p>
            <a:pPr marL="285750" indent="-285750">
              <a:buFont typeface="Arial" panose="020B0604020202020204" pitchFamily="34" charset="0"/>
              <a:buChar char="•"/>
            </a:pPr>
            <a:endParaRPr lang="en-IN"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IN" sz="2400" dirty="0" smtClean="0">
                <a:latin typeface="Arial" panose="020B0604020202020204" pitchFamily="34" charset="0"/>
                <a:cs typeface="Arial" panose="020B0604020202020204" pitchFamily="34" charset="0"/>
              </a:rPr>
              <a:t>Several </a:t>
            </a:r>
            <a:r>
              <a:rPr lang="en-IN" sz="2400" dirty="0">
                <a:latin typeface="Arial" panose="020B0604020202020204" pitchFamily="34" charset="0"/>
                <a:cs typeface="Arial" panose="020B0604020202020204" pitchFamily="34" charset="0"/>
              </a:rPr>
              <a:t>rounds of video conferences between </a:t>
            </a:r>
            <a:r>
              <a:rPr lang="en-IN" sz="2400" dirty="0" smtClean="0">
                <a:latin typeface="Arial" panose="020B0604020202020204" pitchFamily="34" charset="0"/>
                <a:cs typeface="Arial" panose="020B0604020202020204" pitchFamily="34" charset="0"/>
              </a:rPr>
              <a:t>National Focal Points organised</a:t>
            </a:r>
            <a:endParaRPr lang="en-IN"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IN"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IN" sz="2400" dirty="0">
                <a:latin typeface="Arial" panose="020B0604020202020204" pitchFamily="34" charset="0"/>
                <a:cs typeface="Arial" panose="020B0604020202020204" pitchFamily="34" charset="0"/>
              </a:rPr>
              <a:t>Needs assessment questionnaires developed for solar water pumping system (SWPS) and solar street lighting system (SSLS)</a:t>
            </a:r>
          </a:p>
          <a:p>
            <a:pPr marL="285750" indent="-285750">
              <a:buFont typeface="Arial" panose="020B0604020202020204" pitchFamily="34" charset="0"/>
              <a:buChar char="•"/>
            </a:pPr>
            <a:endParaRPr lang="en-IN"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IN" sz="2400" dirty="0">
                <a:latin typeface="Arial" panose="020B0604020202020204" pitchFamily="34" charset="0"/>
                <a:cs typeface="Arial" panose="020B0604020202020204" pitchFamily="34" charset="0"/>
              </a:rPr>
              <a:t>Questionnaires circulated to all </a:t>
            </a:r>
            <a:r>
              <a:rPr lang="en-IN" sz="2400" dirty="0" smtClean="0">
                <a:latin typeface="Arial" panose="020B0604020202020204" pitchFamily="34" charset="0"/>
                <a:cs typeface="Arial" panose="020B0604020202020204" pitchFamily="34" charset="0"/>
              </a:rPr>
              <a:t>participating </a:t>
            </a:r>
            <a:r>
              <a:rPr lang="en-IN" sz="2400" dirty="0">
                <a:latin typeface="Arial" panose="020B0604020202020204" pitchFamily="34" charset="0"/>
                <a:cs typeface="Arial" panose="020B0604020202020204" pitchFamily="34" charset="0"/>
              </a:rPr>
              <a:t>and </a:t>
            </a:r>
            <a:r>
              <a:rPr lang="en-IN" sz="2400" dirty="0" smtClean="0">
                <a:latin typeface="Arial" panose="020B0604020202020204" pitchFamily="34" charset="0"/>
                <a:cs typeface="Arial" panose="020B0604020202020204" pitchFamily="34" charset="0"/>
              </a:rPr>
              <a:t>ISA </a:t>
            </a:r>
            <a:r>
              <a:rPr lang="en-IN" sz="2400" dirty="0">
                <a:latin typeface="Arial" panose="020B0604020202020204" pitchFamily="34" charset="0"/>
                <a:cs typeface="Arial" panose="020B0604020202020204" pitchFamily="34" charset="0"/>
              </a:rPr>
              <a:t>signatory countries</a:t>
            </a:r>
          </a:p>
          <a:p>
            <a:endParaRPr lang="en-IN"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IN" sz="2400" dirty="0">
                <a:latin typeface="Arial" panose="020B0604020202020204" pitchFamily="34" charset="0"/>
                <a:cs typeface="Arial" panose="020B0604020202020204" pitchFamily="34" charset="0"/>
              </a:rPr>
              <a:t> </a:t>
            </a:r>
            <a:r>
              <a:rPr lang="en-IN" sz="2400" dirty="0" smtClean="0">
                <a:latin typeface="Arial" panose="020B0604020202020204" pitchFamily="34" charset="0"/>
                <a:cs typeface="Arial" panose="020B0604020202020204" pitchFamily="34" charset="0"/>
              </a:rPr>
              <a:t>14 Countries responded for </a:t>
            </a:r>
            <a:r>
              <a:rPr lang="en-IN" sz="2400" dirty="0">
                <a:latin typeface="Arial" panose="020B0604020202020204" pitchFamily="34" charset="0"/>
                <a:cs typeface="Arial" panose="020B0604020202020204" pitchFamily="34" charset="0"/>
              </a:rPr>
              <a:t>SWPS; and India for SSLS</a:t>
            </a:r>
          </a:p>
          <a:p>
            <a:pPr marL="285750" indent="-285750">
              <a:buFont typeface="Arial" panose="020B0604020202020204" pitchFamily="34" charset="0"/>
              <a:buChar char="•"/>
            </a:pPr>
            <a:endParaRPr lang="en-IN"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IN" sz="2400" dirty="0">
                <a:latin typeface="Arial" panose="020B0604020202020204" pitchFamily="34" charset="0"/>
                <a:cs typeface="Arial" panose="020B0604020202020204" pitchFamily="34" charset="0"/>
              </a:rPr>
              <a:t>From the inputs received a preliminary assessment on requirement of SWPS </a:t>
            </a:r>
            <a:r>
              <a:rPr lang="en-IN" sz="2400" dirty="0" smtClean="0">
                <a:latin typeface="Arial" panose="020B0604020202020204" pitchFamily="34" charset="0"/>
                <a:cs typeface="Arial" panose="020B0604020202020204" pitchFamily="34" charset="0"/>
              </a:rPr>
              <a:t>completed</a:t>
            </a:r>
            <a:endParaRPr lang="en-IN" sz="22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254" y="533402"/>
            <a:ext cx="10544773" cy="512614"/>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r>
              <a:rPr kumimoji="1" lang="en-IN" sz="2400" b="1" dirty="0" err="1"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Contd</a:t>
            </a:r>
            <a:r>
              <a:rPr kumimoji="1" lang="en-IN"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a:t>
            </a:r>
            <a:endParaRPr kumimoji="1" lang="en-IN"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52919" y="53564"/>
            <a:ext cx="1365304" cy="47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9"/>
          <p:cNvSpPr>
            <a:spLocks/>
          </p:cNvSpPr>
          <p:nvPr/>
        </p:nvSpPr>
        <p:spPr bwMode="auto">
          <a:xfrm>
            <a:off x="0" y="1066800"/>
            <a:ext cx="12161837" cy="260796"/>
          </a:xfrm>
          <a:custGeom>
            <a:avLst/>
            <a:gdLst>
              <a:gd name="T0" fmla="*/ 0 w 9144000"/>
              <a:gd name="T1" fmla="*/ 0 h 170688"/>
              <a:gd name="T2" fmla="*/ 9144000 w 9144000"/>
              <a:gd name="T3" fmla="*/ 0 h 170688"/>
              <a:gd name="T4" fmla="*/ 0 60000 65536"/>
              <a:gd name="T5" fmla="*/ 0 60000 65536"/>
            </a:gdLst>
            <a:ahLst/>
            <a:cxnLst>
              <a:cxn ang="T4">
                <a:pos x="T0" y="T1"/>
              </a:cxn>
              <a:cxn ang="T5">
                <a:pos x="T2" y="T3"/>
              </a:cxn>
            </a:cxnLst>
            <a:rect l="0" t="0" r="r" b="b"/>
            <a:pathLst>
              <a:path w="9144000" h="170688">
                <a:moveTo>
                  <a:pt x="0" y="0"/>
                </a:moveTo>
                <a:lnTo>
                  <a:pt x="9144000"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IN"/>
          </a:p>
        </p:txBody>
      </p:sp>
      <p:sp>
        <p:nvSpPr>
          <p:cNvPr id="6" name="TextBox 5"/>
          <p:cNvSpPr txBox="1"/>
          <p:nvPr/>
        </p:nvSpPr>
        <p:spPr>
          <a:xfrm>
            <a:off x="96218" y="1883753"/>
            <a:ext cx="12065620" cy="1477328"/>
          </a:xfrm>
          <a:prstGeom prst="rect">
            <a:avLst/>
          </a:prstGeom>
          <a:noFill/>
        </p:spPr>
        <p:txBody>
          <a:bodyPr wrap="square" rtlCol="0">
            <a:spAutoFit/>
          </a:bodyPr>
          <a:lstStyle/>
          <a:p>
            <a:pPr marL="285750" indent="-285750">
              <a:buFont typeface="Arial" panose="020B0604020202020204" pitchFamily="34" charset="0"/>
              <a:buChar char="•"/>
            </a:pPr>
            <a:endParaRPr lang="en-IN"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IN" sz="2400" dirty="0" smtClean="0">
                <a:latin typeface="Arial" panose="020B0604020202020204" pitchFamily="34" charset="0"/>
                <a:cs typeface="Arial" panose="020B0604020202020204" pitchFamily="34" charset="0"/>
              </a:rPr>
              <a:t>The basic objective of calling demands from ISA Member Countries is to aggregate the demand which would reduce the cost of supply, installation and Operation &amp; Maintenance of Solar Water Pumping Systems.</a:t>
            </a:r>
            <a:endParaRPr lang="en-IN" sz="2200" dirty="0">
              <a:latin typeface="Arial" panose="020B0604020202020204" pitchFamily="34" charset="0"/>
              <a:cs typeface="Arial" panose="020B0604020202020204" pitchFamily="34" charset="0"/>
            </a:endParaRPr>
          </a:p>
        </p:txBody>
      </p:sp>
      <p:sp>
        <p:nvSpPr>
          <p:cNvPr id="7" name="TextBox 6"/>
          <p:cNvSpPr txBox="1"/>
          <p:nvPr/>
        </p:nvSpPr>
        <p:spPr>
          <a:xfrm>
            <a:off x="96217" y="3505200"/>
            <a:ext cx="12065620" cy="1107996"/>
          </a:xfrm>
          <a:prstGeom prst="rect">
            <a:avLst/>
          </a:prstGeom>
          <a:noFill/>
        </p:spPr>
        <p:txBody>
          <a:bodyPr wrap="square" rtlCol="0">
            <a:spAutoFit/>
          </a:bodyPr>
          <a:lstStyle/>
          <a:p>
            <a:pPr marL="285750" indent="-285750">
              <a:buFont typeface="Arial" panose="020B0604020202020204" pitchFamily="34" charset="0"/>
              <a:buChar char="•"/>
            </a:pPr>
            <a:endParaRPr lang="en-IN"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IN" sz="2400" dirty="0" smtClean="0">
                <a:latin typeface="Arial" panose="020B0604020202020204" pitchFamily="34" charset="0"/>
                <a:cs typeface="Arial" panose="020B0604020202020204" pitchFamily="34" charset="0"/>
              </a:rPr>
              <a:t>The benefit to the ISA Member Countries with cost reduction is that with the same budget more beneficiaries will be covered.</a:t>
            </a:r>
            <a:endParaRPr lang="en-IN"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310095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2113</TotalTime>
  <Words>1161</Words>
  <Application>Microsoft Office PowerPoint</Application>
  <PresentationFormat>Custom</PresentationFormat>
  <Paragraphs>251</Paragraphs>
  <Slides>24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MS PGothic</vt:lpstr>
      <vt:lpstr>Arial</vt:lpstr>
      <vt:lpstr>Arial Rounded MT Bold</vt:lpstr>
      <vt:lpstr>Bookman Old Style</vt:lpstr>
      <vt:lpstr>Calibri</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Few of the examples of Solar Mini Grids of India</vt:lpstr>
      <vt:lpstr>Sample of layout of the Battery Bank of Solar Mini Grid Project</vt:lpstr>
      <vt:lpstr>One of the Control Room of Solar Power Plant</vt:lpstr>
      <vt:lpstr>Examples of SPV Power Plants with Mini Grids</vt:lpstr>
      <vt:lpstr>SOLAR MINI GRID LAYOUT IN A VILLAGE</vt:lpstr>
      <vt:lpstr>Solar Mini Grids</vt:lpstr>
      <vt:lpstr> New Era in Daily Life through Power of SUN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PsA</dc:creator>
  <cp:lastModifiedBy>HP</cp:lastModifiedBy>
  <cp:revision>430</cp:revision>
  <cp:lastPrinted>2018-07-24T18:27:42Z</cp:lastPrinted>
  <dcterms:created xsi:type="dcterms:W3CDTF">2006-08-16T00:00:00Z</dcterms:created>
  <dcterms:modified xsi:type="dcterms:W3CDTF">2018-07-24T18:29:36Z</dcterms:modified>
</cp:coreProperties>
</file>