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310" r:id="rId4"/>
    <p:sldId id="311" r:id="rId5"/>
    <p:sldId id="313" r:id="rId6"/>
    <p:sldId id="314" r:id="rId7"/>
    <p:sldId id="257" r:id="rId8"/>
    <p:sldId id="258" r:id="rId9"/>
    <p:sldId id="259" r:id="rId10"/>
    <p:sldId id="315" r:id="rId11"/>
  </p:sldIdLst>
  <p:sldSz cx="12192000" cy="6858000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4" y="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000" b="0" spc="0" baseline="0"/>
              <a:t>GW</a:t>
            </a:r>
          </a:p>
        </c:rich>
      </c:tx>
      <c:layout>
        <c:manualLayout>
          <c:xMode val="edge"/>
          <c:yMode val="edge"/>
          <c:x val="1.3888888888888888E-2"/>
          <c:y val="2.314814814814814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areaChart>
        <c:grouping val="stacked"/>
        <c:varyColors val="0"/>
        <c:ser>
          <c:idx val="1"/>
          <c:order val="0"/>
          <c:tx>
            <c:strRef>
              <c:f>'[2017-06-15 - New Energy Outlook 2017 Solar.xlsm]Data'!$B$443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414141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Solar.xlsm]Data'!$D$443:$AF$443</c:f>
            </c:numRef>
          </c:val>
          <c:extLst>
            <c:ext xmlns:c16="http://schemas.microsoft.com/office/drawing/2014/chart" uri="{C3380CC4-5D6E-409C-BE32-E72D297353CC}">
              <c16:uniqueId val="{00000000-9B3E-4BCA-BC8C-04AC50794CA9}"/>
            </c:ext>
          </c:extLst>
        </c:ser>
        <c:ser>
          <c:idx val="2"/>
          <c:order val="1"/>
          <c:tx>
            <c:strRef>
              <c:f>'[2017-06-15 - New Energy Outlook 2017 Solar.xlsm]Data'!$B$444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D2D2D2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Solar.xlsm]Data'!$D$444:$AF$444</c:f>
            </c:numRef>
          </c:val>
          <c:extLst>
            <c:ext xmlns:c16="http://schemas.microsoft.com/office/drawing/2014/chart" uri="{C3380CC4-5D6E-409C-BE32-E72D297353CC}">
              <c16:uniqueId val="{00000001-9B3E-4BCA-BC8C-04AC50794CA9}"/>
            </c:ext>
          </c:extLst>
        </c:ser>
        <c:ser>
          <c:idx val="3"/>
          <c:order val="2"/>
          <c:tx>
            <c:strRef>
              <c:f>'[2017-06-15 - New Energy Outlook 2017 Solar.xlsm]Data'!$B$445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CC9900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Solar.xlsm]Data'!$D$445:$AF$445</c:f>
            </c:numRef>
          </c:val>
          <c:extLst>
            <c:ext xmlns:c16="http://schemas.microsoft.com/office/drawing/2014/chart" uri="{C3380CC4-5D6E-409C-BE32-E72D297353CC}">
              <c16:uniqueId val="{00000002-9B3E-4BCA-BC8C-04AC50794CA9}"/>
            </c:ext>
          </c:extLst>
        </c:ser>
        <c:ser>
          <c:idx val="4"/>
          <c:order val="3"/>
          <c:tx>
            <c:strRef>
              <c:f>'[2017-06-15 - New Energy Outlook 2017 Solar.xlsm]Data'!$B$446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EE3124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Solar.xlsm]Data'!$D$446:$AF$446</c:f>
            </c:numRef>
          </c:val>
          <c:extLst>
            <c:ext xmlns:c16="http://schemas.microsoft.com/office/drawing/2014/chart" uri="{C3380CC4-5D6E-409C-BE32-E72D297353CC}">
              <c16:uniqueId val="{00000003-9B3E-4BCA-BC8C-04AC50794CA9}"/>
            </c:ext>
          </c:extLst>
        </c:ser>
        <c:ser>
          <c:idx val="5"/>
          <c:order val="4"/>
          <c:tx>
            <c:strRef>
              <c:f>'[2017-06-15 - New Energy Outlook 2017 Solar.xlsm]Data'!$B$447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005673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Solar.xlsm]Data'!$D$447:$AF$447</c:f>
            </c:numRef>
          </c:val>
          <c:extLst>
            <c:ext xmlns:c16="http://schemas.microsoft.com/office/drawing/2014/chart" uri="{C3380CC4-5D6E-409C-BE32-E72D297353CC}">
              <c16:uniqueId val="{00000004-9B3E-4BCA-BC8C-04AC50794CA9}"/>
            </c:ext>
          </c:extLst>
        </c:ser>
        <c:ser>
          <c:idx val="6"/>
          <c:order val="5"/>
          <c:tx>
            <c:strRef>
              <c:f>'[2017-06-15 - New Energy Outlook 2017 Solar.xlsm]Data'!$B$448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8A5DB5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Solar.xlsm]Data'!$D$448:$AF$448</c:f>
            </c:numRef>
          </c:val>
          <c:extLst>
            <c:ext xmlns:c16="http://schemas.microsoft.com/office/drawing/2014/chart" uri="{C3380CC4-5D6E-409C-BE32-E72D297353CC}">
              <c16:uniqueId val="{00000005-9B3E-4BCA-BC8C-04AC50794CA9}"/>
            </c:ext>
          </c:extLst>
        </c:ser>
        <c:ser>
          <c:idx val="7"/>
          <c:order val="6"/>
          <c:tx>
            <c:strRef>
              <c:f>'[2017-06-15 - New Energy Outlook 2017 Solar.xlsm]Data'!$B$449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75E3A1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Solar.xlsm]Data'!$D$449:$AF$449</c:f>
            </c:numRef>
          </c:val>
          <c:extLst>
            <c:ext xmlns:c16="http://schemas.microsoft.com/office/drawing/2014/chart" uri="{C3380CC4-5D6E-409C-BE32-E72D297353CC}">
              <c16:uniqueId val="{00000006-9B3E-4BCA-BC8C-04AC50794CA9}"/>
            </c:ext>
          </c:extLst>
        </c:ser>
        <c:ser>
          <c:idx val="8"/>
          <c:order val="7"/>
          <c:tx>
            <c:strRef>
              <c:f>'[2017-06-15 - New Energy Outlook 2017 Solar.xlsm]Data'!$B$450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0D9DDB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Solar.xlsm]Data'!$D$450:$AF$450</c:f>
            </c:numRef>
          </c:val>
          <c:extLst>
            <c:ext xmlns:c16="http://schemas.microsoft.com/office/drawing/2014/chart" uri="{C3380CC4-5D6E-409C-BE32-E72D297353CC}">
              <c16:uniqueId val="{00000007-9B3E-4BCA-BC8C-04AC50794CA9}"/>
            </c:ext>
          </c:extLst>
        </c:ser>
        <c:ser>
          <c:idx val="9"/>
          <c:order val="8"/>
          <c:tx>
            <c:strRef>
              <c:f>'[2017-06-15 - New Energy Outlook 2017 Solar.xlsm]Data'!$B$451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61CAE6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Solar.xlsm]Data'!$D$451:$AF$451</c:f>
            </c:numRef>
          </c:val>
          <c:extLst>
            <c:ext xmlns:c16="http://schemas.microsoft.com/office/drawing/2014/chart" uri="{C3380CC4-5D6E-409C-BE32-E72D297353CC}">
              <c16:uniqueId val="{00000008-9B3E-4BCA-BC8C-04AC50794CA9}"/>
            </c:ext>
          </c:extLst>
        </c:ser>
        <c:ser>
          <c:idx val="10"/>
          <c:order val="9"/>
          <c:tx>
            <c:strRef>
              <c:f>'[2017-06-15 - New Energy Outlook 2017 Solar.xlsm]Data'!$B$452</c:f>
              <c:strCache>
                <c:ptCount val="1"/>
                <c:pt idx="0">
                  <c:v>Utility-scale PV</c:v>
                </c:pt>
              </c:strCache>
            </c:strRef>
          </c:tx>
          <c:spPr>
            <a:solidFill>
              <a:srgbClr val="FFC91D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Solar.xlsm]Data'!$D$452:$AF$452</c:f>
              <c:numCache>
                <c:formatCode>_(* #,##0_);_(* \(#,##0\);_(* "-"??_);_(@_)</c:formatCode>
                <c:ptCount val="29"/>
                <c:pt idx="0">
                  <c:v>39.069785102500006</c:v>
                </c:pt>
                <c:pt idx="1">
                  <c:v>69.386334986835038</c:v>
                </c:pt>
                <c:pt idx="2">
                  <c:v>104.58892236114662</c:v>
                </c:pt>
                <c:pt idx="3">
                  <c:v>149.2582507887322</c:v>
                </c:pt>
                <c:pt idx="4">
                  <c:v>210.80074975231631</c:v>
                </c:pt>
                <c:pt idx="5">
                  <c:v>270.00548451212143</c:v>
                </c:pt>
                <c:pt idx="6">
                  <c:v>333.7213012054263</c:v>
                </c:pt>
                <c:pt idx="7">
                  <c:v>401.21733217815375</c:v>
                </c:pt>
                <c:pt idx="8">
                  <c:v>439.74978038089756</c:v>
                </c:pt>
                <c:pt idx="9">
                  <c:v>476.49025415402394</c:v>
                </c:pt>
                <c:pt idx="10">
                  <c:v>521.88745153335856</c:v>
                </c:pt>
                <c:pt idx="11">
                  <c:v>561.15863519537868</c:v>
                </c:pt>
                <c:pt idx="12">
                  <c:v>599.74987150500283</c:v>
                </c:pt>
                <c:pt idx="13">
                  <c:v>649.35131541035605</c:v>
                </c:pt>
                <c:pt idx="14">
                  <c:v>710.43637684974226</c:v>
                </c:pt>
                <c:pt idx="15">
                  <c:v>773.44936407133707</c:v>
                </c:pt>
                <c:pt idx="16">
                  <c:v>838.06228029402916</c:v>
                </c:pt>
                <c:pt idx="17">
                  <c:v>932.77205310473767</c:v>
                </c:pt>
                <c:pt idx="18">
                  <c:v>1042.5884629712123</c:v>
                </c:pt>
                <c:pt idx="19">
                  <c:v>1176.7324171456173</c:v>
                </c:pt>
                <c:pt idx="20">
                  <c:v>1338.0065673276117</c:v>
                </c:pt>
                <c:pt idx="21">
                  <c:v>1530.0647540573245</c:v>
                </c:pt>
                <c:pt idx="22">
                  <c:v>1723.4219281824312</c:v>
                </c:pt>
                <c:pt idx="23">
                  <c:v>1928.1482518555356</c:v>
                </c:pt>
                <c:pt idx="24">
                  <c:v>2156.6546184957665</c:v>
                </c:pt>
                <c:pt idx="25">
                  <c:v>2375.5124704211753</c:v>
                </c:pt>
                <c:pt idx="26">
                  <c:v>2636.4036199093639</c:v>
                </c:pt>
                <c:pt idx="27">
                  <c:v>2858.6844223675712</c:v>
                </c:pt>
                <c:pt idx="28">
                  <c:v>3112.2072054934733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B3E-4BCA-BC8C-04AC50794CA9}"/>
            </c:ext>
          </c:extLst>
        </c:ser>
        <c:ser>
          <c:idx val="11"/>
          <c:order val="10"/>
          <c:tx>
            <c:strRef>
              <c:f>'[2017-06-15 - New Energy Outlook 2017 Solar.xlsm]Data'!$B$453</c:f>
              <c:strCache>
                <c:ptCount val="1"/>
                <c:pt idx="0">
                  <c:v>Small-scale PV</c:v>
                </c:pt>
              </c:strCache>
            </c:strRef>
          </c:tx>
          <c:spPr>
            <a:solidFill>
              <a:srgbClr val="FFE838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Solar.xlsm]Data'!$D$453:$AF$453</c:f>
              <c:numCache>
                <c:formatCode>_(* #,##0_);_(* \(#,##0\);_(* "-"??_);_(@_)</c:formatCode>
                <c:ptCount val="29"/>
                <c:pt idx="0">
                  <c:v>61.947004897500001</c:v>
                </c:pt>
                <c:pt idx="1">
                  <c:v>73.502025013164968</c:v>
                </c:pt>
                <c:pt idx="2">
                  <c:v>83.299427638853388</c:v>
                </c:pt>
                <c:pt idx="3">
                  <c:v>94.630099211267805</c:v>
                </c:pt>
                <c:pt idx="4">
                  <c:v>108.08758024768369</c:v>
                </c:pt>
                <c:pt idx="5">
                  <c:v>127.64370548787866</c:v>
                </c:pt>
                <c:pt idx="6">
                  <c:v>150.50465879457374</c:v>
                </c:pt>
                <c:pt idx="7">
                  <c:v>175.95598782184624</c:v>
                </c:pt>
                <c:pt idx="8">
                  <c:v>211.32082614474592</c:v>
                </c:pt>
                <c:pt idx="9">
                  <c:v>248.25896923104676</c:v>
                </c:pt>
                <c:pt idx="10">
                  <c:v>288.77069680074953</c:v>
                </c:pt>
                <c:pt idx="11">
                  <c:v>332.93689470887301</c:v>
                </c:pt>
                <c:pt idx="12">
                  <c:v>380.45458706894163</c:v>
                </c:pt>
                <c:pt idx="13">
                  <c:v>428.0365444350046</c:v>
                </c:pt>
                <c:pt idx="14">
                  <c:v>478.22526631484374</c:v>
                </c:pt>
                <c:pt idx="15">
                  <c:v>530.00892412659061</c:v>
                </c:pt>
                <c:pt idx="16">
                  <c:v>583.4201143907186</c:v>
                </c:pt>
                <c:pt idx="17">
                  <c:v>639.08272751206368</c:v>
                </c:pt>
                <c:pt idx="18">
                  <c:v>697.47697030933921</c:v>
                </c:pt>
                <c:pt idx="19">
                  <c:v>758.89183321957717</c:v>
                </c:pt>
                <c:pt idx="20">
                  <c:v>823.01290287902691</c:v>
                </c:pt>
                <c:pt idx="21">
                  <c:v>890.68252068945708</c:v>
                </c:pt>
                <c:pt idx="22">
                  <c:v>960.43714463907634</c:v>
                </c:pt>
                <c:pt idx="23">
                  <c:v>1032.0234416903018</c:v>
                </c:pt>
                <c:pt idx="24">
                  <c:v>1105.2345406089401</c:v>
                </c:pt>
                <c:pt idx="25">
                  <c:v>1178.3412068586376</c:v>
                </c:pt>
                <c:pt idx="26">
                  <c:v>1250.3891670041887</c:v>
                </c:pt>
                <c:pt idx="27">
                  <c:v>1320.3584091969738</c:v>
                </c:pt>
                <c:pt idx="28">
                  <c:v>1387.1410874692133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B3E-4BCA-BC8C-04AC50794CA9}"/>
            </c:ext>
          </c:extLst>
        </c:ser>
        <c:ser>
          <c:idx val="12"/>
          <c:order val="11"/>
          <c:tx>
            <c:strRef>
              <c:f>'[2017-06-15 - New Energy Outlook 2017 Solar.xlsm]Data'!$B$454</c:f>
              <c:strCache>
                <c:ptCount val="1"/>
                <c:pt idx="0">
                  <c:v>Solar thermal</c:v>
                </c:pt>
              </c:strCache>
            </c:strRef>
          </c:tx>
          <c:spPr>
            <a:solidFill>
              <a:srgbClr val="F47E3E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Solar.xlsm]Data'!$D$454:$AF$454</c:f>
              <c:numCache>
                <c:formatCode>_(* #,##0_);_(* \(#,##0\);_(* "-"??_);_(@_)</c:formatCode>
                <c:ptCount val="29"/>
                <c:pt idx="0">
                  <c:v>2.8266499999999999</c:v>
                </c:pt>
                <c:pt idx="1">
                  <c:v>3.5791500000000003</c:v>
                </c:pt>
                <c:pt idx="2">
                  <c:v>4.7114399999999996</c:v>
                </c:pt>
                <c:pt idx="3">
                  <c:v>4.8144399999999994</c:v>
                </c:pt>
                <c:pt idx="4">
                  <c:v>5.2094399999999998</c:v>
                </c:pt>
                <c:pt idx="5">
                  <c:v>5.6078400000000004</c:v>
                </c:pt>
                <c:pt idx="6">
                  <c:v>6.0903400000000003</c:v>
                </c:pt>
                <c:pt idx="7">
                  <c:v>6.7978096969696979</c:v>
                </c:pt>
                <c:pt idx="8">
                  <c:v>7.1471178787878795</c:v>
                </c:pt>
                <c:pt idx="9">
                  <c:v>7.1482058077127899</c:v>
                </c:pt>
                <c:pt idx="10">
                  <c:v>7.1392937366377032</c:v>
                </c:pt>
                <c:pt idx="11">
                  <c:v>7.130381665562612</c:v>
                </c:pt>
                <c:pt idx="12">
                  <c:v>7.1214695944875235</c:v>
                </c:pt>
                <c:pt idx="13">
                  <c:v>7.1628700866357571</c:v>
                </c:pt>
                <c:pt idx="14">
                  <c:v>7.0904280282053298</c:v>
                </c:pt>
                <c:pt idx="15">
                  <c:v>7.053985969774903</c:v>
                </c:pt>
                <c:pt idx="16">
                  <c:v>6.9815439113444766</c:v>
                </c:pt>
                <c:pt idx="17">
                  <c:v>6.8931018529140546</c:v>
                </c:pt>
                <c:pt idx="18">
                  <c:v>6.8146597944836289</c:v>
                </c:pt>
                <c:pt idx="19">
                  <c:v>6.8142177360532026</c:v>
                </c:pt>
                <c:pt idx="20">
                  <c:v>6.8137756776227807</c:v>
                </c:pt>
                <c:pt idx="21">
                  <c:v>6.8115173313135662</c:v>
                </c:pt>
                <c:pt idx="22">
                  <c:v>6.8079616365195035</c:v>
                </c:pt>
                <c:pt idx="23">
                  <c:v>6.8143332144527129</c:v>
                </c:pt>
                <c:pt idx="24">
                  <c:v>6.8106320651132011</c:v>
                </c:pt>
                <c:pt idx="25">
                  <c:v>6.806930915773683</c:v>
                </c:pt>
                <c:pt idx="26">
                  <c:v>6.8032297664341659</c:v>
                </c:pt>
                <c:pt idx="27">
                  <c:v>6.7937104352764663</c:v>
                </c:pt>
                <c:pt idx="28">
                  <c:v>6.7482994374521059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B3E-4BCA-BC8C-04AC50794CA9}"/>
            </c:ext>
          </c:extLst>
        </c:ser>
        <c:ser>
          <c:idx val="13"/>
          <c:order val="12"/>
          <c:tx>
            <c:strRef>
              <c:f>'[2017-06-15 - New Energy Outlook 2017 Solar.xlsm]Data'!$B$455</c:f>
              <c:strCache>
                <c:ptCount val="1"/>
                <c:pt idx="0">
                  <c:v>FALSE</c:v>
                </c:pt>
              </c:strCache>
            </c:strRef>
          </c:tx>
          <c:spPr>
            <a:solidFill>
              <a:srgbClr val="AB96C9"/>
            </a:solid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Solar.xlsm]Data'!$D$455:$AF$455</c:f>
            </c:numRef>
          </c:val>
          <c:extLst>
            <c:ext xmlns:c16="http://schemas.microsoft.com/office/drawing/2014/chart" uri="{C3380CC4-5D6E-409C-BE32-E72D297353CC}">
              <c16:uniqueId val="{0000000C-9B3E-4BCA-BC8C-04AC50794CA9}"/>
            </c:ext>
          </c:extLst>
        </c:ser>
        <c:ser>
          <c:idx val="14"/>
          <c:order val="13"/>
          <c:tx>
            <c:strRef>
              <c:f>'[2017-06-15 - New Energy Outlook 2017 Solar.xlsm]Data'!$B$456</c:f>
              <c:strCache>
                <c:ptCount val="1"/>
                <c:pt idx="0">
                  <c:v>FALSE</c:v>
                </c:pt>
              </c:strCache>
            </c:strRef>
          </c:tx>
          <c:spPr>
            <a:pattFill prst="pct20">
              <a:fgClr>
                <a:srgbClr val="FFFFFF"/>
              </a:fgClr>
              <a:bgClr>
                <a:srgbClr val="EF5B9D"/>
              </a:bgClr>
            </a:patt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Solar.xlsm]Data'!$D$456:$AF$456</c:f>
            </c:numRef>
          </c:val>
          <c:extLst>
            <c:ext xmlns:c16="http://schemas.microsoft.com/office/drawing/2014/chart" uri="{C3380CC4-5D6E-409C-BE32-E72D297353CC}">
              <c16:uniqueId val="{0000000D-9B3E-4BCA-BC8C-04AC50794CA9}"/>
            </c:ext>
          </c:extLst>
        </c:ser>
        <c:ser>
          <c:idx val="15"/>
          <c:order val="14"/>
          <c:tx>
            <c:strRef>
              <c:f>'[2017-06-15 - New Energy Outlook 2017 Solar.xlsm]Data'!$B$457</c:f>
              <c:strCache>
                <c:ptCount val="1"/>
                <c:pt idx="0">
                  <c:v>FALSE</c:v>
                </c:pt>
              </c:strCache>
            </c:strRef>
          </c:tx>
          <c:spPr>
            <a:pattFill prst="pct25">
              <a:fgClr>
                <a:srgbClr val="EF5B9D"/>
              </a:fgClr>
              <a:bgClr>
                <a:srgbClr val="FFFFFF"/>
              </a:bgClr>
            </a:patt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Solar.xlsm]Data'!$D$457:$AF$457</c:f>
            </c:numRef>
          </c:val>
          <c:extLst>
            <c:ext xmlns:c16="http://schemas.microsoft.com/office/drawing/2014/chart" uri="{C3380CC4-5D6E-409C-BE32-E72D297353CC}">
              <c16:uniqueId val="{0000000E-9B3E-4BCA-BC8C-04AC50794CA9}"/>
            </c:ext>
          </c:extLst>
        </c:ser>
        <c:ser>
          <c:idx val="16"/>
          <c:order val="15"/>
          <c:tx>
            <c:strRef>
              <c:f>'[2017-06-15 - New Energy Outlook 2017 Solar.xlsm]Data'!$B$458</c:f>
              <c:strCache>
                <c:ptCount val="1"/>
                <c:pt idx="0">
                  <c:v>FALSE</c:v>
                </c:pt>
              </c:strCache>
            </c:strRef>
          </c:tx>
          <c:spPr>
            <a:pattFill prst="dkUpDiag">
              <a:fgClr>
                <a:srgbClr val="EF5B9D"/>
              </a:fgClr>
              <a:bgClr>
                <a:srgbClr val="FFFFFF"/>
              </a:bgClr>
            </a:patt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Solar.xlsm]Data'!$D$458:$AF$458</c:f>
            </c:numRef>
          </c:val>
          <c:extLst>
            <c:ext xmlns:c16="http://schemas.microsoft.com/office/drawing/2014/chart" uri="{C3380CC4-5D6E-409C-BE32-E72D297353CC}">
              <c16:uniqueId val="{0000000F-9B3E-4BCA-BC8C-04AC50794CA9}"/>
            </c:ext>
          </c:extLst>
        </c:ser>
        <c:ser>
          <c:idx val="17"/>
          <c:order val="16"/>
          <c:tx>
            <c:strRef>
              <c:f>'[2017-06-15 - New Energy Outlook 2017 Solar.xlsm]Data'!$B$459</c:f>
              <c:strCache>
                <c:ptCount val="1"/>
                <c:pt idx="0">
                  <c:v>FALSE</c:v>
                </c:pt>
              </c:strCache>
            </c:strRef>
          </c:tx>
          <c:spPr>
            <a:pattFill prst="ltDnDiag">
              <a:fgClr>
                <a:srgbClr val="FFFFFF"/>
              </a:fgClr>
              <a:bgClr>
                <a:srgbClr val="EF5B9D"/>
              </a:bgClr>
            </a:pattFill>
            <a:ln w="12700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B2B2B2"/>
                  </a:solidFill>
                  <a:prstDash val="solid"/>
                </a14:hiddenLine>
              </a:ext>
            </a:extLst>
          </c:spPr>
          <c:cat>
            <c:numRef>
              <c:f>'[2017-06-15 - New Energy Outlook 2017 Solar.xlsm]VAR'!$K$4:$AM$4</c:f>
              <c:numCache>
                <c:formatCode>General</c:formatCode>
                <c:ptCount val="29"/>
                <c:pt idx="0" formatCode="0">
                  <c:v>2012</c:v>
                </c:pt>
                <c:pt idx="4" formatCode="0">
                  <c:v>2016</c:v>
                </c:pt>
                <c:pt idx="8" formatCode="0">
                  <c:v>2020</c:v>
                </c:pt>
                <c:pt idx="13" formatCode="0">
                  <c:v>2025</c:v>
                </c:pt>
                <c:pt idx="18" formatCode="0">
                  <c:v>2030</c:v>
                </c:pt>
                <c:pt idx="23" formatCode="0">
                  <c:v>2035</c:v>
                </c:pt>
                <c:pt idx="28" formatCode="0">
                  <c:v>2040</c:v>
                </c:pt>
              </c:numCache>
            </c:numRef>
          </c:cat>
          <c:val>
            <c:numRef>
              <c:f>'[2017-06-15 - New Energy Outlook 2017 Solar.xlsm]Data'!$D$459:$AF$459</c:f>
            </c:numRef>
          </c:val>
          <c:extLst>
            <c:ext xmlns:c16="http://schemas.microsoft.com/office/drawing/2014/chart" uri="{C3380CC4-5D6E-409C-BE32-E72D297353CC}">
              <c16:uniqueId val="{00000010-9B3E-4BCA-BC8C-04AC50794C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9976656"/>
        <c:axId val="989976264"/>
      </c:areaChart>
      <c:catAx>
        <c:axId val="98997665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spPr>
          <a:noFill/>
          <a:ln w="3175" cap="flat" cmpd="sng" algn="ctr">
            <a:solidFill>
              <a:srgbClr val="B3B3B3"/>
            </a:solidFill>
            <a:prstDash val="solid"/>
            <a:round/>
            <a:headEnd type="none" w="med" len="med"/>
            <a:tailEnd type="none" w="med" len="me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89976264"/>
        <c:crosses val="autoZero"/>
        <c:auto val="1"/>
        <c:lblAlgn val="ctr"/>
        <c:lblOffset val="100"/>
        <c:noMultiLvlLbl val="0"/>
      </c:catAx>
      <c:valAx>
        <c:axId val="989976264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C0C0C0"/>
              </a:solidFill>
              <a:prstDash val="sysDash"/>
              <a:round/>
              <a:headEnd type="none" w="med" len="med"/>
              <a:tailEnd type="none" w="med" len="med"/>
            </a:ln>
            <a:effectLst/>
          </c:spPr>
        </c:majorGridlines>
        <c:numFmt formatCode="#,##0" sourceLinked="0"/>
        <c:majorTickMark val="out"/>
        <c:minorTickMark val="none"/>
        <c:tickLblPos val="nextTo"/>
        <c:spPr>
          <a:noFill/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3175" cap="flat" cmpd="sng" algn="ctr">
                <a:solidFill>
                  <a:srgbClr val="B3B3B3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989976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</c:legend>
    <c:plotVisOnly val="1"/>
    <c:dispBlanksAs val="zero"/>
    <c:showDLblsOverMax val="0"/>
  </c:chart>
  <c:spPr>
    <a:solidFill>
      <a:srgbClr val="FFFFFF">
        <a:lumMod val="100000"/>
      </a:srgbClr>
    </a:solidFill>
    <a:ln w="25400" cap="flat" cmpd="sng" algn="ctr">
      <a:noFill/>
      <a:round/>
    </a:ln>
    <a:effectLst/>
  </c:spPr>
  <c:txPr>
    <a:bodyPr/>
    <a:lstStyle/>
    <a:p>
      <a:pPr>
        <a:defRPr sz="1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485360-A71E-447E-B2D5-2B5B843B0083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9AFDB3-D600-43E5-BDBE-FA3EEAACF816}">
      <dgm:prSet phldrT="[Text]" custT="1"/>
      <dgm:spPr/>
      <dgm:t>
        <a:bodyPr/>
        <a:lstStyle/>
        <a:p>
          <a:r>
            <a:rPr lang="en-US" sz="1600" dirty="0"/>
            <a:t>Mobilizing institutional investors ~ hundreds of billions to trillion of dollars</a:t>
          </a:r>
        </a:p>
      </dgm:t>
    </dgm:pt>
    <dgm:pt modelId="{A0F5028D-D269-4001-A86F-7679D30ADDEC}" type="parTrans" cxnId="{71E8C539-8D2C-4ECE-9A9B-375422C80371}">
      <dgm:prSet/>
      <dgm:spPr/>
      <dgm:t>
        <a:bodyPr/>
        <a:lstStyle/>
        <a:p>
          <a:endParaRPr lang="en-US"/>
        </a:p>
      </dgm:t>
    </dgm:pt>
    <dgm:pt modelId="{DE792A06-3C54-4EF6-B082-E02D33F4D551}" type="sibTrans" cxnId="{71E8C539-8D2C-4ECE-9A9B-375422C80371}">
      <dgm:prSet/>
      <dgm:spPr/>
      <dgm:t>
        <a:bodyPr/>
        <a:lstStyle/>
        <a:p>
          <a:endParaRPr lang="en-US"/>
        </a:p>
      </dgm:t>
    </dgm:pt>
    <dgm:pt modelId="{28ED133B-762F-46A4-AF25-11AEBD0E881C}">
      <dgm:prSet phldrT="[Text]" custT="1"/>
      <dgm:spPr/>
      <dgm:t>
        <a:bodyPr/>
        <a:lstStyle/>
        <a:p>
          <a:r>
            <a:rPr lang="en-US" sz="1600" dirty="0"/>
            <a:t>Public and Private sector investments-hundreds of billions of dollars</a:t>
          </a:r>
        </a:p>
      </dgm:t>
    </dgm:pt>
    <dgm:pt modelId="{8682AE7A-4EA8-4393-870E-F2F191BDC1C1}" type="parTrans" cxnId="{4BB29740-3EEC-4986-905D-0D3D84656575}">
      <dgm:prSet/>
      <dgm:spPr/>
      <dgm:t>
        <a:bodyPr/>
        <a:lstStyle/>
        <a:p>
          <a:endParaRPr lang="en-US"/>
        </a:p>
      </dgm:t>
    </dgm:pt>
    <dgm:pt modelId="{AE2220E1-A597-4207-8D69-F34C3C5124F9}" type="sibTrans" cxnId="{4BB29740-3EEC-4986-905D-0D3D84656575}">
      <dgm:prSet/>
      <dgm:spPr/>
      <dgm:t>
        <a:bodyPr/>
        <a:lstStyle/>
        <a:p>
          <a:endParaRPr lang="en-US"/>
        </a:p>
      </dgm:t>
    </dgm:pt>
    <dgm:pt modelId="{AF2032D5-22CF-4101-82EC-E15129435C12}">
      <dgm:prSet phldrT="[Text]" custT="1"/>
      <dgm:spPr/>
      <dgm:t>
        <a:bodyPr/>
        <a:lstStyle/>
        <a:p>
          <a:endParaRPr lang="en-US" sz="1200" dirty="0"/>
        </a:p>
        <a:p>
          <a:endParaRPr lang="en-US" sz="1200" dirty="0"/>
        </a:p>
        <a:p>
          <a:r>
            <a:rPr lang="en-US" sz="1200" dirty="0"/>
            <a:t>Financial commitments by ISA member countries (co-financing; LOCs; bilateral funding) ; MDBs; DFI; multilateral climate funds-tens of billions of dollars</a:t>
          </a:r>
        </a:p>
      </dgm:t>
    </dgm:pt>
    <dgm:pt modelId="{43B9C88B-2BAE-4907-BD52-5886A74361A3}" type="parTrans" cxnId="{2C98A61A-3F11-4AE5-8601-AF0D1B927919}">
      <dgm:prSet/>
      <dgm:spPr/>
      <dgm:t>
        <a:bodyPr/>
        <a:lstStyle/>
        <a:p>
          <a:endParaRPr lang="en-US"/>
        </a:p>
      </dgm:t>
    </dgm:pt>
    <dgm:pt modelId="{72D0056F-10BF-4FC7-86B8-A8BC6D397A60}" type="sibTrans" cxnId="{2C98A61A-3F11-4AE5-8601-AF0D1B927919}">
      <dgm:prSet/>
      <dgm:spPr/>
      <dgm:t>
        <a:bodyPr/>
        <a:lstStyle/>
        <a:p>
          <a:endParaRPr lang="en-US"/>
        </a:p>
      </dgm:t>
    </dgm:pt>
    <dgm:pt modelId="{01AADA52-6632-44B5-90F6-84C929E8C0EC}">
      <dgm:prSet phldrT="[Text]" custT="1"/>
      <dgm:spPr/>
      <dgm:t>
        <a:bodyPr/>
        <a:lstStyle/>
        <a:p>
          <a:r>
            <a:rPr lang="en-US" sz="1000" dirty="0"/>
            <a:t>ISA secretariat funds ~ millions of dollars</a:t>
          </a:r>
        </a:p>
      </dgm:t>
    </dgm:pt>
    <dgm:pt modelId="{9248FCC4-9D6F-4441-B3EC-482A04B40CE8}" type="parTrans" cxnId="{4A8E2648-C905-4EC0-8300-8D5574240A01}">
      <dgm:prSet/>
      <dgm:spPr/>
      <dgm:t>
        <a:bodyPr/>
        <a:lstStyle/>
        <a:p>
          <a:endParaRPr lang="en-US"/>
        </a:p>
      </dgm:t>
    </dgm:pt>
    <dgm:pt modelId="{9030A66B-8099-48E5-BE7B-6A7F95EB2F49}" type="sibTrans" cxnId="{4A8E2648-C905-4EC0-8300-8D5574240A01}">
      <dgm:prSet/>
      <dgm:spPr/>
      <dgm:t>
        <a:bodyPr/>
        <a:lstStyle/>
        <a:p>
          <a:endParaRPr lang="en-US"/>
        </a:p>
      </dgm:t>
    </dgm:pt>
    <dgm:pt modelId="{FFF17D8A-9877-4DD7-A919-EDAD3E4EE188}" type="pres">
      <dgm:prSet presAssocID="{EB485360-A71E-447E-B2D5-2B5B843B0083}" presName="Name0" presStyleCnt="0">
        <dgm:presLayoutVars>
          <dgm:chMax val="7"/>
          <dgm:resizeHandles val="exact"/>
        </dgm:presLayoutVars>
      </dgm:prSet>
      <dgm:spPr/>
    </dgm:pt>
    <dgm:pt modelId="{35241455-1E19-4775-ADEC-2CA83FF702F0}" type="pres">
      <dgm:prSet presAssocID="{EB485360-A71E-447E-B2D5-2B5B843B0083}" presName="comp1" presStyleCnt="0"/>
      <dgm:spPr/>
    </dgm:pt>
    <dgm:pt modelId="{F2C959E8-3D8F-4C43-9F8A-D6AB3BE73480}" type="pres">
      <dgm:prSet presAssocID="{EB485360-A71E-447E-B2D5-2B5B843B0083}" presName="circle1" presStyleLbl="node1" presStyleIdx="0" presStyleCnt="4" custScaleX="105633"/>
      <dgm:spPr/>
    </dgm:pt>
    <dgm:pt modelId="{8F283CD8-EC32-4425-8465-35C8EEECBAEF}" type="pres">
      <dgm:prSet presAssocID="{EB485360-A71E-447E-B2D5-2B5B843B0083}" presName="c1text" presStyleLbl="node1" presStyleIdx="0" presStyleCnt="4">
        <dgm:presLayoutVars>
          <dgm:bulletEnabled val="1"/>
        </dgm:presLayoutVars>
      </dgm:prSet>
      <dgm:spPr/>
    </dgm:pt>
    <dgm:pt modelId="{C5CD82CF-698A-45AC-839E-37C1D0D1E6DA}" type="pres">
      <dgm:prSet presAssocID="{EB485360-A71E-447E-B2D5-2B5B843B0083}" presName="comp2" presStyleCnt="0"/>
      <dgm:spPr/>
    </dgm:pt>
    <dgm:pt modelId="{B467AE74-745E-47F6-9B05-FEBB368B2F10}" type="pres">
      <dgm:prSet presAssocID="{EB485360-A71E-447E-B2D5-2B5B843B0083}" presName="circle2" presStyleLbl="node1" presStyleIdx="1" presStyleCnt="4" custScaleX="122503" custScaleY="85105" custLinFactNeighborY="12395"/>
      <dgm:spPr/>
    </dgm:pt>
    <dgm:pt modelId="{61086927-FDD7-4C0B-96BD-6F8C0A81E213}" type="pres">
      <dgm:prSet presAssocID="{EB485360-A71E-447E-B2D5-2B5B843B0083}" presName="c2text" presStyleLbl="node1" presStyleIdx="1" presStyleCnt="4">
        <dgm:presLayoutVars>
          <dgm:bulletEnabled val="1"/>
        </dgm:presLayoutVars>
      </dgm:prSet>
      <dgm:spPr/>
    </dgm:pt>
    <dgm:pt modelId="{A8139FD0-B5D1-487A-AFCD-DD6A231BF5B2}" type="pres">
      <dgm:prSet presAssocID="{EB485360-A71E-447E-B2D5-2B5B843B0083}" presName="comp3" presStyleCnt="0"/>
      <dgm:spPr/>
    </dgm:pt>
    <dgm:pt modelId="{595F13F7-EEDA-4D9F-A152-B34FD21E3E47}" type="pres">
      <dgm:prSet presAssocID="{EB485360-A71E-447E-B2D5-2B5B843B0083}" presName="circle3" presStyleLbl="node1" presStyleIdx="2" presStyleCnt="4" custScaleX="113273" custScaleY="74060" custLinFactNeighborX="1450" custLinFactNeighborY="12178"/>
      <dgm:spPr/>
    </dgm:pt>
    <dgm:pt modelId="{4457EB97-E08A-4482-B985-4882A25DA850}" type="pres">
      <dgm:prSet presAssocID="{EB485360-A71E-447E-B2D5-2B5B843B0083}" presName="c3text" presStyleLbl="node1" presStyleIdx="2" presStyleCnt="4">
        <dgm:presLayoutVars>
          <dgm:bulletEnabled val="1"/>
        </dgm:presLayoutVars>
      </dgm:prSet>
      <dgm:spPr/>
    </dgm:pt>
    <dgm:pt modelId="{9B568FD2-075A-4F80-AB35-A035CB4DEF49}" type="pres">
      <dgm:prSet presAssocID="{EB485360-A71E-447E-B2D5-2B5B843B0083}" presName="comp4" presStyleCnt="0"/>
      <dgm:spPr/>
    </dgm:pt>
    <dgm:pt modelId="{40476790-8ECC-45EC-BFAB-FA18DC633096}" type="pres">
      <dgm:prSet presAssocID="{EB485360-A71E-447E-B2D5-2B5B843B0083}" presName="circle4" presStyleLbl="node1" presStyleIdx="3" presStyleCnt="4" custScaleX="64659" custScaleY="24525" custLinFactNeighborX="3044" custLinFactNeighborY="33489"/>
      <dgm:spPr/>
    </dgm:pt>
    <dgm:pt modelId="{B9856FC9-DB39-4AF8-8CDC-372FDAEE4D64}" type="pres">
      <dgm:prSet presAssocID="{EB485360-A71E-447E-B2D5-2B5B843B0083}" presName="c4text" presStyleLbl="node1" presStyleIdx="3" presStyleCnt="4">
        <dgm:presLayoutVars>
          <dgm:bulletEnabled val="1"/>
        </dgm:presLayoutVars>
      </dgm:prSet>
      <dgm:spPr/>
    </dgm:pt>
  </dgm:ptLst>
  <dgm:cxnLst>
    <dgm:cxn modelId="{36D2C300-E74D-4C4A-A220-86C5F7DC80B2}" type="presOf" srcId="{AF2032D5-22CF-4101-82EC-E15129435C12}" destId="{595F13F7-EEDA-4D9F-A152-B34FD21E3E47}" srcOrd="0" destOrd="0" presId="urn:microsoft.com/office/officeart/2005/8/layout/venn2"/>
    <dgm:cxn modelId="{59EB7517-D7EB-439D-AFA5-49E7554B81DC}" type="presOf" srcId="{149AFDB3-D600-43E5-BDBE-FA3EEAACF816}" destId="{8F283CD8-EC32-4425-8465-35C8EEECBAEF}" srcOrd="1" destOrd="0" presId="urn:microsoft.com/office/officeart/2005/8/layout/venn2"/>
    <dgm:cxn modelId="{2C98A61A-3F11-4AE5-8601-AF0D1B927919}" srcId="{EB485360-A71E-447E-B2D5-2B5B843B0083}" destId="{AF2032D5-22CF-4101-82EC-E15129435C12}" srcOrd="2" destOrd="0" parTransId="{43B9C88B-2BAE-4907-BD52-5886A74361A3}" sibTransId="{72D0056F-10BF-4FC7-86B8-A8BC6D397A60}"/>
    <dgm:cxn modelId="{A4CFEB26-0ABF-49B2-B4BF-55CC6D3F3A00}" type="presOf" srcId="{28ED133B-762F-46A4-AF25-11AEBD0E881C}" destId="{61086927-FDD7-4C0B-96BD-6F8C0A81E213}" srcOrd="1" destOrd="0" presId="urn:microsoft.com/office/officeart/2005/8/layout/venn2"/>
    <dgm:cxn modelId="{71E8C539-8D2C-4ECE-9A9B-375422C80371}" srcId="{EB485360-A71E-447E-B2D5-2B5B843B0083}" destId="{149AFDB3-D600-43E5-BDBE-FA3EEAACF816}" srcOrd="0" destOrd="0" parTransId="{A0F5028D-D269-4001-A86F-7679D30ADDEC}" sibTransId="{DE792A06-3C54-4EF6-B082-E02D33F4D551}"/>
    <dgm:cxn modelId="{4BB29740-3EEC-4986-905D-0D3D84656575}" srcId="{EB485360-A71E-447E-B2D5-2B5B843B0083}" destId="{28ED133B-762F-46A4-AF25-11AEBD0E881C}" srcOrd="1" destOrd="0" parTransId="{8682AE7A-4EA8-4393-870E-F2F191BDC1C1}" sibTransId="{AE2220E1-A597-4207-8D69-F34C3C5124F9}"/>
    <dgm:cxn modelId="{4A8E2648-C905-4EC0-8300-8D5574240A01}" srcId="{EB485360-A71E-447E-B2D5-2B5B843B0083}" destId="{01AADA52-6632-44B5-90F6-84C929E8C0EC}" srcOrd="3" destOrd="0" parTransId="{9248FCC4-9D6F-4441-B3EC-482A04B40CE8}" sibTransId="{9030A66B-8099-48E5-BE7B-6A7F95EB2F49}"/>
    <dgm:cxn modelId="{1655CA75-2B4C-4812-9C15-B3FB56F746CA}" type="presOf" srcId="{01AADA52-6632-44B5-90F6-84C929E8C0EC}" destId="{40476790-8ECC-45EC-BFAB-FA18DC633096}" srcOrd="0" destOrd="0" presId="urn:microsoft.com/office/officeart/2005/8/layout/venn2"/>
    <dgm:cxn modelId="{CD13187E-DFFF-4B36-9287-6BC1BD1ED9CC}" type="presOf" srcId="{EB485360-A71E-447E-B2D5-2B5B843B0083}" destId="{FFF17D8A-9877-4DD7-A919-EDAD3E4EE188}" srcOrd="0" destOrd="0" presId="urn:microsoft.com/office/officeart/2005/8/layout/venn2"/>
    <dgm:cxn modelId="{5F4D7981-9FD7-4E2F-88A5-0093E3C5B876}" type="presOf" srcId="{01AADA52-6632-44B5-90F6-84C929E8C0EC}" destId="{B9856FC9-DB39-4AF8-8CDC-372FDAEE4D64}" srcOrd="1" destOrd="0" presId="urn:microsoft.com/office/officeart/2005/8/layout/venn2"/>
    <dgm:cxn modelId="{6319419B-7778-4AF6-B008-DF9513EC1E93}" type="presOf" srcId="{28ED133B-762F-46A4-AF25-11AEBD0E881C}" destId="{B467AE74-745E-47F6-9B05-FEBB368B2F10}" srcOrd="0" destOrd="0" presId="urn:microsoft.com/office/officeart/2005/8/layout/venn2"/>
    <dgm:cxn modelId="{14E3EDC5-777F-41A4-93FD-DCCE1D909707}" type="presOf" srcId="{149AFDB3-D600-43E5-BDBE-FA3EEAACF816}" destId="{F2C959E8-3D8F-4C43-9F8A-D6AB3BE73480}" srcOrd="0" destOrd="0" presId="urn:microsoft.com/office/officeart/2005/8/layout/venn2"/>
    <dgm:cxn modelId="{E6D97ACC-0C5F-4459-BC9E-78206AE06DD1}" type="presOf" srcId="{AF2032D5-22CF-4101-82EC-E15129435C12}" destId="{4457EB97-E08A-4482-B985-4882A25DA850}" srcOrd="1" destOrd="0" presId="urn:microsoft.com/office/officeart/2005/8/layout/venn2"/>
    <dgm:cxn modelId="{A1D8FC9A-312C-4C06-8F4D-2BBAD4368DB6}" type="presParOf" srcId="{FFF17D8A-9877-4DD7-A919-EDAD3E4EE188}" destId="{35241455-1E19-4775-ADEC-2CA83FF702F0}" srcOrd="0" destOrd="0" presId="urn:microsoft.com/office/officeart/2005/8/layout/venn2"/>
    <dgm:cxn modelId="{752B5CFB-AC14-40CF-806A-E89C905DF374}" type="presParOf" srcId="{35241455-1E19-4775-ADEC-2CA83FF702F0}" destId="{F2C959E8-3D8F-4C43-9F8A-D6AB3BE73480}" srcOrd="0" destOrd="0" presId="urn:microsoft.com/office/officeart/2005/8/layout/venn2"/>
    <dgm:cxn modelId="{C0C8EFB0-39E4-480C-8BD6-7BE3AFA9DC63}" type="presParOf" srcId="{35241455-1E19-4775-ADEC-2CA83FF702F0}" destId="{8F283CD8-EC32-4425-8465-35C8EEECBAEF}" srcOrd="1" destOrd="0" presId="urn:microsoft.com/office/officeart/2005/8/layout/venn2"/>
    <dgm:cxn modelId="{A5AC8FA2-C74A-418F-957A-36FFC2506348}" type="presParOf" srcId="{FFF17D8A-9877-4DD7-A919-EDAD3E4EE188}" destId="{C5CD82CF-698A-45AC-839E-37C1D0D1E6DA}" srcOrd="1" destOrd="0" presId="urn:microsoft.com/office/officeart/2005/8/layout/venn2"/>
    <dgm:cxn modelId="{C156DC61-2568-40DB-B830-2DFA0F393D1F}" type="presParOf" srcId="{C5CD82CF-698A-45AC-839E-37C1D0D1E6DA}" destId="{B467AE74-745E-47F6-9B05-FEBB368B2F10}" srcOrd="0" destOrd="0" presId="urn:microsoft.com/office/officeart/2005/8/layout/venn2"/>
    <dgm:cxn modelId="{E0177F08-3C47-4128-BB42-5B3289F89C8C}" type="presParOf" srcId="{C5CD82CF-698A-45AC-839E-37C1D0D1E6DA}" destId="{61086927-FDD7-4C0B-96BD-6F8C0A81E213}" srcOrd="1" destOrd="0" presId="urn:microsoft.com/office/officeart/2005/8/layout/venn2"/>
    <dgm:cxn modelId="{150D88C3-97BF-47AB-ABB9-6124399B9D9C}" type="presParOf" srcId="{FFF17D8A-9877-4DD7-A919-EDAD3E4EE188}" destId="{A8139FD0-B5D1-487A-AFCD-DD6A231BF5B2}" srcOrd="2" destOrd="0" presId="urn:microsoft.com/office/officeart/2005/8/layout/venn2"/>
    <dgm:cxn modelId="{E81B641D-C0A4-4784-8803-B44032AE1A2F}" type="presParOf" srcId="{A8139FD0-B5D1-487A-AFCD-DD6A231BF5B2}" destId="{595F13F7-EEDA-4D9F-A152-B34FD21E3E47}" srcOrd="0" destOrd="0" presId="urn:microsoft.com/office/officeart/2005/8/layout/venn2"/>
    <dgm:cxn modelId="{71B4059E-E563-42AD-B6B5-1376B7E49853}" type="presParOf" srcId="{A8139FD0-B5D1-487A-AFCD-DD6A231BF5B2}" destId="{4457EB97-E08A-4482-B985-4882A25DA850}" srcOrd="1" destOrd="0" presId="urn:microsoft.com/office/officeart/2005/8/layout/venn2"/>
    <dgm:cxn modelId="{BE9F0979-AE65-4555-8C98-5E7E18A6859F}" type="presParOf" srcId="{FFF17D8A-9877-4DD7-A919-EDAD3E4EE188}" destId="{9B568FD2-075A-4F80-AB35-A035CB4DEF49}" srcOrd="3" destOrd="0" presId="urn:microsoft.com/office/officeart/2005/8/layout/venn2"/>
    <dgm:cxn modelId="{B04072F7-E30C-4293-98F5-B04023AC3392}" type="presParOf" srcId="{9B568FD2-075A-4F80-AB35-A035CB4DEF49}" destId="{40476790-8ECC-45EC-BFAB-FA18DC633096}" srcOrd="0" destOrd="0" presId="urn:microsoft.com/office/officeart/2005/8/layout/venn2"/>
    <dgm:cxn modelId="{9F044D70-97A2-4907-B552-09AB5719CEC8}" type="presParOf" srcId="{9B568FD2-075A-4F80-AB35-A035CB4DEF49}" destId="{B9856FC9-DB39-4AF8-8CDC-372FDAEE4D6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B25A1A-58E8-44B3-B334-C3AFB8D4CE28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B63BCC1E-5E3E-4069-B28B-65CD1E9C7ECD}">
      <dgm:prSet phldrT="[Text]" custT="1"/>
      <dgm:spPr/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Developing solar infrastructure as an asset class- bonds; infrastructure funds and refinancing facilities</a:t>
          </a:r>
        </a:p>
      </dgm:t>
    </dgm:pt>
    <dgm:pt modelId="{F159012D-6F4B-4396-9845-CAD8669059AE}" type="parTrans" cxnId="{87818ADC-66D5-4B30-A2C3-6B258F83DF37}">
      <dgm:prSet/>
      <dgm:spPr/>
      <dgm:t>
        <a:bodyPr/>
        <a:lstStyle/>
        <a:p>
          <a:endParaRPr lang="en-US" sz="1400" b="1"/>
        </a:p>
      </dgm:t>
    </dgm:pt>
    <dgm:pt modelId="{F76FA14D-9EBC-4353-8B55-71C1D605666E}" type="sibTrans" cxnId="{87818ADC-66D5-4B30-A2C3-6B258F83DF37}">
      <dgm:prSet/>
      <dgm:spPr/>
      <dgm:t>
        <a:bodyPr/>
        <a:lstStyle/>
        <a:p>
          <a:endParaRPr lang="en-US" sz="1400" b="1"/>
        </a:p>
      </dgm:t>
    </dgm:pt>
    <dgm:pt modelId="{DF59E8E8-BF24-4038-BD45-948BD987D7C4}">
      <dgm:prSet phldrT="[Text]" custT="1"/>
      <dgm:spPr/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Risk mitigation mechanisms to lower the cost of capital-CRMM and other mechanisms</a:t>
          </a:r>
        </a:p>
      </dgm:t>
    </dgm:pt>
    <dgm:pt modelId="{281D49F9-99CC-4224-92C0-AA988CE8ECA2}" type="parTrans" cxnId="{A21BCD30-AF3D-4171-97B9-E2B4429F5BFB}">
      <dgm:prSet/>
      <dgm:spPr/>
      <dgm:t>
        <a:bodyPr/>
        <a:lstStyle/>
        <a:p>
          <a:endParaRPr lang="en-US" sz="1400" b="1"/>
        </a:p>
      </dgm:t>
    </dgm:pt>
    <dgm:pt modelId="{D6A29D82-9610-4159-9BEE-9FF1B75B96BA}" type="sibTrans" cxnId="{A21BCD30-AF3D-4171-97B9-E2B4429F5BFB}">
      <dgm:prSet/>
      <dgm:spPr/>
      <dgm:t>
        <a:bodyPr/>
        <a:lstStyle/>
        <a:p>
          <a:endParaRPr lang="en-US" sz="1400" b="1"/>
        </a:p>
      </dgm:t>
    </dgm:pt>
    <dgm:pt modelId="{E2D351CA-EDA8-475D-BCBA-7A0C2C021AF7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1" dirty="0">
              <a:solidFill>
                <a:schemeClr val="bg1"/>
              </a:solidFill>
            </a:rPr>
            <a:t>Technical assistance for upstream and mid-stream support for policy and regulatory issues</a:t>
          </a:r>
        </a:p>
        <a:p>
          <a:pPr marL="0"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b="1" dirty="0"/>
        </a:p>
      </dgm:t>
    </dgm:pt>
    <dgm:pt modelId="{FA5E338C-A8E3-4987-BC1F-827BA05E2D04}" type="parTrans" cxnId="{18954E3C-B59F-402B-83AB-4A642F3EF815}">
      <dgm:prSet/>
      <dgm:spPr/>
      <dgm:t>
        <a:bodyPr/>
        <a:lstStyle/>
        <a:p>
          <a:endParaRPr lang="en-US" sz="1400" b="1"/>
        </a:p>
      </dgm:t>
    </dgm:pt>
    <dgm:pt modelId="{93710F44-8485-4B19-A5DB-2D86FB65AD71}" type="sibTrans" cxnId="{18954E3C-B59F-402B-83AB-4A642F3EF815}">
      <dgm:prSet/>
      <dgm:spPr/>
      <dgm:t>
        <a:bodyPr/>
        <a:lstStyle/>
        <a:p>
          <a:endParaRPr lang="en-US" sz="1400" b="1"/>
        </a:p>
      </dgm:t>
    </dgm:pt>
    <dgm:pt modelId="{B77886E0-26EA-461E-8D9B-7519145701D5}">
      <dgm:prSet phldrT="[Text]" custT="1"/>
      <dgm:spPr/>
      <dgm:t>
        <a:bodyPr/>
        <a:lstStyle/>
        <a:p>
          <a:r>
            <a:rPr lang="en-US" sz="900" b="1" dirty="0">
              <a:solidFill>
                <a:schemeClr val="bg1"/>
              </a:solidFill>
            </a:rPr>
            <a:t>Project</a:t>
          </a:r>
          <a:r>
            <a:rPr lang="en-US" sz="1000" b="1" dirty="0">
              <a:solidFill>
                <a:schemeClr val="bg1"/>
              </a:solidFill>
            </a:rPr>
            <a:t> </a:t>
          </a:r>
        </a:p>
        <a:p>
          <a:r>
            <a:rPr lang="en-US" sz="1000" b="1" dirty="0">
              <a:solidFill>
                <a:schemeClr val="bg1"/>
              </a:solidFill>
            </a:rPr>
            <a:t>pipeline </a:t>
          </a:r>
        </a:p>
        <a:p>
          <a:r>
            <a:rPr lang="en-US" sz="1000" b="1" dirty="0">
              <a:solidFill>
                <a:schemeClr val="bg1"/>
              </a:solidFill>
            </a:rPr>
            <a:t>preparation </a:t>
          </a:r>
        </a:p>
        <a:p>
          <a:r>
            <a:rPr lang="en-US" sz="1000" b="1" dirty="0">
              <a:solidFill>
                <a:schemeClr val="bg1"/>
              </a:solidFill>
            </a:rPr>
            <a:t>support</a:t>
          </a:r>
          <a:r>
            <a:rPr lang="en-US" sz="1200" b="1" dirty="0">
              <a:solidFill>
                <a:schemeClr val="bg1"/>
              </a:solidFill>
            </a:rPr>
            <a:t>; </a:t>
          </a:r>
        </a:p>
      </dgm:t>
    </dgm:pt>
    <dgm:pt modelId="{B7B88070-A51E-4B9B-BA18-11DAB4768B3E}" type="parTrans" cxnId="{7FA2305E-7666-4B3F-B696-6D63C3BF8993}">
      <dgm:prSet/>
      <dgm:spPr/>
      <dgm:t>
        <a:bodyPr/>
        <a:lstStyle/>
        <a:p>
          <a:endParaRPr lang="en-US"/>
        </a:p>
      </dgm:t>
    </dgm:pt>
    <dgm:pt modelId="{3A5FF4B0-B635-4700-81F2-26E916E41E8A}" type="sibTrans" cxnId="{7FA2305E-7666-4B3F-B696-6D63C3BF8993}">
      <dgm:prSet/>
      <dgm:spPr/>
      <dgm:t>
        <a:bodyPr/>
        <a:lstStyle/>
        <a:p>
          <a:endParaRPr lang="en-US"/>
        </a:p>
      </dgm:t>
    </dgm:pt>
    <dgm:pt modelId="{53D59CE7-FEB6-49D4-B980-0F2585621226}" type="pres">
      <dgm:prSet presAssocID="{ADB25A1A-58E8-44B3-B334-C3AFB8D4CE28}" presName="Name0" presStyleCnt="0">
        <dgm:presLayoutVars>
          <dgm:dir/>
          <dgm:animLvl val="lvl"/>
          <dgm:resizeHandles val="exact"/>
        </dgm:presLayoutVars>
      </dgm:prSet>
      <dgm:spPr/>
    </dgm:pt>
    <dgm:pt modelId="{C77C1D57-DFA5-412F-BDED-6E4EAFEB341A}" type="pres">
      <dgm:prSet presAssocID="{B63BCC1E-5E3E-4069-B28B-65CD1E9C7ECD}" presName="Name8" presStyleCnt="0"/>
      <dgm:spPr/>
    </dgm:pt>
    <dgm:pt modelId="{F19ABB06-466C-4386-A473-5713041A8D27}" type="pres">
      <dgm:prSet presAssocID="{B63BCC1E-5E3E-4069-B28B-65CD1E9C7ECD}" presName="level" presStyleLbl="node1" presStyleIdx="0" presStyleCnt="4">
        <dgm:presLayoutVars>
          <dgm:chMax val="1"/>
          <dgm:bulletEnabled val="1"/>
        </dgm:presLayoutVars>
      </dgm:prSet>
      <dgm:spPr/>
    </dgm:pt>
    <dgm:pt modelId="{FD9469F1-41BC-4853-B593-87C1FDD5126F}" type="pres">
      <dgm:prSet presAssocID="{B63BCC1E-5E3E-4069-B28B-65CD1E9C7EC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2575632-EE06-4427-8BC3-1FF27E531893}" type="pres">
      <dgm:prSet presAssocID="{DF59E8E8-BF24-4038-BD45-948BD987D7C4}" presName="Name8" presStyleCnt="0"/>
      <dgm:spPr/>
    </dgm:pt>
    <dgm:pt modelId="{509A692C-E545-4FB4-A4BC-8302EE089EBF}" type="pres">
      <dgm:prSet presAssocID="{DF59E8E8-BF24-4038-BD45-948BD987D7C4}" presName="level" presStyleLbl="node1" presStyleIdx="1" presStyleCnt="4">
        <dgm:presLayoutVars>
          <dgm:chMax val="1"/>
          <dgm:bulletEnabled val="1"/>
        </dgm:presLayoutVars>
      </dgm:prSet>
      <dgm:spPr/>
    </dgm:pt>
    <dgm:pt modelId="{53E25F67-8541-47CE-9A91-48140C0A52A7}" type="pres">
      <dgm:prSet presAssocID="{DF59E8E8-BF24-4038-BD45-948BD987D7C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A3993EB-2C80-463B-9076-8E6AE44A48F5}" type="pres">
      <dgm:prSet presAssocID="{E2D351CA-EDA8-475D-BCBA-7A0C2C021AF7}" presName="Name8" presStyleCnt="0"/>
      <dgm:spPr/>
    </dgm:pt>
    <dgm:pt modelId="{8F5AC830-4378-4AC5-BB1A-4D034D0C65F2}" type="pres">
      <dgm:prSet presAssocID="{E2D351CA-EDA8-475D-BCBA-7A0C2C021AF7}" presName="level" presStyleLbl="node1" presStyleIdx="2" presStyleCnt="4">
        <dgm:presLayoutVars>
          <dgm:chMax val="1"/>
          <dgm:bulletEnabled val="1"/>
        </dgm:presLayoutVars>
      </dgm:prSet>
      <dgm:spPr/>
    </dgm:pt>
    <dgm:pt modelId="{5A40D280-8888-43E9-9B1F-AC9FD300D8D6}" type="pres">
      <dgm:prSet presAssocID="{E2D351CA-EDA8-475D-BCBA-7A0C2C021AF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DA28218-89FB-4A5D-88F0-33E3DF6A5A00}" type="pres">
      <dgm:prSet presAssocID="{B77886E0-26EA-461E-8D9B-7519145701D5}" presName="Name8" presStyleCnt="0"/>
      <dgm:spPr/>
    </dgm:pt>
    <dgm:pt modelId="{1263C3E1-5316-4995-AB59-D3309B48103D}" type="pres">
      <dgm:prSet presAssocID="{B77886E0-26EA-461E-8D9B-7519145701D5}" presName="level" presStyleLbl="node1" presStyleIdx="3" presStyleCnt="4">
        <dgm:presLayoutVars>
          <dgm:chMax val="1"/>
          <dgm:bulletEnabled val="1"/>
        </dgm:presLayoutVars>
      </dgm:prSet>
      <dgm:spPr/>
    </dgm:pt>
    <dgm:pt modelId="{E27CCD97-C0FF-4D85-A0B1-6058A6BDEEB0}" type="pres">
      <dgm:prSet presAssocID="{B77886E0-26EA-461E-8D9B-7519145701D5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F46330D-BA35-4D11-A01A-B6CC3992EECE}" type="presOf" srcId="{B63BCC1E-5E3E-4069-B28B-65CD1E9C7ECD}" destId="{FD9469F1-41BC-4853-B593-87C1FDD5126F}" srcOrd="1" destOrd="0" presId="urn:microsoft.com/office/officeart/2005/8/layout/pyramid3"/>
    <dgm:cxn modelId="{D383AB13-8F99-4F43-89F9-70AC71FE3F17}" type="presOf" srcId="{B63BCC1E-5E3E-4069-B28B-65CD1E9C7ECD}" destId="{F19ABB06-466C-4386-A473-5713041A8D27}" srcOrd="0" destOrd="0" presId="urn:microsoft.com/office/officeart/2005/8/layout/pyramid3"/>
    <dgm:cxn modelId="{A21BCD30-AF3D-4171-97B9-E2B4429F5BFB}" srcId="{ADB25A1A-58E8-44B3-B334-C3AFB8D4CE28}" destId="{DF59E8E8-BF24-4038-BD45-948BD987D7C4}" srcOrd="1" destOrd="0" parTransId="{281D49F9-99CC-4224-92C0-AA988CE8ECA2}" sibTransId="{D6A29D82-9610-4159-9BEE-9FF1B75B96BA}"/>
    <dgm:cxn modelId="{18954E3C-B59F-402B-83AB-4A642F3EF815}" srcId="{ADB25A1A-58E8-44B3-B334-C3AFB8D4CE28}" destId="{E2D351CA-EDA8-475D-BCBA-7A0C2C021AF7}" srcOrd="2" destOrd="0" parTransId="{FA5E338C-A8E3-4987-BC1F-827BA05E2D04}" sibTransId="{93710F44-8485-4B19-A5DB-2D86FB65AD71}"/>
    <dgm:cxn modelId="{7FA2305E-7666-4B3F-B696-6D63C3BF8993}" srcId="{ADB25A1A-58E8-44B3-B334-C3AFB8D4CE28}" destId="{B77886E0-26EA-461E-8D9B-7519145701D5}" srcOrd="3" destOrd="0" parTransId="{B7B88070-A51E-4B9B-BA18-11DAB4768B3E}" sibTransId="{3A5FF4B0-B635-4700-81F2-26E916E41E8A}"/>
    <dgm:cxn modelId="{A4A31B67-2A7E-4A1A-9634-C426075B0CB9}" type="presOf" srcId="{E2D351CA-EDA8-475D-BCBA-7A0C2C021AF7}" destId="{8F5AC830-4378-4AC5-BB1A-4D034D0C65F2}" srcOrd="0" destOrd="0" presId="urn:microsoft.com/office/officeart/2005/8/layout/pyramid3"/>
    <dgm:cxn modelId="{94DBD48B-E5DD-494C-B0F0-AE006FA46977}" type="presOf" srcId="{DF59E8E8-BF24-4038-BD45-948BD987D7C4}" destId="{53E25F67-8541-47CE-9A91-48140C0A52A7}" srcOrd="1" destOrd="0" presId="urn:microsoft.com/office/officeart/2005/8/layout/pyramid3"/>
    <dgm:cxn modelId="{982AEE91-53E5-49CD-B8C3-17FBD49E9084}" type="presOf" srcId="{E2D351CA-EDA8-475D-BCBA-7A0C2C021AF7}" destId="{5A40D280-8888-43E9-9B1F-AC9FD300D8D6}" srcOrd="1" destOrd="0" presId="urn:microsoft.com/office/officeart/2005/8/layout/pyramid3"/>
    <dgm:cxn modelId="{95DA1E9B-1C93-41E6-9C2A-FAD78D3D8329}" type="presOf" srcId="{DF59E8E8-BF24-4038-BD45-948BD987D7C4}" destId="{509A692C-E545-4FB4-A4BC-8302EE089EBF}" srcOrd="0" destOrd="0" presId="urn:microsoft.com/office/officeart/2005/8/layout/pyramid3"/>
    <dgm:cxn modelId="{3420E5B1-4A0C-4697-ADC2-3CFD4295509C}" type="presOf" srcId="{ADB25A1A-58E8-44B3-B334-C3AFB8D4CE28}" destId="{53D59CE7-FEB6-49D4-B980-0F2585621226}" srcOrd="0" destOrd="0" presId="urn:microsoft.com/office/officeart/2005/8/layout/pyramid3"/>
    <dgm:cxn modelId="{7FBF10B9-1D3E-4651-B2FA-923DFDD0CE4D}" type="presOf" srcId="{B77886E0-26EA-461E-8D9B-7519145701D5}" destId="{E27CCD97-C0FF-4D85-A0B1-6058A6BDEEB0}" srcOrd="1" destOrd="0" presId="urn:microsoft.com/office/officeart/2005/8/layout/pyramid3"/>
    <dgm:cxn modelId="{F78314C4-95E6-4C09-96CA-4A39219BEB16}" type="presOf" srcId="{B77886E0-26EA-461E-8D9B-7519145701D5}" destId="{1263C3E1-5316-4995-AB59-D3309B48103D}" srcOrd="0" destOrd="0" presId="urn:microsoft.com/office/officeart/2005/8/layout/pyramid3"/>
    <dgm:cxn modelId="{87818ADC-66D5-4B30-A2C3-6B258F83DF37}" srcId="{ADB25A1A-58E8-44B3-B334-C3AFB8D4CE28}" destId="{B63BCC1E-5E3E-4069-B28B-65CD1E9C7ECD}" srcOrd="0" destOrd="0" parTransId="{F159012D-6F4B-4396-9845-CAD8669059AE}" sibTransId="{F76FA14D-9EBC-4353-8B55-71C1D605666E}"/>
    <dgm:cxn modelId="{4504B22A-09C1-4A20-B814-F228434D1654}" type="presParOf" srcId="{53D59CE7-FEB6-49D4-B980-0F2585621226}" destId="{C77C1D57-DFA5-412F-BDED-6E4EAFEB341A}" srcOrd="0" destOrd="0" presId="urn:microsoft.com/office/officeart/2005/8/layout/pyramid3"/>
    <dgm:cxn modelId="{B376A0C8-958A-4987-9F31-84BC96D9C562}" type="presParOf" srcId="{C77C1D57-DFA5-412F-BDED-6E4EAFEB341A}" destId="{F19ABB06-466C-4386-A473-5713041A8D27}" srcOrd="0" destOrd="0" presId="urn:microsoft.com/office/officeart/2005/8/layout/pyramid3"/>
    <dgm:cxn modelId="{2920C701-1895-4D4B-AA02-BBB7187F765B}" type="presParOf" srcId="{C77C1D57-DFA5-412F-BDED-6E4EAFEB341A}" destId="{FD9469F1-41BC-4853-B593-87C1FDD5126F}" srcOrd="1" destOrd="0" presId="urn:microsoft.com/office/officeart/2005/8/layout/pyramid3"/>
    <dgm:cxn modelId="{4A6EBF34-E706-4B2F-AE47-0FE1D8F93B1F}" type="presParOf" srcId="{53D59CE7-FEB6-49D4-B980-0F2585621226}" destId="{D2575632-EE06-4427-8BC3-1FF27E531893}" srcOrd="1" destOrd="0" presId="urn:microsoft.com/office/officeart/2005/8/layout/pyramid3"/>
    <dgm:cxn modelId="{0521103D-591C-48E9-88C6-6B17F8EC0355}" type="presParOf" srcId="{D2575632-EE06-4427-8BC3-1FF27E531893}" destId="{509A692C-E545-4FB4-A4BC-8302EE089EBF}" srcOrd="0" destOrd="0" presId="urn:microsoft.com/office/officeart/2005/8/layout/pyramid3"/>
    <dgm:cxn modelId="{A0BAE980-F748-4AE6-BCC0-F885D8604D5B}" type="presParOf" srcId="{D2575632-EE06-4427-8BC3-1FF27E531893}" destId="{53E25F67-8541-47CE-9A91-48140C0A52A7}" srcOrd="1" destOrd="0" presId="urn:microsoft.com/office/officeart/2005/8/layout/pyramid3"/>
    <dgm:cxn modelId="{55623005-0836-49F8-90D8-96877C793910}" type="presParOf" srcId="{53D59CE7-FEB6-49D4-B980-0F2585621226}" destId="{8A3993EB-2C80-463B-9076-8E6AE44A48F5}" srcOrd="2" destOrd="0" presId="urn:microsoft.com/office/officeart/2005/8/layout/pyramid3"/>
    <dgm:cxn modelId="{AB159224-2758-4B92-A4D3-E202C2E0744C}" type="presParOf" srcId="{8A3993EB-2C80-463B-9076-8E6AE44A48F5}" destId="{8F5AC830-4378-4AC5-BB1A-4D034D0C65F2}" srcOrd="0" destOrd="0" presId="urn:microsoft.com/office/officeart/2005/8/layout/pyramid3"/>
    <dgm:cxn modelId="{2761F2E8-C21C-463B-AAE0-22D7015092C3}" type="presParOf" srcId="{8A3993EB-2C80-463B-9076-8E6AE44A48F5}" destId="{5A40D280-8888-43E9-9B1F-AC9FD300D8D6}" srcOrd="1" destOrd="0" presId="urn:microsoft.com/office/officeart/2005/8/layout/pyramid3"/>
    <dgm:cxn modelId="{C1BD08AD-1FC7-4ECF-B383-C230EE29D13A}" type="presParOf" srcId="{53D59CE7-FEB6-49D4-B980-0F2585621226}" destId="{5DA28218-89FB-4A5D-88F0-33E3DF6A5A00}" srcOrd="3" destOrd="0" presId="urn:microsoft.com/office/officeart/2005/8/layout/pyramid3"/>
    <dgm:cxn modelId="{57EFC0E1-99A7-4DD0-A30F-6C2CBB680EE9}" type="presParOf" srcId="{5DA28218-89FB-4A5D-88F0-33E3DF6A5A00}" destId="{1263C3E1-5316-4995-AB59-D3309B48103D}" srcOrd="0" destOrd="0" presId="urn:microsoft.com/office/officeart/2005/8/layout/pyramid3"/>
    <dgm:cxn modelId="{A0C096B1-7DFF-48D3-B37E-2FF1EA3070A7}" type="presParOf" srcId="{5DA28218-89FB-4A5D-88F0-33E3DF6A5A00}" destId="{E27CCD97-C0FF-4D85-A0B1-6058A6BDEEB0}" srcOrd="1" destOrd="0" presId="urn:microsoft.com/office/officeart/2005/8/layout/pyramid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959E8-3D8F-4C43-9F8A-D6AB3BE73480}">
      <dsp:nvSpPr>
        <dsp:cNvPr id="0" name=""/>
        <dsp:cNvSpPr/>
      </dsp:nvSpPr>
      <dsp:spPr>
        <a:xfrm>
          <a:off x="13" y="0"/>
          <a:ext cx="6560578" cy="62107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Mobilizing institutional investors ~ hundreds of billions to trillion of dollars</a:t>
          </a:r>
        </a:p>
      </dsp:txBody>
      <dsp:txXfrm>
        <a:off x="2363133" y="310536"/>
        <a:ext cx="1834337" cy="931609"/>
      </dsp:txXfrm>
    </dsp:sp>
    <dsp:sp modelId="{B467AE74-745E-47F6-9B05-FEBB368B2F10}">
      <dsp:nvSpPr>
        <dsp:cNvPr id="0" name=""/>
        <dsp:cNvSpPr/>
      </dsp:nvSpPr>
      <dsp:spPr>
        <a:xfrm>
          <a:off x="236971" y="1982215"/>
          <a:ext cx="6086662" cy="4228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Public and Private sector investments-hundreds of billions of dollars</a:t>
          </a:r>
        </a:p>
      </dsp:txBody>
      <dsp:txXfrm>
        <a:off x="2216658" y="2235926"/>
        <a:ext cx="2127288" cy="761132"/>
      </dsp:txXfrm>
    </dsp:sp>
    <dsp:sp modelId="{595F13F7-EEDA-4D9F-A152-B34FD21E3E47}">
      <dsp:nvSpPr>
        <dsp:cNvPr id="0" name=""/>
        <dsp:cNvSpPr/>
      </dsp:nvSpPr>
      <dsp:spPr>
        <a:xfrm>
          <a:off x="1223812" y="3421415"/>
          <a:ext cx="4221046" cy="27597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Financial commitments by ISA member countries (co-financing; LOCs; bilateral funding) ; MDBs; DFI; multilateral climate funds-tens of billions of dollars</a:t>
          </a:r>
        </a:p>
      </dsp:txBody>
      <dsp:txXfrm>
        <a:off x="2350831" y="3628400"/>
        <a:ext cx="1967007" cy="620954"/>
      </dsp:txXfrm>
    </dsp:sp>
    <dsp:sp modelId="{40476790-8ECC-45EC-BFAB-FA18DC633096}">
      <dsp:nvSpPr>
        <dsp:cNvPr id="0" name=""/>
        <dsp:cNvSpPr/>
      </dsp:nvSpPr>
      <dsp:spPr>
        <a:xfrm>
          <a:off x="2552765" y="5495910"/>
          <a:ext cx="1606317" cy="6092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ISA secretariat funds ~ millions of dollars</a:t>
          </a:r>
        </a:p>
      </dsp:txBody>
      <dsp:txXfrm>
        <a:off x="2788005" y="5648228"/>
        <a:ext cx="1135838" cy="3046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9ABB06-466C-4386-A473-5713041A8D27}">
      <dsp:nvSpPr>
        <dsp:cNvPr id="0" name=""/>
        <dsp:cNvSpPr/>
      </dsp:nvSpPr>
      <dsp:spPr>
        <a:xfrm rot="10800000">
          <a:off x="0" y="0"/>
          <a:ext cx="4442979" cy="1529055"/>
        </a:xfrm>
        <a:prstGeom prst="trapezoid">
          <a:avLst>
            <a:gd name="adj" fmla="val 3632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Developing solar infrastructure as an asset class- bonds; infrastructure funds and refinancing facilities</a:t>
          </a:r>
        </a:p>
      </dsp:txBody>
      <dsp:txXfrm rot="-10800000">
        <a:off x="777521" y="0"/>
        <a:ext cx="2887936" cy="1529055"/>
      </dsp:txXfrm>
    </dsp:sp>
    <dsp:sp modelId="{509A692C-E545-4FB4-A4BC-8302EE089EBF}">
      <dsp:nvSpPr>
        <dsp:cNvPr id="0" name=""/>
        <dsp:cNvSpPr/>
      </dsp:nvSpPr>
      <dsp:spPr>
        <a:xfrm rot="10800000">
          <a:off x="555372" y="1529055"/>
          <a:ext cx="3332234" cy="1529055"/>
        </a:xfrm>
        <a:prstGeom prst="trapezoid">
          <a:avLst>
            <a:gd name="adj" fmla="val 3632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Risk mitigation mechanisms to lower the cost of capital-CRMM and other mechanisms</a:t>
          </a:r>
        </a:p>
      </dsp:txBody>
      <dsp:txXfrm rot="-10800000">
        <a:off x="1138513" y="1529055"/>
        <a:ext cx="2165952" cy="1529055"/>
      </dsp:txXfrm>
    </dsp:sp>
    <dsp:sp modelId="{8F5AC830-4378-4AC5-BB1A-4D034D0C65F2}">
      <dsp:nvSpPr>
        <dsp:cNvPr id="0" name=""/>
        <dsp:cNvSpPr/>
      </dsp:nvSpPr>
      <dsp:spPr>
        <a:xfrm rot="10800000">
          <a:off x="1110744" y="3058111"/>
          <a:ext cx="2221489" cy="1529055"/>
        </a:xfrm>
        <a:prstGeom prst="trapezoid">
          <a:avLst>
            <a:gd name="adj" fmla="val 3632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1" kern="1200" dirty="0">
              <a:solidFill>
                <a:schemeClr val="bg1"/>
              </a:solidFill>
            </a:rPr>
            <a:t>Technical assistance for upstream and mid-stream support for policy and regulatory issues</a:t>
          </a:r>
        </a:p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b="1" kern="1200" dirty="0"/>
        </a:p>
      </dsp:txBody>
      <dsp:txXfrm rot="-10800000">
        <a:off x="1499505" y="3058111"/>
        <a:ext cx="1443968" cy="1529055"/>
      </dsp:txXfrm>
    </dsp:sp>
    <dsp:sp modelId="{1263C3E1-5316-4995-AB59-D3309B48103D}">
      <dsp:nvSpPr>
        <dsp:cNvPr id="0" name=""/>
        <dsp:cNvSpPr/>
      </dsp:nvSpPr>
      <dsp:spPr>
        <a:xfrm rot="10800000">
          <a:off x="1666117" y="4587167"/>
          <a:ext cx="1110744" cy="1529055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b="1" kern="1200" dirty="0">
              <a:solidFill>
                <a:schemeClr val="bg1"/>
              </a:solidFill>
            </a:rPr>
            <a:t>Project</a:t>
          </a:r>
          <a:r>
            <a:rPr lang="en-US" sz="1000" b="1" kern="1200" dirty="0">
              <a:solidFill>
                <a:schemeClr val="bg1"/>
              </a:solidFill>
            </a:rPr>
            <a:t>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bg1"/>
              </a:solidFill>
            </a:rPr>
            <a:t>pipeline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bg1"/>
              </a:solidFill>
            </a:rPr>
            <a:t>preparation 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chemeClr val="bg1"/>
              </a:solidFill>
            </a:rPr>
            <a:t>support</a:t>
          </a:r>
          <a:r>
            <a:rPr lang="en-US" sz="1200" b="1" kern="1200" dirty="0">
              <a:solidFill>
                <a:schemeClr val="bg1"/>
              </a:solidFill>
            </a:rPr>
            <a:t>; </a:t>
          </a:r>
        </a:p>
      </dsp:txBody>
      <dsp:txXfrm rot="-10800000">
        <a:off x="1666117" y="4587167"/>
        <a:ext cx="1110744" cy="1529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5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86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00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7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40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24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9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5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1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CC942-C0D5-427B-9FD4-F28D70E058D5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A5689-CC82-43E9-9650-4611684D0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FEF4E260-B79D-41D8-90EB-C84807CD7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135" y="476778"/>
            <a:ext cx="7212450" cy="59206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686AD50-C6DC-4D98-A467-9AC1F3C2D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30880" y="4424906"/>
            <a:ext cx="365760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41208F6-8B1C-4098-9388-150BC8E44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452" y="476778"/>
            <a:ext cx="3864383" cy="5920653"/>
          </a:xfrm>
          <a:prstGeom prst="rect">
            <a:avLst/>
          </a:prstGeom>
          <a:solidFill>
            <a:srgbClr val="A6A6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52230" y="1017116"/>
            <a:ext cx="3961636" cy="3038947"/>
          </a:xfrm>
        </p:spPr>
        <p:txBody>
          <a:bodyPr>
            <a:normAutofit/>
          </a:bodyPr>
          <a:lstStyle/>
          <a:p>
            <a:r>
              <a:rPr kumimoji="1" lang="en-US" sz="4400" b="1" dirty="0">
                <a:ln w="11430"/>
                <a:solidFill>
                  <a:srgbClr val="0070C0"/>
                </a:solidFill>
                <a:cs typeface="Arial" pitchFamily="34" charset="0"/>
              </a:rPr>
              <a:t>Affordable Finance at Scale </a:t>
            </a:r>
            <a:r>
              <a:rPr kumimoji="1" lang="en-US" sz="4400" b="1" dirty="0" err="1">
                <a:ln w="11430"/>
                <a:solidFill>
                  <a:srgbClr val="0070C0"/>
                </a:solidFill>
                <a:cs typeface="Arial" pitchFamily="34" charset="0"/>
              </a:rPr>
              <a:t>Programme</a:t>
            </a:r>
            <a:endParaRPr lang="en-US" sz="4400" dirty="0">
              <a:solidFill>
                <a:srgbClr val="0070C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77E6FF3-955C-4D0B-8197-627A43D90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5268" y="4424906"/>
            <a:ext cx="3780567" cy="1247274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Jagjeet Sareen</a:t>
            </a:r>
          </a:p>
          <a:p>
            <a:pPr>
              <a:defRPr/>
            </a:pPr>
            <a:r>
              <a:rPr lang="en-US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Director, Investment and Finance Division</a:t>
            </a:r>
          </a:p>
          <a:p>
            <a:pPr>
              <a:defRPr/>
            </a:pPr>
            <a:r>
              <a:rPr lang="en-US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ISA Secretariat</a:t>
            </a:r>
            <a:endParaRPr lang="en-IN" sz="20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52DED7-9C65-4D60-8801-5DCCEE5ABD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69" y="2123416"/>
            <a:ext cx="5681472" cy="2627376"/>
          </a:xfrm>
          <a:prstGeom prst="rect">
            <a:avLst/>
          </a:prstGeom>
        </p:spPr>
      </p:pic>
      <p:pic>
        <p:nvPicPr>
          <p:cNvPr id="8" name="Picture 8" descr="http://www.isolaralliance.com/img/logo.jpg">
            <a:extLst>
              <a:ext uri="{FF2B5EF4-FFF2-40B4-BE49-F238E27FC236}">
                <a16:creationId xmlns:a16="http://schemas.microsoft.com/office/drawing/2014/main" id="{5146D1E6-9257-4833-A3AB-06EA1D0D0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577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5171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E3D221-0504-4ED6-9B1C-219DE68FF3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5" r="9614" b="-1"/>
          <a:stretch/>
        </p:blipFill>
        <p:spPr>
          <a:xfrm>
            <a:off x="815807" y="804672"/>
            <a:ext cx="5934456" cy="5248656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73679A-5DD8-4192-8C70-5580B6F78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474" y="640081"/>
            <a:ext cx="3693445" cy="3158713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dirty="0"/>
              <a:t>Discussion</a:t>
            </a:r>
          </a:p>
        </p:txBody>
      </p:sp>
      <p:pic>
        <p:nvPicPr>
          <p:cNvPr id="5" name="Picture 8" descr="http://www.isolaralliance.com/img/logo.jpg">
            <a:extLst>
              <a:ext uri="{FF2B5EF4-FFF2-40B4-BE49-F238E27FC236}">
                <a16:creationId xmlns:a16="http://schemas.microsoft.com/office/drawing/2014/main" id="{43237D23-B68A-4DDC-9BAD-90E17CF38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700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525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B0869B-5E8F-4199-B06B-B7FD15CDC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897" y="1255659"/>
            <a:ext cx="4603536" cy="4513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0D0E38-F42F-4A36-A17D-D23EBF16A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679" y="1063391"/>
            <a:ext cx="837836" cy="7181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41BACD9-186B-4A62-8FE6-771053B0259A}"/>
              </a:ext>
            </a:extLst>
          </p:cNvPr>
          <p:cNvSpPr/>
          <p:nvPr/>
        </p:nvSpPr>
        <p:spPr>
          <a:xfrm>
            <a:off x="1101064" y="5799350"/>
            <a:ext cx="71422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SOLAR energy investment 2004-17 ($</a:t>
            </a:r>
            <a:r>
              <a:rPr lang="en-US" sz="1600" i="1" dirty="0" err="1"/>
              <a:t>bn</a:t>
            </a:r>
            <a:r>
              <a:rPr lang="en-US" sz="1600" i="1" dirty="0"/>
              <a:t>) By REGION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2089E5-993B-4FA4-BE92-69746BADB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8094" y="956917"/>
            <a:ext cx="4043916" cy="54120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73109D-BE8E-43A1-BA31-327F14FA76A2}"/>
              </a:ext>
            </a:extLst>
          </p:cNvPr>
          <p:cNvSpPr txBox="1"/>
          <p:nvPr/>
        </p:nvSpPr>
        <p:spPr>
          <a:xfrm>
            <a:off x="0" y="-42656"/>
            <a:ext cx="2126019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$1 trillion target</a:t>
            </a: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Understanding the BIG PICTURE!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480FB8-CF8C-4B6C-95A4-644E45139252}"/>
              </a:ext>
            </a:extLst>
          </p:cNvPr>
          <p:cNvSpPr txBox="1"/>
          <p:nvPr/>
        </p:nvSpPr>
        <p:spPr>
          <a:xfrm>
            <a:off x="3425921" y="350874"/>
            <a:ext cx="244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Looking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4F9963-95EF-4C9D-B916-BD63C9F10F98}"/>
              </a:ext>
            </a:extLst>
          </p:cNvPr>
          <p:cNvSpPr txBox="1"/>
          <p:nvPr/>
        </p:nvSpPr>
        <p:spPr>
          <a:xfrm>
            <a:off x="8924260" y="350874"/>
            <a:ext cx="2445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Looking ahead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94217B-A357-4EB6-8CCF-D9669B7F12A4}"/>
              </a:ext>
            </a:extLst>
          </p:cNvPr>
          <p:cNvSpPr txBox="1"/>
          <p:nvPr/>
        </p:nvSpPr>
        <p:spPr>
          <a:xfrm>
            <a:off x="2809188" y="6268825"/>
            <a:ext cx="3186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Source; BNEF 2017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AA339ED-28C2-49E8-8CF1-0264B37701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134" y="60682"/>
            <a:ext cx="1624866" cy="52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943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421" y="90373"/>
            <a:ext cx="9001272" cy="62997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360" y="684194"/>
            <a:ext cx="1909613" cy="14790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73109D-BE8E-43A1-BA31-327F14FA76A2}"/>
              </a:ext>
            </a:extLst>
          </p:cNvPr>
          <p:cNvSpPr txBox="1"/>
          <p:nvPr/>
        </p:nvSpPr>
        <p:spPr>
          <a:xfrm>
            <a:off x="0" y="-42656"/>
            <a:ext cx="2126019" cy="698652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investment 2004-17 ($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bn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ASSET CLASS</a:t>
            </a: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EF83B1-9CAF-4622-A319-A3A13984C7B1}"/>
              </a:ext>
            </a:extLst>
          </p:cNvPr>
          <p:cNvSpPr txBox="1"/>
          <p:nvPr/>
        </p:nvSpPr>
        <p:spPr>
          <a:xfrm>
            <a:off x="2755843" y="6399594"/>
            <a:ext cx="3186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Source; BNEF 2017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BAE3FA-3430-48EB-9BA3-570D1E7787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134" y="27062"/>
            <a:ext cx="1624866" cy="52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43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473109D-BE8E-43A1-BA31-327F14FA76A2}"/>
              </a:ext>
            </a:extLst>
          </p:cNvPr>
          <p:cNvSpPr txBox="1"/>
          <p:nvPr/>
        </p:nvSpPr>
        <p:spPr>
          <a:xfrm>
            <a:off x="1" y="-42656"/>
            <a:ext cx="1781734" cy="683264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for financial innovation</a:t>
            </a: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32E789CD-91E0-4A5E-A07B-6D1036AE1AF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81735" y="-42656"/>
          <a:ext cx="10339383" cy="69006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6910">
                  <a:extLst>
                    <a:ext uri="{9D8B030D-6E8A-4147-A177-3AD203B41FA5}">
                      <a16:colId xmlns:a16="http://schemas.microsoft.com/office/drawing/2014/main" val="1133129152"/>
                    </a:ext>
                  </a:extLst>
                </a:gridCol>
                <a:gridCol w="6012473">
                  <a:extLst>
                    <a:ext uri="{9D8B030D-6E8A-4147-A177-3AD203B41FA5}">
                      <a16:colId xmlns:a16="http://schemas.microsoft.com/office/drawing/2014/main" val="2331576475"/>
                    </a:ext>
                  </a:extLst>
                </a:gridCol>
              </a:tblGrid>
              <a:tr h="32184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Barrier 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Potential Instrument 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662088"/>
                  </a:ext>
                </a:extLst>
              </a:tr>
              <a:tr h="32184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Policy risks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Insurance mechanisms and guarantees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641802"/>
                  </a:ext>
                </a:extLst>
              </a:tr>
              <a:tr h="63605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Mismatch between local currency revenues and repayment obligations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Local currency lending or currency swaps with tenors aligned with contracts and payback periods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758541"/>
                  </a:ext>
                </a:extLst>
              </a:tr>
              <a:tr h="63605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Limited market liquidity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Early stage pre-construction and construction financing e.g. contingent grants or equity for high-risk investment; subordinated debt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93855"/>
                  </a:ext>
                </a:extLst>
              </a:tr>
              <a:tr h="63605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Gap between equity required by lenders and availability of equity from developers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Subordinated debt with concessional sources of finance taking on a portion of the first-loss position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360333"/>
                  </a:ext>
                </a:extLst>
              </a:tr>
              <a:tr h="32184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Limited institutional investment capital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Investment vehicles (securitization or bundling)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860959"/>
                  </a:ext>
                </a:extLst>
              </a:tr>
              <a:tr h="881594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Lack of capacity to evaluate energy efficiency investments and develop adequate investment / financing approaches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Technical support and capacity building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540137"/>
                  </a:ext>
                </a:extLst>
              </a:tr>
              <a:tr h="53379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High risk perceptions / lack of confidence on financial viability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Insurance instruments, partial guarantees or performance-based financial incentives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492039"/>
                  </a:ext>
                </a:extLst>
              </a:tr>
              <a:tr h="32184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High upfront costs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Long-term debt capital and investment subsidies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351742"/>
                  </a:ext>
                </a:extLst>
              </a:tr>
              <a:tr h="53379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Insufficient regulatory frameworks, and misaligned incentives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Technical assistance and policy advise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17171"/>
                  </a:ext>
                </a:extLst>
              </a:tr>
              <a:tr h="32184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Unstable regulatory and tax policies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Technical assistance and policy support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209139"/>
                  </a:ext>
                </a:extLst>
              </a:tr>
              <a:tr h="63558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Risk of unilateral changes to concession agreements that may alter investors returns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Counterparty risk guarantee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544633"/>
                  </a:ext>
                </a:extLst>
              </a:tr>
              <a:tr h="79848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Lack of access to long term debt for infrastructure projects due to lack of creditworthiness and high default risk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Credit enhancement with concessional finance, technical support (e.g. to issue bonds)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8" marR="4078" marT="4078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25659"/>
                  </a:ext>
                </a:extLst>
              </a:tr>
            </a:tbl>
          </a:graphicData>
        </a:graphic>
      </p:graphicFrame>
      <p:pic>
        <p:nvPicPr>
          <p:cNvPr id="4" name="Picture 8" descr="http://www.isolaralliance.com/img/logo.jpg">
            <a:extLst>
              <a:ext uri="{FF2B5EF4-FFF2-40B4-BE49-F238E27FC236}">
                <a16:creationId xmlns:a16="http://schemas.microsoft.com/office/drawing/2014/main" id="{7099C312-189F-4C7C-82F7-C762D59E1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848" y="-42656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6281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DBD6B8-9810-4D1D-9103-97A6A4CEA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477" y="463263"/>
            <a:ext cx="4961226" cy="26502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C49615-A997-40A7-9083-D83EBD30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3644" y="3251771"/>
            <a:ext cx="10031738" cy="36062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727AB4-A07B-4C55-A4E6-0F5B33A92B38}"/>
              </a:ext>
            </a:extLst>
          </p:cNvPr>
          <p:cNvSpPr txBox="1"/>
          <p:nvPr/>
        </p:nvSpPr>
        <p:spPr>
          <a:xfrm>
            <a:off x="0" y="-18142"/>
            <a:ext cx="1921269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200" b="1" dirty="0"/>
          </a:p>
          <a:p>
            <a:r>
              <a:rPr lang="en-US" sz="2200" b="1" dirty="0">
                <a:solidFill>
                  <a:schemeClr val="bg1"/>
                </a:solidFill>
              </a:rPr>
              <a:t>Different solar technologies require customized investment mobilization strategies</a:t>
            </a: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CH_S_CAP_TECH">
            <a:extLst>
              <a:ext uri="{FF2B5EF4-FFF2-40B4-BE49-F238E27FC236}">
                <a16:creationId xmlns:a16="http://schemas.microsoft.com/office/drawing/2014/main" id="{BCFA65A7-9B71-4376-AE25-7A272FF0833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368764" y="699886"/>
          <a:ext cx="3910218" cy="2176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F264AF2-8B68-4C88-BFF4-E60EAB2BF00F}"/>
              </a:ext>
            </a:extLst>
          </p:cNvPr>
          <p:cNvSpPr txBox="1"/>
          <p:nvPr/>
        </p:nvSpPr>
        <p:spPr>
          <a:xfrm>
            <a:off x="2204581" y="324982"/>
            <a:ext cx="3983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Demand of various solar technologies</a:t>
            </a:r>
          </a:p>
        </p:txBody>
      </p:sp>
      <p:pic>
        <p:nvPicPr>
          <p:cNvPr id="8" name="Picture 8" descr="http://www.isolaralliance.com/img/logo.jpg">
            <a:extLst>
              <a:ext uri="{FF2B5EF4-FFF2-40B4-BE49-F238E27FC236}">
                <a16:creationId xmlns:a16="http://schemas.microsoft.com/office/drawing/2014/main" id="{FF914FE9-0470-4C50-8DB6-21789921F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5393" y="6240226"/>
            <a:ext cx="1586607" cy="61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103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40C64F9-07B1-4FB9-9193-95B5D7E782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6465080"/>
              </p:ext>
            </p:extLst>
          </p:nvPr>
        </p:nvGraphicFramePr>
        <p:xfrm>
          <a:off x="1783160" y="576776"/>
          <a:ext cx="6560605" cy="6210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21AC5C5-544D-4F39-90EB-BEE952CC75C8}"/>
              </a:ext>
            </a:extLst>
          </p:cNvPr>
          <p:cNvSpPr txBox="1"/>
          <p:nvPr/>
        </p:nvSpPr>
        <p:spPr>
          <a:xfrm>
            <a:off x="0" y="0"/>
            <a:ext cx="1783160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Leveraging ISA funds to mobilize scaled-up investments from key players</a:t>
            </a: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82A65801-AE6A-4EE0-AF84-6C4B0EE73BA0}"/>
              </a:ext>
            </a:extLst>
          </p:cNvPr>
          <p:cNvGraphicFramePr/>
          <p:nvPr>
            <p:extLst/>
          </p:nvPr>
        </p:nvGraphicFramePr>
        <p:xfrm>
          <a:off x="7749021" y="604363"/>
          <a:ext cx="4442979" cy="6116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FA5328A-A028-446C-91ED-B9708F6946B5}"/>
              </a:ext>
            </a:extLst>
          </p:cNvPr>
          <p:cNvSpPr txBox="1"/>
          <p:nvPr/>
        </p:nvSpPr>
        <p:spPr>
          <a:xfrm>
            <a:off x="8518782" y="186598"/>
            <a:ext cx="2903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Key tools and mechanisms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F85E49-99FC-43C8-B9C9-CC2A30350F98}"/>
              </a:ext>
            </a:extLst>
          </p:cNvPr>
          <p:cNvSpPr txBox="1"/>
          <p:nvPr/>
        </p:nvSpPr>
        <p:spPr>
          <a:xfrm>
            <a:off x="2252478" y="187779"/>
            <a:ext cx="5027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ISA’s role as an investment mobilizing mechanism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530852-5B33-4EF5-BF9D-0CE1E8085D1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23498" y="6074015"/>
            <a:ext cx="1786283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78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42900" y="374648"/>
            <a:ext cx="9639300" cy="692150"/>
          </a:xfrm>
          <a:prstGeom prst="rect">
            <a:avLst/>
          </a:prstGeom>
        </p:spPr>
        <p:txBody>
          <a:bodyPr/>
          <a:lstStyle>
            <a:lvl1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2pPr>
            <a:lvl3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3pPr>
            <a:lvl4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4pPr>
            <a:lvl5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endParaRPr kumimoji="1" lang="en-US" sz="2800" b="1" dirty="0">
              <a:ln w="11430"/>
              <a:solidFill>
                <a:srgbClr val="0070C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8" descr="http://www.isolaralliance.com/img/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635" y="15240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09800" y="844550"/>
            <a:ext cx="909736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sz="2200" dirty="0">
                <a:cs typeface="Arial" panose="020B0604020202020204" pitchFamily="34" charset="0"/>
              </a:rPr>
              <a:t>Facilitate preparation of a pipeline of bankable projects;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sz="2200" dirty="0">
                <a:cs typeface="Arial" panose="020B0604020202020204" pitchFamily="34" charset="0"/>
              </a:rPr>
              <a:t>Facilitate measures to reduce risk and due-diligence costs by preparing common set of contractual documentation and procurement practices for PPAs and power procurement processes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sz="2200" dirty="0">
                <a:cs typeface="Arial" panose="020B0604020202020204" pitchFamily="34" charset="0"/>
              </a:rPr>
              <a:t>Establishment of international credit enhancement and risk sharing mechanisms to help de-risk investments and reduce cost of financing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sz="2200" dirty="0">
                <a:cs typeface="Arial" panose="020B0604020202020204" pitchFamily="34" charset="0"/>
              </a:rPr>
              <a:t> Engage private sector for optimal terms and conditions for investment flows in ISA member countries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sz="2200" dirty="0">
                <a:cs typeface="Arial" panose="020B0604020202020204" pitchFamily="34" charset="0"/>
              </a:rPr>
              <a:t>Organize “RE-INVEST” and other platforms to establish and strengthen multi-stakeholder dialogue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C313AC-1ED8-427B-9920-FE6EF95866BD}"/>
              </a:ext>
            </a:extLst>
          </p:cNvPr>
          <p:cNvSpPr txBox="1"/>
          <p:nvPr/>
        </p:nvSpPr>
        <p:spPr>
          <a:xfrm>
            <a:off x="-1" y="0"/>
            <a:ext cx="1869141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Affordable Finance at Scale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Key objectives</a:t>
            </a: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691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11095" y="158751"/>
            <a:ext cx="10011373" cy="1066797"/>
          </a:xfrm>
          <a:prstGeom prst="rect">
            <a:avLst/>
          </a:prstGeom>
        </p:spPr>
        <p:txBody>
          <a:bodyPr/>
          <a:lstStyle>
            <a:lvl1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2pPr>
            <a:lvl3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3pPr>
            <a:lvl4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4pPr>
            <a:lvl5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endParaRPr kumimoji="1" lang="en-US" sz="2600" b="1" dirty="0">
              <a:ln w="11430"/>
              <a:solidFill>
                <a:srgbClr val="0070C0"/>
              </a:solidFill>
              <a:latin typeface="+mn-lt"/>
              <a:cs typeface="Arial" pitchFamily="34" charset="0"/>
            </a:endParaRPr>
          </a:p>
        </p:txBody>
      </p:sp>
      <p:pic>
        <p:nvPicPr>
          <p:cNvPr id="3" name="Picture 8" descr="http://www.isolaralliance.com/img/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635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69532" y="812493"/>
            <a:ext cx="9910911" cy="555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IN" sz="2000" b="1" dirty="0">
                <a:cs typeface="Arial" panose="020B0604020202020204" pitchFamily="34" charset="0"/>
              </a:rPr>
              <a:t>Strong buy-in from (28) countries participating in the Programme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N" dirty="0">
                <a:cs typeface="Arial" panose="020B0604020202020204" pitchFamily="34" charset="0"/>
              </a:rPr>
              <a:t>Argentina, Bangladesh, Benin, Burkina Faso, Chad, Ethiopia, D R Congo, France, Guinea-Bissau, India, Ivory Coast, Kiribati, Liberia, Mali, Namibia, Nauru, Niger, Nigeria, Senegal, Seychelles, Somalia, Sri Lanka, Togo, Tonga, Tuvalu Uganda, Vanuatu and Yemen. 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N" dirty="0">
                <a:cs typeface="Arial" panose="020B0604020202020204" pitchFamily="34" charset="0"/>
              </a:rPr>
              <a:t>Model need assessment questionnaire developed for Affordable Finance at Scale for ISA countries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N" dirty="0">
                <a:cs typeface="Arial" panose="020B0604020202020204" pitchFamily="34" charset="0"/>
              </a:rPr>
              <a:t>Several rounds of virtual meetings organized with National Focal Points of participating countries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IN" sz="2000" b="1" dirty="0">
                <a:cs typeface="Arial" panose="020B0604020202020204" pitchFamily="34" charset="0"/>
              </a:rPr>
              <a:t>Innovative financial instruments for mobilizing solar investments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N" dirty="0">
                <a:cs typeface="Arial" panose="020B0604020202020204" pitchFamily="34" charset="0"/>
              </a:rPr>
              <a:t>Credit Enhancement Mechanism and a First Loss Facility developed by IREDA 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N" dirty="0"/>
              <a:t>US $ 350 million Solar Development Fund established by the Government of India for financing solar projects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N" dirty="0"/>
              <a:t>Common Risk Mitigation Mechanism is currently being designed</a:t>
            </a:r>
            <a:endParaRPr lang="en-US" dirty="0"/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en-GB" sz="2000" b="1" dirty="0">
                <a:cs typeface="Arial" panose="020B0604020202020204" pitchFamily="34" charset="0"/>
              </a:rPr>
              <a:t>Mobilization of Lines of credits:</a:t>
            </a:r>
          </a:p>
          <a:p>
            <a:pPr marL="800100" lvl="1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GB" dirty="0">
                <a:cs typeface="Arial" panose="020B0604020202020204" pitchFamily="34" charset="0"/>
              </a:rPr>
              <a:t>India: </a:t>
            </a:r>
          </a:p>
          <a:p>
            <a:pPr marL="1257300" lvl="2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GB" dirty="0">
                <a:cs typeface="Arial" panose="020B0604020202020204" pitchFamily="34" charset="0"/>
              </a:rPr>
              <a:t>15-20% of the US$ 10 Billion line of credit offered by India in Africa earmarked for implementing solar projects </a:t>
            </a:r>
          </a:p>
          <a:p>
            <a:pPr marL="1257300" lvl="2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GB" dirty="0">
                <a:cs typeface="Arial" panose="020B0604020202020204" pitchFamily="34" charset="0"/>
              </a:rPr>
              <a:t>In principle approval of </a:t>
            </a:r>
            <a:r>
              <a:rPr lang="en-US" dirty="0">
                <a:cs typeface="Arial" panose="020B0604020202020204" pitchFamily="34" charset="0"/>
              </a:rPr>
              <a:t>27 projects in 15 countries amounting to USD 1392.48 million</a:t>
            </a:r>
            <a:endParaRPr lang="en-GB" dirty="0"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GB" dirty="0">
                <a:cs typeface="Arial" panose="020B0604020202020204" pitchFamily="34" charset="0"/>
              </a:rPr>
              <a:t>France: </a:t>
            </a:r>
            <a:r>
              <a:rPr lang="en-IN" dirty="0" err="1">
                <a:cs typeface="Arial" panose="020B0604020202020204" pitchFamily="34" charset="0"/>
              </a:rPr>
              <a:t>AfD</a:t>
            </a:r>
            <a:r>
              <a:rPr lang="en-IN" dirty="0"/>
              <a:t> has committed Euro 1000 million for solar projects in ISA Member Countries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8565CA-87A8-4A23-8C95-F97818F1AF5E}"/>
              </a:ext>
            </a:extLst>
          </p:cNvPr>
          <p:cNvSpPr txBox="1"/>
          <p:nvPr/>
        </p:nvSpPr>
        <p:spPr>
          <a:xfrm>
            <a:off x="0" y="0"/>
            <a:ext cx="1783160" cy="710963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US" sz="2400" b="1" dirty="0">
                <a:ln w="11430"/>
                <a:solidFill>
                  <a:schemeClr val="bg1"/>
                </a:solidFill>
                <a:cs typeface="Arial" pitchFamily="34" charset="0"/>
              </a:rPr>
              <a:t>Affordable Finance at Scale </a:t>
            </a:r>
            <a:r>
              <a:rPr kumimoji="1" lang="en-US" sz="2400" b="1" dirty="0" err="1">
                <a:ln w="11430"/>
                <a:solidFill>
                  <a:schemeClr val="bg1"/>
                </a:solidFill>
                <a:cs typeface="Arial" pitchFamily="34" charset="0"/>
              </a:rPr>
              <a:t>Programme</a:t>
            </a:r>
            <a:r>
              <a:rPr kumimoji="1" lang="en-US" sz="2400" b="1" dirty="0">
                <a:ln w="11430"/>
                <a:solidFill>
                  <a:schemeClr val="bg1"/>
                </a:solidFill>
                <a:cs typeface="Arial" pitchFamily="34" charset="0"/>
              </a:rPr>
              <a:t>: Progress so far</a:t>
            </a:r>
          </a:p>
          <a:p>
            <a:pPr>
              <a:defRPr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7417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29173" y="1"/>
            <a:ext cx="10011373" cy="1066797"/>
          </a:xfrm>
          <a:prstGeom prst="rect">
            <a:avLst/>
          </a:prstGeom>
        </p:spPr>
        <p:txBody>
          <a:bodyPr/>
          <a:lstStyle>
            <a:lvl1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2pPr>
            <a:lvl3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3pPr>
            <a:lvl4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4pPr>
            <a:lvl5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endParaRPr kumimoji="1" lang="en-US" sz="2400" b="1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8" descr="http://www.isolaralliance.com/img/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635" y="0"/>
            <a:ext cx="178627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65524" y="525000"/>
            <a:ext cx="9915381" cy="617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en-US" sz="2200" b="1" dirty="0">
                <a:cs typeface="Arial" panose="020B0604020202020204" pitchFamily="34" charset="0"/>
              </a:rPr>
              <a:t>Strategic partnerships with International Financial Institutions</a:t>
            </a:r>
          </a:p>
          <a:p>
            <a:pPr algn="just">
              <a:lnSpc>
                <a:spcPct val="107000"/>
              </a:lnSpc>
            </a:pPr>
            <a:endParaRPr lang="en-US" sz="2200" b="1" dirty="0"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Joint financial partnership agreements with AfDB, ADB, AIIB, EBRD, EIB, GCF, NDB and WB</a:t>
            </a:r>
          </a:p>
          <a:p>
            <a:pPr marL="1257300" lvl="2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IN" sz="2000" dirty="0"/>
              <a:t>Two years’ plan of action with each of financial partner organizations are under preparation to scale-up solar investments </a:t>
            </a:r>
            <a:endParaRPr lang="en-US" sz="2000" dirty="0">
              <a:cs typeface="Arial" panose="020B0604020202020204" pitchFamily="34" charset="0"/>
            </a:endParaRPr>
          </a:p>
          <a:p>
            <a:pPr marL="1257300" lvl="2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World Bank has committed in-kind support of USD 500,000 for ISA related activities</a:t>
            </a:r>
          </a:p>
          <a:p>
            <a:pPr marL="1257300" lvl="2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ADB has agreed to explore financing of USD 500 million for ISA </a:t>
            </a:r>
            <a:r>
              <a:rPr lang="en-US" sz="2000" dirty="0" err="1">
                <a:cs typeface="Arial" panose="020B0604020202020204" pitchFamily="34" charset="0"/>
              </a:rPr>
              <a:t>programmes</a:t>
            </a:r>
            <a:endParaRPr lang="en-US" sz="2000" dirty="0">
              <a:cs typeface="Arial" panose="020B0604020202020204" pitchFamily="34" charset="0"/>
            </a:endParaRPr>
          </a:p>
          <a:p>
            <a:pPr marL="1257300" lvl="2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IN" sz="2000" dirty="0"/>
              <a:t>EIB, though its Asia Investment Facility (AIF), has proposed to setup a pilot off-grid fund of US$ 60 million </a:t>
            </a:r>
          </a:p>
          <a:p>
            <a:pPr lvl="2" algn="just">
              <a:lnSpc>
                <a:spcPct val="107000"/>
              </a:lnSpc>
            </a:pPr>
            <a:endParaRPr lang="en-US" sz="2200" dirty="0"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en-US" sz="2200" b="1" dirty="0">
                <a:cs typeface="Arial" panose="020B0604020202020204" pitchFamily="34" charset="0"/>
              </a:rPr>
              <a:t>Strategic partnerships with private sector entities</a:t>
            </a:r>
          </a:p>
          <a:p>
            <a:pPr algn="just">
              <a:lnSpc>
                <a:spcPct val="107000"/>
              </a:lnSpc>
            </a:pPr>
            <a:endParaRPr lang="en-US" sz="2200" b="1" dirty="0">
              <a:cs typeface="Arial" panose="020B0604020202020204" pitchFamily="34" charset="0"/>
            </a:endParaRPr>
          </a:p>
          <a:p>
            <a:pPr marL="800100" lvl="1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A</a:t>
            </a:r>
            <a:r>
              <a:rPr lang="en-IN" sz="2000" dirty="0"/>
              <a:t> Public-Private Corporate Global Task Force on innovation; and an </a:t>
            </a:r>
            <a:r>
              <a:rPr lang="en-US" sz="2000" dirty="0">
                <a:cs typeface="Arial" panose="020B0604020202020204" pitchFamily="34" charset="0"/>
              </a:rPr>
              <a:t>International Committee of Chambers of Industry and Business (ICCIB) have been established</a:t>
            </a:r>
          </a:p>
          <a:p>
            <a:pPr marL="800100" lvl="1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Funds provided by private sector players for ISA’s Corpus Fund enhancement</a:t>
            </a:r>
          </a:p>
          <a:p>
            <a:pPr marL="1257300" lvl="2" indent="-342900" algn="just">
              <a:lnSpc>
                <a:spcPct val="107000"/>
              </a:lnSpc>
              <a:buFont typeface="Arial" pitchFamily="34" charset="0"/>
              <a:buChar char="•"/>
            </a:pPr>
            <a:r>
              <a:rPr lang="en-US" sz="2000" dirty="0">
                <a:cs typeface="Arial" panose="020B0604020202020204" pitchFamily="34" charset="0"/>
              </a:rPr>
              <a:t>USD two million by Soft Bank; and USD one million by CLP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ECFB5C-08B5-4461-B426-05EC9779F53E}"/>
              </a:ext>
            </a:extLst>
          </p:cNvPr>
          <p:cNvSpPr txBox="1"/>
          <p:nvPr/>
        </p:nvSpPr>
        <p:spPr>
          <a:xfrm>
            <a:off x="0" y="-18142"/>
            <a:ext cx="1921269" cy="692497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kumimoji="1" lang="en-US" sz="2000" b="1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Affordable Finance at Scale </a:t>
            </a:r>
            <a:r>
              <a:rPr kumimoji="1" lang="en-US" sz="2000" b="1" dirty="0" err="1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Programme</a:t>
            </a:r>
            <a:r>
              <a:rPr kumimoji="1" lang="en-US" sz="2000" b="1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Progress so far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0815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856</Words>
  <Application>Microsoft Office PowerPoint</Application>
  <PresentationFormat>Widescreen</PresentationFormat>
  <Paragraphs>187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MS PGothic</vt:lpstr>
      <vt:lpstr>Arial</vt:lpstr>
      <vt:lpstr>Calibri</vt:lpstr>
      <vt:lpstr>Calibri Light</vt:lpstr>
      <vt:lpstr>Times New Roman</vt:lpstr>
      <vt:lpstr>Wingdings</vt:lpstr>
      <vt:lpstr>Office Theme</vt:lpstr>
      <vt:lpstr>Affordable Finance at Scale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</dc:title>
  <dc:creator>Abhishek Bhaskar</dc:creator>
  <cp:lastModifiedBy>jagjeet sareen</cp:lastModifiedBy>
  <cp:revision>114</cp:revision>
  <cp:lastPrinted>2018-01-22T23:44:41Z</cp:lastPrinted>
  <dcterms:created xsi:type="dcterms:W3CDTF">2018-01-22T17:17:23Z</dcterms:created>
  <dcterms:modified xsi:type="dcterms:W3CDTF">2018-07-25T03:33:59Z</dcterms:modified>
</cp:coreProperties>
</file>