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4"/>
  </p:notesMasterIdLst>
  <p:handoutMasterIdLst>
    <p:handoutMasterId r:id="rId15"/>
  </p:handoutMasterIdLst>
  <p:sldIdLst>
    <p:sldId id="257" r:id="rId2"/>
    <p:sldId id="258" r:id="rId3"/>
    <p:sldId id="259" r:id="rId4"/>
    <p:sldId id="268" r:id="rId5"/>
    <p:sldId id="260" r:id="rId6"/>
    <p:sldId id="261" r:id="rId7"/>
    <p:sldId id="262" r:id="rId8"/>
    <p:sldId id="263" r:id="rId9"/>
    <p:sldId id="269" r:id="rId10"/>
    <p:sldId id="270" r:id="rId11"/>
    <p:sldId id="264" r:id="rId12"/>
    <p:sldId id="265" r:id="rId13"/>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4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163FB4-A008-4E81-9AA7-B3E030A90081}" type="doc">
      <dgm:prSet loTypeId="urn:microsoft.com/office/officeart/2005/8/layout/process2" loCatId="process" qsTypeId="urn:microsoft.com/office/officeart/2005/8/quickstyle/simple1" qsCatId="simple" csTypeId="urn:microsoft.com/office/officeart/2005/8/colors/colorful1" csCatId="colorful" phldr="1"/>
      <dgm:spPr/>
    </dgm:pt>
    <dgm:pt modelId="{868E368E-81C3-4214-8DD2-FFDA402073F4}">
      <dgm:prSet phldrT="[Text]" custT="1"/>
      <dgm:spPr/>
      <dgm:t>
        <a:bodyPr/>
        <a:lstStyle/>
        <a:p>
          <a:r>
            <a:rPr lang="en-US" sz="2000" b="1" dirty="0" smtClean="0">
              <a:latin typeface="+mn-lt"/>
              <a:cs typeface="Aharoni" pitchFamily="2" charset="-79"/>
            </a:rPr>
            <a:t>The questionnaire will be finalized and circulated shortly to all the ISA member countries.</a:t>
          </a:r>
          <a:endParaRPr lang="en-US" sz="2000" b="1" dirty="0">
            <a:latin typeface="+mn-lt"/>
          </a:endParaRPr>
        </a:p>
      </dgm:t>
    </dgm:pt>
    <dgm:pt modelId="{A07790CE-1BF4-4A3A-911F-2C5D6C9476A4}" type="parTrans" cxnId="{219F5DF5-2B2E-4F02-9921-184A08DBCB55}">
      <dgm:prSet/>
      <dgm:spPr/>
      <dgm:t>
        <a:bodyPr/>
        <a:lstStyle/>
        <a:p>
          <a:endParaRPr lang="en-US"/>
        </a:p>
      </dgm:t>
    </dgm:pt>
    <dgm:pt modelId="{98746FE3-0636-462C-95B2-29A29114C7ED}" type="sibTrans" cxnId="{219F5DF5-2B2E-4F02-9921-184A08DBCB55}">
      <dgm:prSet/>
      <dgm:spPr/>
      <dgm:t>
        <a:bodyPr/>
        <a:lstStyle/>
        <a:p>
          <a:endParaRPr lang="en-US"/>
        </a:p>
      </dgm:t>
    </dgm:pt>
    <dgm:pt modelId="{1A5029B2-C46D-44CD-A409-3D8744041AA4}">
      <dgm:prSet phldrT="[Text]" custT="1"/>
      <dgm:spPr/>
      <dgm:t>
        <a:bodyPr/>
        <a:lstStyle/>
        <a:p>
          <a:r>
            <a:rPr lang="en-US" sz="2000" b="1" dirty="0" smtClean="0">
              <a:latin typeface="+mn-lt"/>
              <a:cs typeface="Aharoni" pitchFamily="2" charset="-79"/>
            </a:rPr>
            <a:t>The National Focal Points (NFP) may be required to collect the information from various organizations/institutions in their countries to reply to all the questions</a:t>
          </a:r>
          <a:endParaRPr lang="en-US" sz="2000" b="1" dirty="0">
            <a:latin typeface="+mn-lt"/>
          </a:endParaRPr>
        </a:p>
      </dgm:t>
    </dgm:pt>
    <dgm:pt modelId="{954DFD45-6E97-43F1-AF96-CA620456FAB0}" type="parTrans" cxnId="{3B2745DE-80B6-4954-B2DE-95839DA4030B}">
      <dgm:prSet/>
      <dgm:spPr/>
      <dgm:t>
        <a:bodyPr/>
        <a:lstStyle/>
        <a:p>
          <a:endParaRPr lang="en-US"/>
        </a:p>
      </dgm:t>
    </dgm:pt>
    <dgm:pt modelId="{7D1B14E4-2225-4B9A-881B-75E4E26318BE}" type="sibTrans" cxnId="{3B2745DE-80B6-4954-B2DE-95839DA4030B}">
      <dgm:prSet/>
      <dgm:spPr/>
      <dgm:t>
        <a:bodyPr/>
        <a:lstStyle/>
        <a:p>
          <a:endParaRPr lang="en-US"/>
        </a:p>
      </dgm:t>
    </dgm:pt>
    <dgm:pt modelId="{6E0FBCBF-1C77-4182-9DEE-D141F22A5747}">
      <dgm:prSet phldrT="[Text]" custT="1"/>
      <dgm:spPr/>
      <dgm:t>
        <a:bodyPr/>
        <a:lstStyle/>
        <a:p>
          <a:r>
            <a:rPr lang="en-US" sz="2000" b="1" dirty="0" smtClean="0">
              <a:latin typeface="+mn-lt"/>
              <a:cs typeface="Aharoni" pitchFamily="2" charset="-79"/>
            </a:rPr>
            <a:t>We request you that the questionnaire should be filled up with complete information relevant to the country as the roadmap will be developed after complete analysis of the information provided by the member countries</a:t>
          </a:r>
          <a:endParaRPr lang="en-US" sz="2000" b="1" dirty="0">
            <a:latin typeface="+mn-lt"/>
          </a:endParaRPr>
        </a:p>
      </dgm:t>
    </dgm:pt>
    <dgm:pt modelId="{B3DF6914-96A2-4288-844F-134050182F38}" type="parTrans" cxnId="{BCDCA209-6905-4E8B-8E3F-8D7733627EA2}">
      <dgm:prSet/>
      <dgm:spPr/>
      <dgm:t>
        <a:bodyPr/>
        <a:lstStyle/>
        <a:p>
          <a:endParaRPr lang="en-US"/>
        </a:p>
      </dgm:t>
    </dgm:pt>
    <dgm:pt modelId="{F377B965-1AF4-4383-A64F-42D879BACAE3}" type="sibTrans" cxnId="{BCDCA209-6905-4E8B-8E3F-8D7733627EA2}">
      <dgm:prSet/>
      <dgm:spPr/>
      <dgm:t>
        <a:bodyPr/>
        <a:lstStyle/>
        <a:p>
          <a:endParaRPr lang="en-US"/>
        </a:p>
      </dgm:t>
    </dgm:pt>
    <dgm:pt modelId="{341E7259-458C-46D4-B9B1-44B7CC5B2FAD}" type="pres">
      <dgm:prSet presAssocID="{48163FB4-A008-4E81-9AA7-B3E030A90081}" presName="linearFlow" presStyleCnt="0">
        <dgm:presLayoutVars>
          <dgm:resizeHandles val="exact"/>
        </dgm:presLayoutVars>
      </dgm:prSet>
      <dgm:spPr/>
    </dgm:pt>
    <dgm:pt modelId="{FFE39F6D-52F2-42E2-BE76-7BFDB1D4FA66}" type="pres">
      <dgm:prSet presAssocID="{868E368E-81C3-4214-8DD2-FFDA402073F4}" presName="node" presStyleLbl="node1" presStyleIdx="0" presStyleCnt="3" custScaleX="83801" custScaleY="91842" custLinFactNeighborX="-1041" custLinFactNeighborY="24665">
        <dgm:presLayoutVars>
          <dgm:bulletEnabled val="1"/>
        </dgm:presLayoutVars>
      </dgm:prSet>
      <dgm:spPr/>
      <dgm:t>
        <a:bodyPr/>
        <a:lstStyle/>
        <a:p>
          <a:endParaRPr lang="en-US"/>
        </a:p>
      </dgm:t>
    </dgm:pt>
    <dgm:pt modelId="{9958F2BD-0A89-4774-AE65-DA9D96B88676}" type="pres">
      <dgm:prSet presAssocID="{98746FE3-0636-462C-95B2-29A29114C7ED}" presName="sibTrans" presStyleLbl="sibTrans2D1" presStyleIdx="0" presStyleCnt="2"/>
      <dgm:spPr/>
      <dgm:t>
        <a:bodyPr/>
        <a:lstStyle/>
        <a:p>
          <a:endParaRPr lang="en-US"/>
        </a:p>
      </dgm:t>
    </dgm:pt>
    <dgm:pt modelId="{A2CDF43D-7AEC-4507-8F4A-7EF64C0643C9}" type="pres">
      <dgm:prSet presAssocID="{98746FE3-0636-462C-95B2-29A29114C7ED}" presName="connectorText" presStyleLbl="sibTrans2D1" presStyleIdx="0" presStyleCnt="2"/>
      <dgm:spPr/>
      <dgm:t>
        <a:bodyPr/>
        <a:lstStyle/>
        <a:p>
          <a:endParaRPr lang="en-US"/>
        </a:p>
      </dgm:t>
    </dgm:pt>
    <dgm:pt modelId="{1702E76E-BA9B-48D0-B442-5C5225174BF9}" type="pres">
      <dgm:prSet presAssocID="{1A5029B2-C46D-44CD-A409-3D8744041AA4}" presName="node" presStyleLbl="node1" presStyleIdx="1" presStyleCnt="3" custScaleX="130366" custScaleY="104022">
        <dgm:presLayoutVars>
          <dgm:bulletEnabled val="1"/>
        </dgm:presLayoutVars>
      </dgm:prSet>
      <dgm:spPr/>
      <dgm:t>
        <a:bodyPr/>
        <a:lstStyle/>
        <a:p>
          <a:endParaRPr lang="en-US"/>
        </a:p>
      </dgm:t>
    </dgm:pt>
    <dgm:pt modelId="{B91C5271-92F2-43F2-B313-82AD52566DDB}" type="pres">
      <dgm:prSet presAssocID="{7D1B14E4-2225-4B9A-881B-75E4E26318BE}" presName="sibTrans" presStyleLbl="sibTrans2D1" presStyleIdx="1" presStyleCnt="2"/>
      <dgm:spPr/>
      <dgm:t>
        <a:bodyPr/>
        <a:lstStyle/>
        <a:p>
          <a:endParaRPr lang="en-US"/>
        </a:p>
      </dgm:t>
    </dgm:pt>
    <dgm:pt modelId="{D53F6CE8-3B12-40B1-B712-102C03B32B5A}" type="pres">
      <dgm:prSet presAssocID="{7D1B14E4-2225-4B9A-881B-75E4E26318BE}" presName="connectorText" presStyleLbl="sibTrans2D1" presStyleIdx="1" presStyleCnt="2"/>
      <dgm:spPr/>
      <dgm:t>
        <a:bodyPr/>
        <a:lstStyle/>
        <a:p>
          <a:endParaRPr lang="en-US"/>
        </a:p>
      </dgm:t>
    </dgm:pt>
    <dgm:pt modelId="{728848B7-3AEF-4510-8370-E15C3828BF92}" type="pres">
      <dgm:prSet presAssocID="{6E0FBCBF-1C77-4182-9DEE-D141F22A5747}" presName="node" presStyleLbl="node1" presStyleIdx="2" presStyleCnt="3" custScaleX="141379" custScaleY="81973">
        <dgm:presLayoutVars>
          <dgm:bulletEnabled val="1"/>
        </dgm:presLayoutVars>
      </dgm:prSet>
      <dgm:spPr/>
      <dgm:t>
        <a:bodyPr/>
        <a:lstStyle/>
        <a:p>
          <a:endParaRPr lang="en-US"/>
        </a:p>
      </dgm:t>
    </dgm:pt>
  </dgm:ptLst>
  <dgm:cxnLst>
    <dgm:cxn modelId="{1E65F8A3-A3A2-4294-BCB7-258621D82A45}" type="presOf" srcId="{1A5029B2-C46D-44CD-A409-3D8744041AA4}" destId="{1702E76E-BA9B-48D0-B442-5C5225174BF9}" srcOrd="0" destOrd="0" presId="urn:microsoft.com/office/officeart/2005/8/layout/process2"/>
    <dgm:cxn modelId="{3B2745DE-80B6-4954-B2DE-95839DA4030B}" srcId="{48163FB4-A008-4E81-9AA7-B3E030A90081}" destId="{1A5029B2-C46D-44CD-A409-3D8744041AA4}" srcOrd="1" destOrd="0" parTransId="{954DFD45-6E97-43F1-AF96-CA620456FAB0}" sibTransId="{7D1B14E4-2225-4B9A-881B-75E4E26318BE}"/>
    <dgm:cxn modelId="{6EB929D7-A96C-4BE1-BCC4-C35D3D4DBC22}" type="presOf" srcId="{7D1B14E4-2225-4B9A-881B-75E4E26318BE}" destId="{D53F6CE8-3B12-40B1-B712-102C03B32B5A}" srcOrd="1" destOrd="0" presId="urn:microsoft.com/office/officeart/2005/8/layout/process2"/>
    <dgm:cxn modelId="{C3C4266D-F6FC-4042-A949-42185BEC67FB}" type="presOf" srcId="{6E0FBCBF-1C77-4182-9DEE-D141F22A5747}" destId="{728848B7-3AEF-4510-8370-E15C3828BF92}" srcOrd="0" destOrd="0" presId="urn:microsoft.com/office/officeart/2005/8/layout/process2"/>
    <dgm:cxn modelId="{BCDCA209-6905-4E8B-8E3F-8D7733627EA2}" srcId="{48163FB4-A008-4E81-9AA7-B3E030A90081}" destId="{6E0FBCBF-1C77-4182-9DEE-D141F22A5747}" srcOrd="2" destOrd="0" parTransId="{B3DF6914-96A2-4288-844F-134050182F38}" sibTransId="{F377B965-1AF4-4383-A64F-42D879BACAE3}"/>
    <dgm:cxn modelId="{C3CC8E03-F88B-4256-B288-67B6CB366147}" type="presOf" srcId="{48163FB4-A008-4E81-9AA7-B3E030A90081}" destId="{341E7259-458C-46D4-B9B1-44B7CC5B2FAD}" srcOrd="0" destOrd="0" presId="urn:microsoft.com/office/officeart/2005/8/layout/process2"/>
    <dgm:cxn modelId="{64EA92D8-4176-49F6-AA9F-EFCDBB660D84}" type="presOf" srcId="{98746FE3-0636-462C-95B2-29A29114C7ED}" destId="{A2CDF43D-7AEC-4507-8F4A-7EF64C0643C9}" srcOrd="1" destOrd="0" presId="urn:microsoft.com/office/officeart/2005/8/layout/process2"/>
    <dgm:cxn modelId="{787C31C9-C786-4149-B68E-61F517F21545}" type="presOf" srcId="{98746FE3-0636-462C-95B2-29A29114C7ED}" destId="{9958F2BD-0A89-4774-AE65-DA9D96B88676}" srcOrd="0" destOrd="0" presId="urn:microsoft.com/office/officeart/2005/8/layout/process2"/>
    <dgm:cxn modelId="{5AAFB232-79B5-42A1-94EA-A143DAAA0DF2}" type="presOf" srcId="{868E368E-81C3-4214-8DD2-FFDA402073F4}" destId="{FFE39F6D-52F2-42E2-BE76-7BFDB1D4FA66}" srcOrd="0" destOrd="0" presId="urn:microsoft.com/office/officeart/2005/8/layout/process2"/>
    <dgm:cxn modelId="{219F5DF5-2B2E-4F02-9921-184A08DBCB55}" srcId="{48163FB4-A008-4E81-9AA7-B3E030A90081}" destId="{868E368E-81C3-4214-8DD2-FFDA402073F4}" srcOrd="0" destOrd="0" parTransId="{A07790CE-1BF4-4A3A-911F-2C5D6C9476A4}" sibTransId="{98746FE3-0636-462C-95B2-29A29114C7ED}"/>
    <dgm:cxn modelId="{0E76B5DD-09B4-4E92-A321-C1902A6EBBDE}" type="presOf" srcId="{7D1B14E4-2225-4B9A-881B-75E4E26318BE}" destId="{B91C5271-92F2-43F2-B313-82AD52566DDB}" srcOrd="0" destOrd="0" presId="urn:microsoft.com/office/officeart/2005/8/layout/process2"/>
    <dgm:cxn modelId="{320A8C37-3763-4EFD-ACF0-9F7D510D2303}" type="presParOf" srcId="{341E7259-458C-46D4-B9B1-44B7CC5B2FAD}" destId="{FFE39F6D-52F2-42E2-BE76-7BFDB1D4FA66}" srcOrd="0" destOrd="0" presId="urn:microsoft.com/office/officeart/2005/8/layout/process2"/>
    <dgm:cxn modelId="{FBB110AD-39B3-478C-A181-38C40D9EB580}" type="presParOf" srcId="{341E7259-458C-46D4-B9B1-44B7CC5B2FAD}" destId="{9958F2BD-0A89-4774-AE65-DA9D96B88676}" srcOrd="1" destOrd="0" presId="urn:microsoft.com/office/officeart/2005/8/layout/process2"/>
    <dgm:cxn modelId="{AAB6C9AA-F27E-4D83-B7E7-34FD3B4DB81D}" type="presParOf" srcId="{9958F2BD-0A89-4774-AE65-DA9D96B88676}" destId="{A2CDF43D-7AEC-4507-8F4A-7EF64C0643C9}" srcOrd="0" destOrd="0" presId="urn:microsoft.com/office/officeart/2005/8/layout/process2"/>
    <dgm:cxn modelId="{221B3461-F0B8-42BE-A34D-6E19274761A8}" type="presParOf" srcId="{341E7259-458C-46D4-B9B1-44B7CC5B2FAD}" destId="{1702E76E-BA9B-48D0-B442-5C5225174BF9}" srcOrd="2" destOrd="0" presId="urn:microsoft.com/office/officeart/2005/8/layout/process2"/>
    <dgm:cxn modelId="{BE763ABE-A741-4D39-B43A-2E5B9CC4D8C5}" type="presParOf" srcId="{341E7259-458C-46D4-B9B1-44B7CC5B2FAD}" destId="{B91C5271-92F2-43F2-B313-82AD52566DDB}" srcOrd="3" destOrd="0" presId="urn:microsoft.com/office/officeart/2005/8/layout/process2"/>
    <dgm:cxn modelId="{4FD596BA-D3A8-4854-A9E7-EE508BD289AA}" type="presParOf" srcId="{B91C5271-92F2-43F2-B313-82AD52566DDB}" destId="{D53F6CE8-3B12-40B1-B712-102C03B32B5A}" srcOrd="0" destOrd="0" presId="urn:microsoft.com/office/officeart/2005/8/layout/process2"/>
    <dgm:cxn modelId="{9AB74B24-0D96-4EF2-8968-F4F7193D5230}" type="presParOf" srcId="{341E7259-458C-46D4-B9B1-44B7CC5B2FAD}" destId="{728848B7-3AEF-4510-8370-E15C3828BF92}" srcOrd="4"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E39F6D-52F2-42E2-BE76-7BFDB1D4FA66}">
      <dsp:nvSpPr>
        <dsp:cNvPr id="0" name=""/>
        <dsp:cNvSpPr/>
      </dsp:nvSpPr>
      <dsp:spPr>
        <a:xfrm>
          <a:off x="1526425" y="194353"/>
          <a:ext cx="5199958" cy="142472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mn-lt"/>
              <a:cs typeface="Aharoni" pitchFamily="2" charset="-79"/>
            </a:rPr>
            <a:t>The questionnaire will be finalized and circulated shortly to all the ISA member countries.</a:t>
          </a:r>
          <a:endParaRPr lang="en-US" sz="2000" b="1" kern="1200" dirty="0">
            <a:latin typeface="+mn-lt"/>
          </a:endParaRPr>
        </a:p>
      </dsp:txBody>
      <dsp:txXfrm>
        <a:off x="1526425" y="194353"/>
        <a:ext cx="5199958" cy="1424728"/>
      </dsp:txXfrm>
    </dsp:sp>
    <dsp:sp modelId="{9958F2BD-0A89-4774-AE65-DA9D96B88676}">
      <dsp:nvSpPr>
        <dsp:cNvPr id="0" name=""/>
        <dsp:cNvSpPr/>
      </dsp:nvSpPr>
      <dsp:spPr>
        <a:xfrm rot="5294467">
          <a:off x="3938025" y="1562207"/>
          <a:ext cx="438453" cy="698076"/>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rot="5294467">
        <a:off x="3938025" y="1562207"/>
        <a:ext cx="438453" cy="698076"/>
      </dsp:txXfrm>
    </dsp:sp>
    <dsp:sp modelId="{1702E76E-BA9B-48D0-B442-5C5225174BF9}">
      <dsp:nvSpPr>
        <dsp:cNvPr id="0" name=""/>
        <dsp:cNvSpPr/>
      </dsp:nvSpPr>
      <dsp:spPr>
        <a:xfrm>
          <a:off x="146311" y="2203410"/>
          <a:ext cx="8089376" cy="161367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mn-lt"/>
              <a:cs typeface="Aharoni" pitchFamily="2" charset="-79"/>
            </a:rPr>
            <a:t>The National Focal Points (NFP) may be required to collect the information from various organizations/institutions in their countries to reply to all the questions</a:t>
          </a:r>
          <a:endParaRPr lang="en-US" sz="2000" b="1" kern="1200" dirty="0">
            <a:latin typeface="+mn-lt"/>
          </a:endParaRPr>
        </a:p>
      </dsp:txBody>
      <dsp:txXfrm>
        <a:off x="146311" y="2203410"/>
        <a:ext cx="8089376" cy="1613674"/>
      </dsp:txXfrm>
    </dsp:sp>
    <dsp:sp modelId="{B91C5271-92F2-43F2-B313-82AD52566DDB}">
      <dsp:nvSpPr>
        <dsp:cNvPr id="0" name=""/>
        <dsp:cNvSpPr/>
      </dsp:nvSpPr>
      <dsp:spPr>
        <a:xfrm rot="5400000">
          <a:off x="3900134" y="3855867"/>
          <a:ext cx="581730" cy="698076"/>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n-US" sz="2900" kern="1200"/>
        </a:p>
      </dsp:txBody>
      <dsp:txXfrm rot="5400000">
        <a:off x="3900134" y="3855867"/>
        <a:ext cx="581730" cy="698076"/>
      </dsp:txXfrm>
    </dsp:sp>
    <dsp:sp modelId="{728848B7-3AEF-4510-8370-E15C3828BF92}">
      <dsp:nvSpPr>
        <dsp:cNvPr id="0" name=""/>
        <dsp:cNvSpPr/>
      </dsp:nvSpPr>
      <dsp:spPr>
        <a:xfrm>
          <a:off x="-195373" y="4592726"/>
          <a:ext cx="8772746" cy="127163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mn-lt"/>
              <a:cs typeface="Aharoni" pitchFamily="2" charset="-79"/>
            </a:rPr>
            <a:t>We request you that the questionnaire should be filled up with complete information relevant to the country as the roadmap will be developed after complete analysis of the information provided by the member countries</a:t>
          </a:r>
          <a:endParaRPr lang="en-US" sz="2000" b="1" kern="1200" dirty="0">
            <a:latin typeface="+mn-lt"/>
          </a:endParaRPr>
        </a:p>
      </dsp:txBody>
      <dsp:txXfrm>
        <a:off x="-195373" y="4592726"/>
        <a:ext cx="8772746" cy="1271632"/>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n-US"/>
          </a:p>
        </p:txBody>
      </p:sp>
      <p:sp>
        <p:nvSpPr>
          <p:cNvPr id="3" name="Date Placeholder 2"/>
          <p:cNvSpPr>
            <a:spLocks noGrp="1"/>
          </p:cNvSpPr>
          <p:nvPr>
            <p:ph type="dt" sz="quarter" idx="1"/>
          </p:nvPr>
        </p:nvSpPr>
        <p:spPr>
          <a:xfrm>
            <a:off x="3995217" y="0"/>
            <a:ext cx="3056414" cy="465455"/>
          </a:xfrm>
          <a:prstGeom prst="rect">
            <a:avLst/>
          </a:prstGeom>
        </p:spPr>
        <p:txBody>
          <a:bodyPr vert="horz" lIns="93497" tIns="46749" rIns="93497" bIns="46749" rtlCol="0"/>
          <a:lstStyle>
            <a:lvl1pPr algn="r">
              <a:defRPr sz="1200"/>
            </a:lvl1pPr>
          </a:lstStyle>
          <a:p>
            <a:fld id="{B0739D58-8D85-4B30-91A3-DDB1330AF9BE}" type="datetimeFigureOut">
              <a:rPr lang="en-US" smtClean="0"/>
              <a:pPr/>
              <a:t>7/25/2018</a:t>
            </a:fld>
            <a:endParaRPr lang="en-US"/>
          </a:p>
        </p:txBody>
      </p:sp>
      <p:sp>
        <p:nvSpPr>
          <p:cNvPr id="4" name="Footer Placeholder 3"/>
          <p:cNvSpPr>
            <a:spLocks noGrp="1"/>
          </p:cNvSpPr>
          <p:nvPr>
            <p:ph type="ftr" sz="quarter" idx="2"/>
          </p:nvPr>
        </p:nvSpPr>
        <p:spPr>
          <a:xfrm>
            <a:off x="0" y="8842029"/>
            <a:ext cx="3056414" cy="465455"/>
          </a:xfrm>
          <a:prstGeom prst="rect">
            <a:avLst/>
          </a:prstGeom>
        </p:spPr>
        <p:txBody>
          <a:bodyPr vert="horz" lIns="93497" tIns="46749" rIns="93497" bIns="46749" rtlCol="0" anchor="b"/>
          <a:lstStyle>
            <a:lvl1pPr algn="l">
              <a:defRPr sz="1200"/>
            </a:lvl1pPr>
          </a:lstStyle>
          <a:p>
            <a:endParaRPr lang="en-US"/>
          </a:p>
        </p:txBody>
      </p:sp>
      <p:sp>
        <p:nvSpPr>
          <p:cNvPr id="5" name="Slide Number Placeholder 4"/>
          <p:cNvSpPr>
            <a:spLocks noGrp="1"/>
          </p:cNvSpPr>
          <p:nvPr>
            <p:ph type="sldNum" sz="quarter" idx="3"/>
          </p:nvPr>
        </p:nvSpPr>
        <p:spPr>
          <a:xfrm>
            <a:off x="3995217" y="8842029"/>
            <a:ext cx="3056414" cy="465455"/>
          </a:xfrm>
          <a:prstGeom prst="rect">
            <a:avLst/>
          </a:prstGeom>
        </p:spPr>
        <p:txBody>
          <a:bodyPr vert="horz" lIns="93497" tIns="46749" rIns="93497" bIns="46749" rtlCol="0" anchor="b"/>
          <a:lstStyle>
            <a:lvl1pPr algn="r">
              <a:defRPr sz="1200"/>
            </a:lvl1pPr>
          </a:lstStyle>
          <a:p>
            <a:fld id="{01C8F5FA-97EE-4407-9F5B-82693E23955F}"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n-US"/>
          </a:p>
        </p:txBody>
      </p:sp>
      <p:sp>
        <p:nvSpPr>
          <p:cNvPr id="3" name="Date Placeholder 2"/>
          <p:cNvSpPr>
            <a:spLocks noGrp="1"/>
          </p:cNvSpPr>
          <p:nvPr>
            <p:ph type="dt" idx="1"/>
          </p:nvPr>
        </p:nvSpPr>
        <p:spPr>
          <a:xfrm>
            <a:off x="3995217" y="0"/>
            <a:ext cx="3056414" cy="465455"/>
          </a:xfrm>
          <a:prstGeom prst="rect">
            <a:avLst/>
          </a:prstGeom>
        </p:spPr>
        <p:txBody>
          <a:bodyPr vert="horz" lIns="93497" tIns="46749" rIns="93497" bIns="46749" rtlCol="0"/>
          <a:lstStyle>
            <a:lvl1pPr algn="r">
              <a:defRPr sz="1200"/>
            </a:lvl1pPr>
          </a:lstStyle>
          <a:p>
            <a:fld id="{12AAD76C-38F9-4A12-89B3-6A8399642B90}" type="datetimeFigureOut">
              <a:rPr lang="en-US" smtClean="0"/>
              <a:pPr/>
              <a:t>7/25/2018</a:t>
            </a:fld>
            <a:endParaRPr lang="en-US"/>
          </a:p>
        </p:txBody>
      </p:sp>
      <p:sp>
        <p:nvSpPr>
          <p:cNvPr id="4" name="Slide Image Placeholder 3"/>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3497" tIns="46749" rIns="93497" bIns="46749" rtlCol="0" anchor="ctr"/>
          <a:lstStyle/>
          <a:p>
            <a:endParaRPr lang="en-US"/>
          </a:p>
        </p:txBody>
      </p:sp>
      <p:sp>
        <p:nvSpPr>
          <p:cNvPr id="5" name="Notes Placeholder 4"/>
          <p:cNvSpPr>
            <a:spLocks noGrp="1"/>
          </p:cNvSpPr>
          <p:nvPr>
            <p:ph type="body" sz="quarter" idx="3"/>
          </p:nvPr>
        </p:nvSpPr>
        <p:spPr>
          <a:xfrm>
            <a:off x="705327" y="4421823"/>
            <a:ext cx="5642610" cy="4189095"/>
          </a:xfrm>
          <a:prstGeom prst="rect">
            <a:avLst/>
          </a:prstGeom>
        </p:spPr>
        <p:txBody>
          <a:bodyPr vert="horz" lIns="93497" tIns="46749" rIns="93497" bIns="4674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56414" cy="465455"/>
          </a:xfrm>
          <a:prstGeom prst="rect">
            <a:avLst/>
          </a:prstGeom>
        </p:spPr>
        <p:txBody>
          <a:bodyPr vert="horz" lIns="93497" tIns="46749" rIns="93497" bIns="46749" rtlCol="0" anchor="b"/>
          <a:lstStyle>
            <a:lvl1pPr algn="l">
              <a:defRPr sz="1200"/>
            </a:lvl1pPr>
          </a:lstStyle>
          <a:p>
            <a:endParaRPr lang="en-US"/>
          </a:p>
        </p:txBody>
      </p:sp>
      <p:sp>
        <p:nvSpPr>
          <p:cNvPr id="7" name="Slide Number Placeholder 6"/>
          <p:cNvSpPr>
            <a:spLocks noGrp="1"/>
          </p:cNvSpPr>
          <p:nvPr>
            <p:ph type="sldNum" sz="quarter" idx="5"/>
          </p:nvPr>
        </p:nvSpPr>
        <p:spPr>
          <a:xfrm>
            <a:off x="3995217" y="8842029"/>
            <a:ext cx="3056414" cy="465455"/>
          </a:xfrm>
          <a:prstGeom prst="rect">
            <a:avLst/>
          </a:prstGeom>
        </p:spPr>
        <p:txBody>
          <a:bodyPr vert="horz" lIns="93497" tIns="46749" rIns="93497" bIns="46749" rtlCol="0" anchor="b"/>
          <a:lstStyle>
            <a:lvl1pPr algn="r">
              <a:defRPr sz="1200"/>
            </a:lvl1pPr>
          </a:lstStyle>
          <a:p>
            <a:fld id="{D29D3A7C-9E46-4D15-B829-A51727ABD45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840A1C2-793E-4B3D-9F7E-99650CB5AFB8}" type="slidenum">
              <a:rPr lang="en-US"/>
              <a:pPr fontAlgn="base">
                <a:spcBef>
                  <a:spcPct val="0"/>
                </a:spcBef>
                <a:spcAft>
                  <a:spcPct val="0"/>
                </a:spcAft>
              </a:pPr>
              <a:t>1</a:t>
            </a:fld>
            <a:endParaRPr lang="en-US"/>
          </a:p>
        </p:txBody>
      </p:sp>
    </p:spTree>
    <p:extLst>
      <p:ext uri="{BB962C8B-B14F-4D97-AF65-F5344CB8AC3E}">
        <p14:creationId xmlns="" xmlns:p14="http://schemas.microsoft.com/office/powerpoint/2010/main" val="2332657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7/25/2018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7/25/2018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7/25/2018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7/25/2018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7/25/2018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CEO%20Contacts.xls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a:extLst>
              <a:ext uri="{FF2B5EF4-FFF2-40B4-BE49-F238E27FC236}"/>
            </a:extLst>
          </p:cNvPr>
          <p:cNvSpPr>
            <a:spLocks noGrp="1" noRot="1" noChangeAspect="1" noMove="1" noResize="1" noEditPoints="1" noAdjustHandles="1" noChangeArrowheads="1" noChangeShapeType="1" noTextEdit="1"/>
          </p:cNvSpPr>
          <p:nvPr/>
        </p:nvSpPr>
        <p:spPr>
          <a:xfrm>
            <a:off x="0" y="0"/>
            <a:ext cx="4101704" cy="6858000"/>
          </a:xfrm>
          <a:prstGeom prst="rect">
            <a:avLst/>
          </a:prstGeom>
          <a:solidFill>
            <a:srgbClr val="3E43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800"/>
          </a:p>
        </p:txBody>
      </p:sp>
      <p:sp>
        <p:nvSpPr>
          <p:cNvPr id="2" name="Title 1">
            <a:extLst>
              <a:ext uri="{FF2B5EF4-FFF2-40B4-BE49-F238E27FC236}"/>
            </a:extLst>
          </p:cNvPr>
          <p:cNvSpPr>
            <a:spLocks noGrp="1"/>
          </p:cNvSpPr>
          <p:nvPr>
            <p:ph type="ctrTitle"/>
          </p:nvPr>
        </p:nvSpPr>
        <p:spPr>
          <a:xfrm>
            <a:off x="533400" y="3505200"/>
            <a:ext cx="3156347" cy="1642109"/>
          </a:xfrm>
        </p:spPr>
        <p:txBody>
          <a:bodyPr rtlCol="0">
            <a:normAutofit/>
          </a:bodyPr>
          <a:lstStyle/>
          <a:p>
            <a:pPr fontAlgn="auto">
              <a:spcAft>
                <a:spcPts val="0"/>
              </a:spcAft>
              <a:defRPr/>
            </a:pPr>
            <a:r>
              <a:rPr lang="en-US" sz="2800" b="1" dirty="0" smtClean="0">
                <a:solidFill>
                  <a:schemeClr val="bg1"/>
                </a:solidFill>
                <a:latin typeface="+mn-lt"/>
              </a:rPr>
              <a:t>Standardization in Solar Sector</a:t>
            </a:r>
            <a:endParaRPr lang="en-US" sz="2800" b="1" dirty="0">
              <a:solidFill>
                <a:schemeClr val="bg1"/>
              </a:solidFill>
              <a:latin typeface="+mn-lt"/>
            </a:endParaRPr>
          </a:p>
        </p:txBody>
      </p:sp>
      <p:pic>
        <p:nvPicPr>
          <p:cNvPr id="2054" name="Picture 2" descr="https://i0.wp.com/navratnanews.com/wp-content/uploads/BIS-1.jpg"/>
          <p:cNvPicPr>
            <a:picLocks noChangeAspect="1" noChangeArrowheads="1"/>
          </p:cNvPicPr>
          <p:nvPr/>
        </p:nvPicPr>
        <p:blipFill>
          <a:blip r:embed="rId3" cstate="print"/>
          <a:srcRect t="83786" r="2" b="885"/>
          <a:stretch>
            <a:fillRect/>
          </a:stretch>
        </p:blipFill>
        <p:spPr bwMode="auto">
          <a:xfrm>
            <a:off x="4724400" y="4191000"/>
            <a:ext cx="4094559" cy="790575"/>
          </a:xfrm>
          <a:prstGeom prst="rect">
            <a:avLst/>
          </a:prstGeom>
          <a:noFill/>
          <a:ln w="9525">
            <a:noFill/>
            <a:miter lim="800000"/>
            <a:headEnd/>
            <a:tailEnd/>
          </a:ln>
        </p:spPr>
      </p:pic>
      <p:pic>
        <p:nvPicPr>
          <p:cNvPr id="2055" name="Picture 2" descr="https://i0.wp.com/navratnanews.com/wp-content/uploads/BIS-1.jpg"/>
          <p:cNvPicPr>
            <a:picLocks noChangeAspect="1" noChangeArrowheads="1"/>
          </p:cNvPicPr>
          <p:nvPr/>
        </p:nvPicPr>
        <p:blipFill>
          <a:blip r:embed="rId3" cstate="print"/>
          <a:srcRect t="2800" r="2" b="77682"/>
          <a:stretch>
            <a:fillRect/>
          </a:stretch>
        </p:blipFill>
        <p:spPr bwMode="auto">
          <a:xfrm>
            <a:off x="4648200" y="228600"/>
            <a:ext cx="4139804" cy="1008063"/>
          </a:xfrm>
          <a:prstGeom prst="rect">
            <a:avLst/>
          </a:prstGeom>
          <a:noFill/>
          <a:ln w="9525">
            <a:noFill/>
            <a:miter lim="800000"/>
            <a:headEnd/>
            <a:tailEnd/>
          </a:ln>
        </p:spPr>
      </p:pic>
      <p:pic>
        <p:nvPicPr>
          <p:cNvPr id="2056" name="Picture 2" descr="Image result for manak path pradarshak logo"/>
          <p:cNvPicPr>
            <a:picLocks noChangeAspect="1" noChangeArrowheads="1"/>
          </p:cNvPicPr>
          <p:nvPr/>
        </p:nvPicPr>
        <p:blipFill>
          <a:blip r:embed="rId4" cstate="print"/>
          <a:srcRect/>
          <a:stretch>
            <a:fillRect/>
          </a:stretch>
        </p:blipFill>
        <p:spPr bwMode="auto">
          <a:xfrm>
            <a:off x="5181600" y="990600"/>
            <a:ext cx="3223022" cy="3063875"/>
          </a:xfrm>
          <a:prstGeom prst="rect">
            <a:avLst/>
          </a:prstGeom>
          <a:noFill/>
          <a:ln w="9525">
            <a:noFill/>
            <a:miter lim="800000"/>
            <a:headEnd/>
            <a:tailEnd/>
          </a:ln>
        </p:spPr>
      </p:pic>
      <p:cxnSp>
        <p:nvCxnSpPr>
          <p:cNvPr id="9" name="Straight Connector 8"/>
          <p:cNvCxnSpPr/>
          <p:nvPr/>
        </p:nvCxnSpPr>
        <p:spPr>
          <a:xfrm>
            <a:off x="762000" y="3048000"/>
            <a:ext cx="28194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04800" y="1676400"/>
            <a:ext cx="3810000" cy="1077218"/>
          </a:xfrm>
          <a:prstGeom prst="rect">
            <a:avLst/>
          </a:prstGeom>
          <a:noFill/>
        </p:spPr>
        <p:txBody>
          <a:bodyPr wrap="square" rtlCol="0">
            <a:spAutoFit/>
          </a:bodyPr>
          <a:lstStyle/>
          <a:p>
            <a:pPr algn="ctr"/>
            <a:r>
              <a:rPr lang="en-US" sz="3200" b="1" dirty="0" smtClean="0">
                <a:solidFill>
                  <a:schemeClr val="bg1"/>
                </a:solidFill>
                <a:cs typeface="Aharoni" pitchFamily="2" charset="-79"/>
              </a:rPr>
              <a:t>Roadmap for ISA standardization</a:t>
            </a:r>
            <a:endParaRPr lang="en-US" sz="3200" b="1" dirty="0">
              <a:solidFill>
                <a:schemeClr val="bg1"/>
              </a:solidFill>
              <a:cs typeface="Aharoni" pitchFamily="2" charset="-79"/>
            </a:endParaRPr>
          </a:p>
        </p:txBody>
      </p:sp>
      <p:sp>
        <p:nvSpPr>
          <p:cNvPr id="10" name="TextBox 9"/>
          <p:cNvSpPr txBox="1"/>
          <p:nvPr/>
        </p:nvSpPr>
        <p:spPr>
          <a:xfrm>
            <a:off x="5334000" y="5842337"/>
            <a:ext cx="3810000" cy="1015663"/>
          </a:xfrm>
          <a:prstGeom prst="rect">
            <a:avLst/>
          </a:prstGeom>
          <a:noFill/>
        </p:spPr>
        <p:txBody>
          <a:bodyPr wrap="square" rtlCol="0">
            <a:spAutoFit/>
          </a:bodyPr>
          <a:lstStyle/>
          <a:p>
            <a:pPr algn="r"/>
            <a:r>
              <a:rPr lang="en-US" sz="2000" dirty="0" smtClean="0">
                <a:latin typeface="Aharoni" pitchFamily="2" charset="-79"/>
                <a:cs typeface="Aharoni" pitchFamily="2" charset="-79"/>
              </a:rPr>
              <a:t>Rajeev Sharma</a:t>
            </a:r>
          </a:p>
          <a:p>
            <a:pPr algn="r"/>
            <a:r>
              <a:rPr lang="en-US" sz="2000" dirty="0" smtClean="0">
                <a:latin typeface="Aharoni" pitchFamily="2" charset="-79"/>
                <a:cs typeface="Aharoni" pitchFamily="2" charset="-79"/>
              </a:rPr>
              <a:t>Head (Electrotechnical), BIS</a:t>
            </a:r>
          </a:p>
          <a:p>
            <a:pPr algn="r"/>
            <a:r>
              <a:rPr lang="en-US" sz="2000" dirty="0" smtClean="0">
                <a:latin typeface="Aharoni" pitchFamily="2" charset="-79"/>
                <a:cs typeface="Aharoni" pitchFamily="2" charset="-79"/>
              </a:rPr>
              <a:t>Email : eetd@bis.gov.in</a:t>
            </a:r>
            <a:endParaRPr lang="en-US" sz="2000" dirty="0">
              <a:latin typeface="Aharoni" pitchFamily="2" charset="-79"/>
              <a:cs typeface="Aharoni" pitchFamily="2" charset="-79"/>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Features of the Survey work</a:t>
            </a:r>
            <a:br>
              <a:rPr lang="en-US" dirty="0" smtClean="0"/>
            </a:br>
            <a:r>
              <a:rPr lang="en-US" sz="1800" dirty="0" smtClean="0"/>
              <a:t>(</a:t>
            </a:r>
            <a:r>
              <a:rPr lang="en-US" sz="1800" dirty="0" err="1" smtClean="0"/>
              <a:t>contd</a:t>
            </a:r>
            <a:r>
              <a:rPr lang="en-US" sz="1800" dirty="0" smtClean="0"/>
              <a: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We will attach a filled questionnaire as Sample.</a:t>
            </a:r>
          </a:p>
          <a:p>
            <a:r>
              <a:rPr lang="en-US" dirty="0" smtClean="0"/>
              <a:t>We will also sensitize the Standards bodies in these countries as required.</a:t>
            </a:r>
          </a:p>
          <a:p>
            <a:r>
              <a:rPr lang="en-US" dirty="0" smtClean="0"/>
              <a:t>We also propose to hold a Web Training Session for all those identified persons by the NFP ,who will actually collect the information and send it. </a:t>
            </a:r>
          </a:p>
          <a:p>
            <a:r>
              <a:rPr lang="en-US" dirty="0" smtClean="0"/>
              <a:t>We are also putting together a Query and reply system in place</a:t>
            </a:r>
          </a:p>
          <a:p>
            <a:r>
              <a:rPr lang="en-US" dirty="0" smtClean="0"/>
              <a:t>In addition to NFPs, we are also looking at our counter-parts, </a:t>
            </a:r>
            <a:r>
              <a:rPr lang="en-US" dirty="0" err="1" smtClean="0"/>
              <a:t>ie</a:t>
            </a:r>
            <a:r>
              <a:rPr lang="en-US" dirty="0" smtClean="0"/>
              <a:t> </a:t>
            </a:r>
            <a:r>
              <a:rPr lang="en-US" dirty="0" smtClean="0">
                <a:hlinkClick r:id="rId2" action="ppaction://hlinkfile"/>
              </a:rPr>
              <a:t>Standards bodies </a:t>
            </a:r>
            <a:r>
              <a:rPr lang="en-US" dirty="0" smtClean="0"/>
              <a:t>as major repository of information, who can help in completing this work. </a:t>
            </a:r>
          </a:p>
          <a:p>
            <a:endParaRPr lang="en-US" dirty="0" smtClean="0"/>
          </a:p>
          <a:p>
            <a:endParaRPr lang="en-US" dirty="0"/>
          </a:p>
        </p:txBody>
      </p:sp>
      <p:pic>
        <p:nvPicPr>
          <p:cNvPr id="4" name="Picture 3" descr="Image result for manak path pradarshak logo"/>
          <p:cNvPicPr>
            <a:picLocks noChangeAspect="1" noChangeArrowheads="1"/>
          </p:cNvPicPr>
          <p:nvPr/>
        </p:nvPicPr>
        <p:blipFill>
          <a:blip r:embed="rId3" cstate="print"/>
          <a:srcRect/>
          <a:stretch>
            <a:fillRect/>
          </a:stretch>
        </p:blipFill>
        <p:spPr bwMode="auto">
          <a:xfrm>
            <a:off x="7452988" y="0"/>
            <a:ext cx="1691012" cy="120563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2060">
            <a:alpha val="16000"/>
          </a:srgbClr>
        </a:solidFill>
        <a:effectLst/>
      </p:bgPr>
    </p:bg>
    <p:spTree>
      <p:nvGrpSpPr>
        <p:cNvPr id="1" name=""/>
        <p:cNvGrpSpPr/>
        <p:nvPr/>
      </p:nvGrpSpPr>
      <p:grpSpPr>
        <a:xfrm>
          <a:off x="0" y="0"/>
          <a:ext cx="0" cy="0"/>
          <a:chOff x="0" y="0"/>
          <a:chExt cx="0" cy="0"/>
        </a:xfrm>
      </p:grpSpPr>
      <p:sp>
        <p:nvSpPr>
          <p:cNvPr id="2" name="TextBox 1"/>
          <p:cNvSpPr txBox="1"/>
          <p:nvPr/>
        </p:nvSpPr>
        <p:spPr>
          <a:xfrm>
            <a:off x="609600" y="457200"/>
            <a:ext cx="7924800" cy="1446550"/>
          </a:xfrm>
          <a:prstGeom prst="rect">
            <a:avLst/>
          </a:prstGeom>
          <a:noFill/>
        </p:spPr>
        <p:txBody>
          <a:bodyPr wrap="square" rtlCol="0">
            <a:spAutoFit/>
          </a:bodyPr>
          <a:lstStyle/>
          <a:p>
            <a:r>
              <a:rPr lang="en-US" sz="2800" dirty="0" smtClean="0">
                <a:solidFill>
                  <a:srgbClr val="C00000"/>
                </a:solidFill>
                <a:latin typeface="Aharoni" pitchFamily="2" charset="-79"/>
                <a:cs typeface="Aharoni" pitchFamily="2" charset="-79"/>
              </a:rPr>
              <a:t>Road Ahead......</a:t>
            </a:r>
          </a:p>
          <a:p>
            <a:endParaRPr lang="en-US" sz="2000" dirty="0" smtClean="0">
              <a:latin typeface="Aharoni" pitchFamily="2" charset="-79"/>
              <a:cs typeface="Aharoni" pitchFamily="2" charset="-79"/>
            </a:endParaRPr>
          </a:p>
          <a:p>
            <a:endParaRPr lang="en-US" sz="2000" dirty="0" smtClean="0">
              <a:latin typeface="Aharoni" pitchFamily="2" charset="-79"/>
              <a:cs typeface="Aharoni" pitchFamily="2" charset="-79"/>
            </a:endParaRPr>
          </a:p>
          <a:p>
            <a:endParaRPr lang="en-US" sz="2000" dirty="0" smtClean="0">
              <a:latin typeface="Aharoni" pitchFamily="2" charset="-79"/>
              <a:cs typeface="Aharoni" pitchFamily="2" charset="-79"/>
            </a:endParaRPr>
          </a:p>
        </p:txBody>
      </p:sp>
      <p:graphicFrame>
        <p:nvGraphicFramePr>
          <p:cNvPr id="3" name="Diagram 2"/>
          <p:cNvGraphicFramePr/>
          <p:nvPr/>
        </p:nvGraphicFramePr>
        <p:xfrm>
          <a:off x="533400" y="838200"/>
          <a:ext cx="8382000" cy="586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2" descr="Image result for manak path pradarshak logo"/>
          <p:cNvPicPr>
            <a:picLocks noChangeAspect="1" noChangeArrowheads="1"/>
          </p:cNvPicPr>
          <p:nvPr/>
        </p:nvPicPr>
        <p:blipFill>
          <a:blip r:embed="rId7" cstate="print"/>
          <a:srcRect/>
          <a:stretch>
            <a:fillRect/>
          </a:stretch>
        </p:blipFill>
        <p:spPr bwMode="auto">
          <a:xfrm>
            <a:off x="7452988" y="0"/>
            <a:ext cx="1691012" cy="120563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990600" y="762000"/>
            <a:ext cx="7010400" cy="5181600"/>
          </a:xfrm>
          <a:prstGeom prst="ellipse">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2514600" y="2667000"/>
            <a:ext cx="4114800" cy="1015663"/>
          </a:xfrm>
          <a:prstGeom prst="rect">
            <a:avLst/>
          </a:prstGeom>
          <a:noFill/>
        </p:spPr>
        <p:txBody>
          <a:bodyPr wrap="square" lIns="91440" tIns="45720" rIns="91440" bIns="45720">
            <a:spAutoFit/>
          </a:bodyPr>
          <a:lstStyle/>
          <a:p>
            <a:pPr algn="ctr"/>
            <a:r>
              <a:rPr lang="en-US" sz="60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THANK YOU</a:t>
            </a:r>
            <a:endParaRPr lang="en-US" sz="60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70C0">
            <a:alpha val="75000"/>
          </a:srgbClr>
        </a:solidFill>
        <a:effectLst/>
      </p:bgPr>
    </p:bg>
    <p:spTree>
      <p:nvGrpSpPr>
        <p:cNvPr id="1" name=""/>
        <p:cNvGrpSpPr/>
        <p:nvPr/>
      </p:nvGrpSpPr>
      <p:grpSpPr>
        <a:xfrm>
          <a:off x="0" y="0"/>
          <a:ext cx="0" cy="0"/>
          <a:chOff x="0" y="0"/>
          <a:chExt cx="0" cy="0"/>
        </a:xfrm>
      </p:grpSpPr>
      <p:sp>
        <p:nvSpPr>
          <p:cNvPr id="2" name="TextBox 1"/>
          <p:cNvSpPr txBox="1"/>
          <p:nvPr/>
        </p:nvSpPr>
        <p:spPr>
          <a:xfrm>
            <a:off x="228600" y="1219200"/>
            <a:ext cx="8305800" cy="4154984"/>
          </a:xfrm>
          <a:prstGeom prst="rect">
            <a:avLst/>
          </a:prstGeom>
          <a:noFill/>
        </p:spPr>
        <p:txBody>
          <a:bodyPr wrap="square" rtlCol="0">
            <a:spAutoFit/>
          </a:bodyPr>
          <a:lstStyle/>
          <a:p>
            <a:r>
              <a:rPr lang="en-US" sz="2400" b="1" dirty="0" smtClean="0">
                <a:solidFill>
                  <a:srgbClr val="002060"/>
                </a:solidFill>
                <a:cs typeface="Aharoni" pitchFamily="2" charset="-79"/>
              </a:rPr>
              <a:t>By an Office Memorandum issued by ISA Secretariat, a Working Group has been constituted with the following members :</a:t>
            </a:r>
          </a:p>
          <a:p>
            <a:endParaRPr lang="en-US" sz="2400" b="1" dirty="0" smtClean="0">
              <a:solidFill>
                <a:srgbClr val="002060"/>
              </a:solidFill>
              <a:cs typeface="Aharoni" pitchFamily="2" charset="-79"/>
            </a:endParaRPr>
          </a:p>
          <a:p>
            <a:pPr>
              <a:buFont typeface="Arial" pitchFamily="34" charset="0"/>
              <a:buChar char="•"/>
            </a:pPr>
            <a:r>
              <a:rPr lang="en-US" sz="2400" b="1" dirty="0" smtClean="0">
                <a:solidFill>
                  <a:srgbClr val="002060"/>
                </a:solidFill>
                <a:cs typeface="Aharoni" pitchFamily="2" charset="-79"/>
              </a:rPr>
              <a:t> Ms </a:t>
            </a:r>
            <a:r>
              <a:rPr lang="en-US" sz="2400" b="1" dirty="0" err="1" smtClean="0">
                <a:solidFill>
                  <a:srgbClr val="002060"/>
                </a:solidFill>
                <a:cs typeface="Aharoni" pitchFamily="2" charset="-79"/>
              </a:rPr>
              <a:t>Surina</a:t>
            </a:r>
            <a:r>
              <a:rPr lang="en-US" sz="2400" b="1" dirty="0" smtClean="0">
                <a:solidFill>
                  <a:srgbClr val="002060"/>
                </a:solidFill>
                <a:cs typeface="Aharoni" pitchFamily="2" charset="-79"/>
              </a:rPr>
              <a:t> </a:t>
            </a:r>
            <a:r>
              <a:rPr lang="en-US" sz="2400" b="1" dirty="0" err="1" smtClean="0">
                <a:solidFill>
                  <a:srgbClr val="002060"/>
                </a:solidFill>
                <a:cs typeface="Aharoni" pitchFamily="2" charset="-79"/>
              </a:rPr>
              <a:t>Rajan</a:t>
            </a:r>
            <a:r>
              <a:rPr lang="en-US" sz="2400" b="1" dirty="0" smtClean="0">
                <a:solidFill>
                  <a:srgbClr val="002060"/>
                </a:solidFill>
                <a:cs typeface="Aharoni" pitchFamily="2" charset="-79"/>
              </a:rPr>
              <a:t>, Director General (BIS) – Chairperson</a:t>
            </a:r>
          </a:p>
          <a:p>
            <a:pPr>
              <a:buFont typeface="Arial" pitchFamily="34" charset="0"/>
              <a:buChar char="•"/>
            </a:pPr>
            <a:r>
              <a:rPr lang="en-US" sz="2400" b="1" dirty="0" smtClean="0">
                <a:solidFill>
                  <a:srgbClr val="002060"/>
                </a:solidFill>
                <a:cs typeface="Aharoni" pitchFamily="2" charset="-79"/>
              </a:rPr>
              <a:t> Director General, NISE or his representative – Member</a:t>
            </a:r>
          </a:p>
          <a:p>
            <a:pPr>
              <a:buFont typeface="Arial" pitchFamily="34" charset="0"/>
              <a:buChar char="•"/>
            </a:pPr>
            <a:r>
              <a:rPr lang="en-US" sz="2400" b="1" dirty="0" smtClean="0">
                <a:solidFill>
                  <a:srgbClr val="002060"/>
                </a:solidFill>
                <a:cs typeface="Aharoni" pitchFamily="2" charset="-79"/>
              </a:rPr>
              <a:t> Director General, AFNOR (France) or his nominee – Member</a:t>
            </a:r>
          </a:p>
          <a:p>
            <a:pPr>
              <a:buFont typeface="Arial" pitchFamily="34" charset="0"/>
              <a:buChar char="•"/>
            </a:pPr>
            <a:r>
              <a:rPr lang="en-US" sz="2400" b="1" dirty="0" smtClean="0">
                <a:solidFill>
                  <a:srgbClr val="002060"/>
                </a:solidFill>
                <a:cs typeface="Aharoni" pitchFamily="2" charset="-79"/>
              </a:rPr>
              <a:t> Director General, IEC and ISO or their nominees – Member</a:t>
            </a:r>
          </a:p>
          <a:p>
            <a:pPr>
              <a:buFont typeface="Arial" pitchFamily="34" charset="0"/>
              <a:buChar char="•"/>
            </a:pPr>
            <a:r>
              <a:rPr lang="en-US" sz="2400" b="1" dirty="0" smtClean="0">
                <a:solidFill>
                  <a:srgbClr val="002060"/>
                </a:solidFill>
                <a:cs typeface="Aharoni" pitchFamily="2" charset="-79"/>
              </a:rPr>
              <a:t> Four Experts to be nominated by chairperson from these four Regions :</a:t>
            </a:r>
          </a:p>
          <a:p>
            <a:pPr>
              <a:buFont typeface="Arial" pitchFamily="34" charset="0"/>
              <a:buChar char="•"/>
            </a:pPr>
            <a:endParaRPr lang="en-US" sz="2400" dirty="0" smtClean="0">
              <a:solidFill>
                <a:schemeClr val="bg1"/>
              </a:solidFill>
              <a:latin typeface="Aharoni" pitchFamily="2" charset="-79"/>
              <a:cs typeface="Aharoni" pitchFamily="2" charset="-79"/>
            </a:endParaRPr>
          </a:p>
          <a:p>
            <a:r>
              <a:rPr lang="en-US" sz="2400" dirty="0" smtClean="0">
                <a:solidFill>
                  <a:schemeClr val="bg1"/>
                </a:solidFill>
                <a:latin typeface="Aharoni" pitchFamily="2" charset="-79"/>
                <a:cs typeface="Aharoni" pitchFamily="2" charset="-79"/>
              </a:rPr>
              <a:t> </a:t>
            </a:r>
            <a:endParaRPr lang="en-US" sz="2400" dirty="0">
              <a:solidFill>
                <a:schemeClr val="bg1"/>
              </a:solidFill>
              <a:latin typeface="Aharoni" pitchFamily="2" charset="-79"/>
              <a:cs typeface="Aharoni" pitchFamily="2" charset="-79"/>
            </a:endParaRPr>
          </a:p>
        </p:txBody>
      </p:sp>
      <p:graphicFrame>
        <p:nvGraphicFramePr>
          <p:cNvPr id="3" name="Table 2"/>
          <p:cNvGraphicFramePr>
            <a:graphicFrameLocks noGrp="1"/>
          </p:cNvGraphicFramePr>
          <p:nvPr/>
        </p:nvGraphicFramePr>
        <p:xfrm>
          <a:off x="2209800" y="4572000"/>
          <a:ext cx="6096000" cy="1645920"/>
        </p:xfrm>
        <a:graphic>
          <a:graphicData uri="http://schemas.openxmlformats.org/drawingml/2006/table">
            <a:tbl>
              <a:tblPr firstRow="1" bandRow="1">
                <a:tableStyleId>{2D5ABB26-0587-4C30-8999-92F81FD0307C}</a:tableStyleId>
              </a:tblPr>
              <a:tblGrid>
                <a:gridCol w="1371600"/>
                <a:gridCol w="4724400"/>
              </a:tblGrid>
              <a:tr h="370840">
                <a:tc>
                  <a:txBody>
                    <a:bodyPr/>
                    <a:lstStyle/>
                    <a:p>
                      <a:r>
                        <a:rPr lang="en-US" sz="2000" b="1" dirty="0" smtClean="0">
                          <a:solidFill>
                            <a:srgbClr val="002060"/>
                          </a:solidFill>
                          <a:latin typeface="+mn-lt"/>
                        </a:rPr>
                        <a:t>Region 1</a:t>
                      </a:r>
                      <a:endParaRPr lang="en-US" sz="2000" b="1" dirty="0">
                        <a:solidFill>
                          <a:srgbClr val="002060"/>
                        </a:solidFill>
                        <a:latin typeface="+mn-lt"/>
                      </a:endParaRPr>
                    </a:p>
                  </a:txBody>
                  <a:tcPr>
                    <a:lnL>
                      <a:noFill/>
                    </a:lnL>
                    <a:lnR>
                      <a:noFill/>
                    </a:lnR>
                    <a:lnT>
                      <a:noFill/>
                    </a:lnT>
                    <a:lnB>
                      <a:noFill/>
                    </a:lnB>
                    <a:lnTlToBr w="12700" cmpd="sng">
                      <a:noFill/>
                      <a:prstDash val="solid"/>
                    </a:lnTlToBr>
                    <a:lnBlToTr w="12700" cmpd="sng">
                      <a:noFill/>
                      <a:prstDash val="solid"/>
                    </a:lnBlToTr>
                    <a:noFill/>
                  </a:tcPr>
                </a:tc>
                <a:tc>
                  <a:txBody>
                    <a:bodyPr/>
                    <a:lstStyle/>
                    <a:p>
                      <a:r>
                        <a:rPr lang="en-US" sz="2000" b="1" dirty="0" smtClean="0">
                          <a:solidFill>
                            <a:srgbClr val="002060"/>
                          </a:solidFill>
                          <a:latin typeface="+mn-lt"/>
                        </a:rPr>
                        <a:t>AFRICA</a:t>
                      </a:r>
                      <a:endParaRPr lang="en-US" sz="2000" b="1" dirty="0">
                        <a:solidFill>
                          <a:srgbClr val="002060"/>
                        </a:solidFill>
                        <a:latin typeface="+mn-lt"/>
                      </a:endParaRPr>
                    </a:p>
                  </a:txBody>
                  <a:tcPr>
                    <a:lnL>
                      <a:noFill/>
                    </a:lnL>
                    <a:lnR>
                      <a:noFill/>
                    </a:lnR>
                    <a:lnT>
                      <a:noFill/>
                    </a:lnT>
                    <a:lnB>
                      <a:noFill/>
                    </a:lnB>
                    <a:lnTlToBr w="12700" cmpd="sng">
                      <a:noFill/>
                      <a:prstDash val="solid"/>
                    </a:lnTlToBr>
                    <a:lnBlToTr w="12700" cmpd="sng">
                      <a:noFill/>
                      <a:prstDash val="solid"/>
                    </a:lnBlToTr>
                    <a:noFill/>
                  </a:tcPr>
                </a:tc>
              </a:tr>
              <a:tr h="370840">
                <a:tc>
                  <a:txBody>
                    <a:bodyPr/>
                    <a:lstStyle/>
                    <a:p>
                      <a:r>
                        <a:rPr lang="en-US" sz="2000" b="1" dirty="0" smtClean="0">
                          <a:solidFill>
                            <a:srgbClr val="002060"/>
                          </a:solidFill>
                          <a:latin typeface="+mn-lt"/>
                        </a:rPr>
                        <a:t>Region  2</a:t>
                      </a:r>
                      <a:endParaRPr lang="en-US" sz="2000" b="1" dirty="0">
                        <a:solidFill>
                          <a:srgbClr val="002060"/>
                        </a:solidFill>
                        <a:latin typeface="+mn-lt"/>
                      </a:endParaRPr>
                    </a:p>
                  </a:txBody>
                  <a:tcPr>
                    <a:lnL>
                      <a:noFill/>
                    </a:lnL>
                    <a:lnR>
                      <a:noFill/>
                    </a:lnR>
                    <a:lnT>
                      <a:noFill/>
                    </a:lnT>
                    <a:lnB>
                      <a:noFill/>
                    </a:lnB>
                    <a:lnTlToBr w="12700" cmpd="sng">
                      <a:noFill/>
                      <a:prstDash val="solid"/>
                    </a:lnTlToBr>
                    <a:lnBlToTr w="12700" cmpd="sng">
                      <a:noFill/>
                      <a:prstDash val="solid"/>
                    </a:lnBlToTr>
                    <a:noFill/>
                  </a:tcPr>
                </a:tc>
                <a:tc>
                  <a:txBody>
                    <a:bodyPr/>
                    <a:lstStyle/>
                    <a:p>
                      <a:r>
                        <a:rPr lang="en-US" sz="2000" b="1" dirty="0" smtClean="0">
                          <a:solidFill>
                            <a:srgbClr val="002060"/>
                          </a:solidFill>
                          <a:latin typeface="+mn-lt"/>
                        </a:rPr>
                        <a:t>LATIN AMERICA and THE CARIBBEAN </a:t>
                      </a:r>
                      <a:endParaRPr lang="en-US" sz="2000" b="1" dirty="0">
                        <a:solidFill>
                          <a:srgbClr val="002060"/>
                        </a:solidFill>
                        <a:latin typeface="+mn-lt"/>
                      </a:endParaRPr>
                    </a:p>
                  </a:txBody>
                  <a:tcPr>
                    <a:lnL>
                      <a:noFill/>
                    </a:lnL>
                    <a:lnR>
                      <a:noFill/>
                    </a:lnR>
                    <a:lnT>
                      <a:noFill/>
                    </a:lnT>
                    <a:lnB>
                      <a:noFill/>
                    </a:lnB>
                    <a:lnTlToBr w="12700" cmpd="sng">
                      <a:noFill/>
                      <a:prstDash val="solid"/>
                    </a:lnTlToBr>
                    <a:lnBlToTr w="12700" cmpd="sng">
                      <a:noFill/>
                      <a:prstDash val="solid"/>
                    </a:lnBlToTr>
                    <a:noFill/>
                  </a:tcPr>
                </a:tc>
              </a:tr>
              <a:tr h="370840">
                <a:tc>
                  <a:txBody>
                    <a:bodyPr/>
                    <a:lstStyle/>
                    <a:p>
                      <a:r>
                        <a:rPr lang="en-US" sz="2000" b="1" dirty="0" smtClean="0">
                          <a:solidFill>
                            <a:srgbClr val="002060"/>
                          </a:solidFill>
                          <a:latin typeface="+mn-lt"/>
                        </a:rPr>
                        <a:t>Region 3</a:t>
                      </a:r>
                      <a:endParaRPr lang="en-US" sz="2000" b="1" dirty="0">
                        <a:solidFill>
                          <a:srgbClr val="002060"/>
                        </a:solidFill>
                        <a:latin typeface="+mn-lt"/>
                      </a:endParaRPr>
                    </a:p>
                  </a:txBody>
                  <a:tcPr>
                    <a:lnL>
                      <a:noFill/>
                    </a:lnL>
                    <a:lnR>
                      <a:noFill/>
                    </a:lnR>
                    <a:lnT>
                      <a:noFill/>
                    </a:lnT>
                    <a:lnB>
                      <a:noFill/>
                    </a:lnB>
                    <a:lnTlToBr w="12700" cmpd="sng">
                      <a:noFill/>
                      <a:prstDash val="solid"/>
                    </a:lnTlToBr>
                    <a:lnBlToTr w="12700" cmpd="sng">
                      <a:noFill/>
                      <a:prstDash val="solid"/>
                    </a:lnBlToTr>
                    <a:noFill/>
                  </a:tcPr>
                </a:tc>
                <a:tc>
                  <a:txBody>
                    <a:bodyPr/>
                    <a:lstStyle/>
                    <a:p>
                      <a:r>
                        <a:rPr lang="en-US" sz="2000" b="1" dirty="0" smtClean="0">
                          <a:solidFill>
                            <a:srgbClr val="002060"/>
                          </a:solidFill>
                          <a:latin typeface="+mn-lt"/>
                        </a:rPr>
                        <a:t>ASIA and </a:t>
                      </a:r>
                      <a:r>
                        <a:rPr lang="en-US" sz="2400" b="1" dirty="0" smtClean="0">
                          <a:solidFill>
                            <a:srgbClr val="002060"/>
                          </a:solidFill>
                          <a:latin typeface="+mn-lt"/>
                        </a:rPr>
                        <a:t>the</a:t>
                      </a:r>
                      <a:r>
                        <a:rPr lang="en-US" sz="2000" b="1" baseline="0" dirty="0" smtClean="0">
                          <a:solidFill>
                            <a:srgbClr val="002060"/>
                          </a:solidFill>
                          <a:latin typeface="+mn-lt"/>
                        </a:rPr>
                        <a:t> PACIFIC</a:t>
                      </a:r>
                      <a:endParaRPr lang="en-US" sz="2000" b="1" dirty="0">
                        <a:solidFill>
                          <a:srgbClr val="002060"/>
                        </a:solidFill>
                        <a:latin typeface="+mn-lt"/>
                      </a:endParaRPr>
                    </a:p>
                  </a:txBody>
                  <a:tcPr>
                    <a:lnL>
                      <a:noFill/>
                    </a:lnL>
                    <a:lnR>
                      <a:noFill/>
                    </a:lnR>
                    <a:lnT>
                      <a:noFill/>
                    </a:lnT>
                    <a:lnB>
                      <a:noFill/>
                    </a:lnB>
                    <a:lnTlToBr w="12700" cmpd="sng">
                      <a:noFill/>
                      <a:prstDash val="solid"/>
                    </a:lnTlToBr>
                    <a:lnBlToTr w="12700" cmpd="sng">
                      <a:noFill/>
                      <a:prstDash val="solid"/>
                    </a:lnBlToTr>
                    <a:noFill/>
                  </a:tcPr>
                </a:tc>
              </a:tr>
              <a:tr h="370840">
                <a:tc>
                  <a:txBody>
                    <a:bodyPr/>
                    <a:lstStyle/>
                    <a:p>
                      <a:r>
                        <a:rPr lang="en-US" sz="2000" b="1" dirty="0" smtClean="0">
                          <a:solidFill>
                            <a:srgbClr val="002060"/>
                          </a:solidFill>
                          <a:latin typeface="+mn-lt"/>
                        </a:rPr>
                        <a:t>Region 4</a:t>
                      </a:r>
                      <a:endParaRPr lang="en-US" sz="2000" b="1" dirty="0">
                        <a:solidFill>
                          <a:srgbClr val="002060"/>
                        </a:solidFill>
                        <a:latin typeface="+mn-lt"/>
                      </a:endParaRPr>
                    </a:p>
                  </a:txBody>
                  <a:tcPr>
                    <a:lnL>
                      <a:noFill/>
                    </a:lnL>
                    <a:lnR>
                      <a:noFill/>
                    </a:lnR>
                    <a:lnT>
                      <a:noFill/>
                    </a:lnT>
                    <a:lnB>
                      <a:noFill/>
                    </a:lnB>
                    <a:lnTlToBr w="12700" cmpd="sng">
                      <a:noFill/>
                      <a:prstDash val="solid"/>
                    </a:lnTlToBr>
                    <a:lnBlToTr w="12700" cmpd="sng">
                      <a:noFill/>
                      <a:prstDash val="solid"/>
                    </a:lnBlToTr>
                    <a:noFill/>
                  </a:tcPr>
                </a:tc>
                <a:tc>
                  <a:txBody>
                    <a:bodyPr/>
                    <a:lstStyle/>
                    <a:p>
                      <a:r>
                        <a:rPr lang="en-US" sz="2000" b="1" dirty="0" smtClean="0">
                          <a:solidFill>
                            <a:srgbClr val="002060"/>
                          </a:solidFill>
                          <a:latin typeface="+mn-lt"/>
                        </a:rPr>
                        <a:t>EUROPE and others</a:t>
                      </a:r>
                      <a:endParaRPr lang="en-US" sz="2000" b="1" dirty="0">
                        <a:solidFill>
                          <a:srgbClr val="002060"/>
                        </a:solidFill>
                        <a:latin typeface="+mn-lt"/>
                      </a:endParaRPr>
                    </a:p>
                  </a:txBody>
                  <a:tcPr>
                    <a:lnL>
                      <a:noFill/>
                    </a:lnL>
                    <a:lnR>
                      <a:noFill/>
                    </a:lnR>
                    <a:lnT>
                      <a:noFill/>
                    </a:lnT>
                    <a:lnB>
                      <a:noFill/>
                    </a:lnB>
                    <a:lnTlToBr w="12700" cmpd="sng">
                      <a:noFill/>
                      <a:prstDash val="solid"/>
                    </a:lnTlToBr>
                    <a:lnBlToTr w="12700" cmpd="sng">
                      <a:noFill/>
                      <a:prstDash val="solid"/>
                    </a:lnBlToTr>
                    <a:noFill/>
                  </a:tcPr>
                </a:tc>
              </a:tr>
            </a:tbl>
          </a:graphicData>
        </a:graphic>
      </p:graphicFrame>
      <p:sp>
        <p:nvSpPr>
          <p:cNvPr id="4" name="TextBox 3"/>
          <p:cNvSpPr txBox="1"/>
          <p:nvPr/>
        </p:nvSpPr>
        <p:spPr>
          <a:xfrm>
            <a:off x="0" y="304800"/>
            <a:ext cx="7924800" cy="954107"/>
          </a:xfrm>
          <a:prstGeom prst="rect">
            <a:avLst/>
          </a:prstGeom>
          <a:noFill/>
        </p:spPr>
        <p:txBody>
          <a:bodyPr wrap="square" rtlCol="0">
            <a:spAutoFit/>
          </a:bodyPr>
          <a:lstStyle/>
          <a:p>
            <a:r>
              <a:rPr lang="en-US" sz="2800" u="sng" dirty="0" smtClean="0">
                <a:solidFill>
                  <a:srgbClr val="FFC000"/>
                </a:solidFill>
                <a:latin typeface="Britannic Bold" pitchFamily="34" charset="0"/>
              </a:rPr>
              <a:t>WORKING GROUP on ISA Standards for Solar Goods &amp; Services</a:t>
            </a:r>
            <a:endParaRPr lang="en-US" sz="2800" u="sng" dirty="0">
              <a:solidFill>
                <a:srgbClr val="FFC000"/>
              </a:solidFill>
              <a:latin typeface="Britannic Bold" pitchFamily="34" charset="0"/>
            </a:endParaRPr>
          </a:p>
        </p:txBody>
      </p:sp>
      <p:pic>
        <p:nvPicPr>
          <p:cNvPr id="5" name="Picture 2" descr="Image result for manak path pradarshak logo"/>
          <p:cNvPicPr>
            <a:picLocks noChangeAspect="1" noChangeArrowheads="1"/>
          </p:cNvPicPr>
          <p:nvPr/>
        </p:nvPicPr>
        <p:blipFill>
          <a:blip r:embed="rId2" cstate="print"/>
          <a:srcRect/>
          <a:stretch>
            <a:fillRect/>
          </a:stretch>
        </p:blipFill>
        <p:spPr bwMode="auto">
          <a:xfrm>
            <a:off x="7452988" y="0"/>
            <a:ext cx="1691012" cy="1205635"/>
          </a:xfrm>
          <a:prstGeom prst="rect">
            <a:avLst/>
          </a:prstGeom>
          <a:noFill/>
          <a:ln w="9525">
            <a:noFill/>
            <a:miter lim="800000"/>
            <a:headEnd/>
            <a:tailEnd/>
          </a:ln>
        </p:spPr>
      </p:pic>
    </p:spTree>
  </p:cSld>
  <p:clrMapOvr>
    <a:masterClrMapping/>
  </p:clrMapOvr>
  <p:transition>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extBox 1"/>
          <p:cNvSpPr txBox="1"/>
          <p:nvPr/>
        </p:nvSpPr>
        <p:spPr>
          <a:xfrm>
            <a:off x="457200" y="517803"/>
            <a:ext cx="8077200" cy="6340197"/>
          </a:xfrm>
          <a:prstGeom prst="rect">
            <a:avLst/>
          </a:prstGeom>
          <a:noFill/>
        </p:spPr>
        <p:txBody>
          <a:bodyPr wrap="square" rtlCol="0">
            <a:spAutoFit/>
          </a:bodyPr>
          <a:lstStyle/>
          <a:p>
            <a:r>
              <a:rPr lang="en-US" sz="2800" b="1" u="sng" dirty="0" smtClean="0">
                <a:solidFill>
                  <a:srgbClr val="C00000"/>
                </a:solidFill>
              </a:rPr>
              <a:t>Expert Group in BIS to prepare a roadmap </a:t>
            </a:r>
          </a:p>
          <a:p>
            <a:endParaRPr lang="en-US" sz="2400" b="1" dirty="0" smtClean="0"/>
          </a:p>
          <a:p>
            <a:pPr algn="just">
              <a:buFont typeface="Wingdings" pitchFamily="2" charset="2"/>
              <a:buChar char="v"/>
            </a:pPr>
            <a:r>
              <a:rPr lang="en-US" sz="2400" b="1" dirty="0" smtClean="0"/>
              <a:t> In order to support the Working Group, an expert group has been created in BIS under the leadership of Director General, BIS</a:t>
            </a:r>
          </a:p>
          <a:p>
            <a:pPr>
              <a:buFont typeface="Wingdings" pitchFamily="2" charset="2"/>
              <a:buChar char="v"/>
            </a:pPr>
            <a:endParaRPr lang="en-US" sz="2400" b="1" dirty="0" smtClean="0"/>
          </a:p>
          <a:p>
            <a:pPr algn="just">
              <a:buFont typeface="Wingdings" pitchFamily="2" charset="2"/>
              <a:buChar char="v"/>
            </a:pPr>
            <a:r>
              <a:rPr lang="en-US" sz="2400" b="1" dirty="0" smtClean="0"/>
              <a:t> The Expert Group has decided to prepare a roadmap </a:t>
            </a:r>
            <a:r>
              <a:rPr lang="en-AU" sz="2400" b="1" dirty="0" smtClean="0"/>
              <a:t>for ISA standardization.</a:t>
            </a:r>
          </a:p>
          <a:p>
            <a:pPr algn="just"/>
            <a:endParaRPr lang="en-AU" sz="2400" b="1" dirty="0" smtClean="0"/>
          </a:p>
          <a:p>
            <a:pPr algn="just">
              <a:buFont typeface="Wingdings" pitchFamily="2" charset="2"/>
              <a:buChar char="v"/>
            </a:pPr>
            <a:r>
              <a:rPr lang="en-US" sz="2400" b="1" dirty="0" smtClean="0"/>
              <a:t> The present state of readiness of ISA member countries with regards to solar technology needs to be comprehensively reviewed.</a:t>
            </a:r>
          </a:p>
          <a:p>
            <a:pPr>
              <a:buFont typeface="Wingdings" pitchFamily="2" charset="2"/>
              <a:buChar char="v"/>
            </a:pPr>
            <a:endParaRPr lang="en-US" sz="2400" b="1" dirty="0" smtClean="0"/>
          </a:p>
          <a:p>
            <a:pPr algn="just">
              <a:buFont typeface="Wingdings" pitchFamily="2" charset="2"/>
              <a:buChar char="v"/>
            </a:pPr>
            <a:r>
              <a:rPr lang="en-US" sz="2400" b="1" dirty="0" smtClean="0"/>
              <a:t>For this purpose,  a questionnaire has been drafted and will be circulated shortly to all the ISA member countries to get the required information </a:t>
            </a:r>
          </a:p>
          <a:p>
            <a:endParaRPr lang="en-US" dirty="0"/>
          </a:p>
        </p:txBody>
      </p:sp>
      <p:pic>
        <p:nvPicPr>
          <p:cNvPr id="3" name="Picture 2" descr="Image result for manak path pradarshak logo"/>
          <p:cNvPicPr>
            <a:picLocks noChangeAspect="1" noChangeArrowheads="1"/>
          </p:cNvPicPr>
          <p:nvPr/>
        </p:nvPicPr>
        <p:blipFill>
          <a:blip r:embed="rId2" cstate="print"/>
          <a:srcRect/>
          <a:stretch>
            <a:fillRect/>
          </a:stretch>
        </p:blipFill>
        <p:spPr bwMode="auto">
          <a:xfrm>
            <a:off x="7452988" y="0"/>
            <a:ext cx="1691012" cy="1205635"/>
          </a:xfrm>
          <a:prstGeom prst="rect">
            <a:avLst/>
          </a:prstGeom>
          <a:noFill/>
          <a:ln w="9525">
            <a:noFill/>
            <a:miter lim="800000"/>
            <a:headEnd/>
            <a:tailEnd/>
          </a:ln>
        </p:spPr>
      </p:pic>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Solar technology applications and resources</a:t>
            </a:r>
            <a:endParaRPr lang="en-US" dirty="0"/>
          </a:p>
        </p:txBody>
      </p:sp>
      <p:sp>
        <p:nvSpPr>
          <p:cNvPr id="3" name="Content Placeholder 2"/>
          <p:cNvSpPr>
            <a:spLocks noGrp="1"/>
          </p:cNvSpPr>
          <p:nvPr>
            <p:ph idx="1"/>
          </p:nvPr>
        </p:nvSpPr>
        <p:spPr/>
        <p:txBody>
          <a:bodyPr>
            <a:normAutofit/>
          </a:bodyPr>
          <a:lstStyle/>
          <a:p>
            <a:r>
              <a:rPr lang="en-US" b="1" u="sng" dirty="0" smtClean="0"/>
              <a:t>Solar Applications</a:t>
            </a:r>
          </a:p>
          <a:p>
            <a:r>
              <a:rPr lang="en-US" dirty="0" smtClean="0"/>
              <a:t>solar cooking, drying, heating, cooling, solar PV, Solar concentrated.</a:t>
            </a:r>
          </a:p>
          <a:p>
            <a:r>
              <a:rPr lang="en-US" b="1" u="sng" dirty="0" smtClean="0"/>
              <a:t>Resources</a:t>
            </a:r>
          </a:p>
          <a:p>
            <a:r>
              <a:rPr lang="en-US" dirty="0" smtClean="0"/>
              <a:t>capacity building, standards and certification, R&amp;D, innovation and incubation etc.</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228600"/>
            <a:ext cx="8077200" cy="6093976"/>
          </a:xfrm>
          <a:prstGeom prst="rect">
            <a:avLst/>
          </a:prstGeom>
          <a:solidFill>
            <a:schemeClr val="accent5">
              <a:lumMod val="40000"/>
              <a:lumOff val="6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2400" b="1" u="sng" dirty="0" smtClean="0"/>
              <a:t>Questionnaire for seeking information on </a:t>
            </a:r>
            <a:r>
              <a:rPr lang="en-IN" sz="2400" b="1" u="sng" dirty="0" smtClean="0"/>
              <a:t>solar institutional readiness for ISA </a:t>
            </a:r>
            <a:r>
              <a:rPr lang="en-IN" sz="2400" b="1" u="sng" dirty="0" err="1" smtClean="0"/>
              <a:t>iSTAR</a:t>
            </a:r>
            <a:r>
              <a:rPr lang="en-IN" sz="2400" b="1" u="sng" dirty="0" smtClean="0"/>
              <a:t>-C / </a:t>
            </a:r>
            <a:r>
              <a:rPr lang="en-IN" sz="2400" b="1" u="sng" dirty="0" err="1" smtClean="0"/>
              <a:t>iSTAR</a:t>
            </a:r>
            <a:r>
              <a:rPr lang="en-IN" sz="2400" b="1" u="sng" dirty="0" smtClean="0"/>
              <a:t>-C of Excellence / </a:t>
            </a:r>
            <a:r>
              <a:rPr lang="en-IN" sz="2400" b="1" u="sng" dirty="0" err="1" smtClean="0"/>
              <a:t>iSTAR</a:t>
            </a:r>
            <a:r>
              <a:rPr lang="en-IN" sz="2400" b="1" u="sng" dirty="0" smtClean="0"/>
              <a:t>-C of Global Excellence branding</a:t>
            </a:r>
            <a:endParaRPr lang="en-US" sz="2400" b="1" u="sng" dirty="0" smtClean="0"/>
          </a:p>
          <a:p>
            <a:pPr algn="just"/>
            <a:endParaRPr lang="en-US" sz="2400" dirty="0" smtClean="0"/>
          </a:p>
          <a:p>
            <a:pPr algn="just"/>
            <a:r>
              <a:rPr lang="en-US" sz="2400" dirty="0" smtClean="0"/>
              <a:t>The questionnaire comprises of 2 sections :</a:t>
            </a:r>
          </a:p>
          <a:p>
            <a:endParaRPr lang="en-US" sz="2400" dirty="0" smtClean="0"/>
          </a:p>
          <a:p>
            <a:pPr algn="just">
              <a:buFont typeface="Wingdings" pitchFamily="2" charset="2"/>
              <a:buChar char="q"/>
            </a:pPr>
            <a:r>
              <a:rPr lang="en-US" sz="2400" dirty="0" smtClean="0"/>
              <a:t>  Section 1 : </a:t>
            </a:r>
            <a:r>
              <a:rPr lang="en-IN" sz="2400" dirty="0" smtClean="0"/>
              <a:t>For assessment of solar power readiness  (</a:t>
            </a:r>
            <a:r>
              <a:rPr lang="en-US" sz="2400" dirty="0" smtClean="0"/>
              <a:t>Basic Information)</a:t>
            </a:r>
          </a:p>
          <a:p>
            <a:pPr algn="just">
              <a:buFont typeface="Wingdings" pitchFamily="2" charset="2"/>
              <a:buChar char="q"/>
            </a:pPr>
            <a:r>
              <a:rPr lang="en-US" sz="2400" dirty="0" smtClean="0"/>
              <a:t>  Section 2 : </a:t>
            </a:r>
            <a:r>
              <a:rPr lang="en-IN" sz="2400" dirty="0" smtClean="0"/>
              <a:t>Details about institute/institutes for consideration under </a:t>
            </a:r>
            <a:r>
              <a:rPr lang="en-IN" sz="2400" dirty="0" err="1" smtClean="0"/>
              <a:t>iSTAR</a:t>
            </a:r>
            <a:r>
              <a:rPr lang="en-IN" sz="2400" dirty="0" smtClean="0"/>
              <a:t>-C program (</a:t>
            </a:r>
            <a:r>
              <a:rPr lang="en-US" sz="2400" dirty="0" smtClean="0"/>
              <a:t>More in-depth information on certain aspects)</a:t>
            </a:r>
          </a:p>
          <a:p>
            <a:pPr algn="just">
              <a:buFont typeface="Wingdings" pitchFamily="2" charset="2"/>
              <a:buChar char="q"/>
            </a:pPr>
            <a:endParaRPr lang="en-US" sz="2400" dirty="0" smtClean="0"/>
          </a:p>
          <a:p>
            <a:pPr algn="just">
              <a:buFont typeface="Wingdings" pitchFamily="2" charset="2"/>
              <a:buChar char="q"/>
            </a:pPr>
            <a:endParaRPr lang="en-US" sz="2400" dirty="0" smtClean="0"/>
          </a:p>
          <a:p>
            <a:pPr algn="just"/>
            <a:endParaRPr lang="en-US" sz="2000" i="1" dirty="0" smtClean="0"/>
          </a:p>
          <a:p>
            <a:pPr algn="just"/>
            <a:r>
              <a:rPr lang="en-US" sz="2000" i="1" dirty="0" smtClean="0"/>
              <a:t>The questionnaire has been devised in the form of  a checklist and drop-down menu to facilitate easy filling by the member countries</a:t>
            </a:r>
          </a:p>
          <a:p>
            <a:pPr algn="just">
              <a:buFont typeface="Wingdings" pitchFamily="2" charset="2"/>
              <a:buChar char="q"/>
            </a:pPr>
            <a:endParaRPr lang="en-US" dirty="0"/>
          </a:p>
        </p:txBody>
      </p:sp>
      <p:pic>
        <p:nvPicPr>
          <p:cNvPr id="3" name="Picture 2" descr="Image result for manak path pradarshak logo"/>
          <p:cNvPicPr>
            <a:picLocks noChangeAspect="1" noChangeArrowheads="1"/>
          </p:cNvPicPr>
          <p:nvPr/>
        </p:nvPicPr>
        <p:blipFill>
          <a:blip r:embed="rId2" cstate="print"/>
          <a:srcRect/>
          <a:stretch>
            <a:fillRect/>
          </a:stretch>
        </p:blipFill>
        <p:spPr bwMode="auto">
          <a:xfrm>
            <a:off x="7452988" y="0"/>
            <a:ext cx="1691012" cy="1205635"/>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457200" y="381000"/>
            <a:ext cx="8458200" cy="7140416"/>
          </a:xfrm>
          <a:prstGeom prst="rect">
            <a:avLst/>
          </a:prstGeom>
          <a:noFill/>
        </p:spPr>
        <p:txBody>
          <a:bodyPr wrap="square" rtlCol="0">
            <a:spAutoFit/>
          </a:bodyPr>
          <a:lstStyle/>
          <a:p>
            <a:pPr algn="ctr"/>
            <a:r>
              <a:rPr lang="en-US" sz="3200" b="1" u="sng" dirty="0" smtClean="0"/>
              <a:t>Section 1 of the questionnaire </a:t>
            </a:r>
          </a:p>
          <a:p>
            <a:endParaRPr lang="en-US" sz="2000" dirty="0" smtClean="0"/>
          </a:p>
          <a:p>
            <a:r>
              <a:rPr lang="en-US" sz="2200" dirty="0" smtClean="0"/>
              <a:t>Information shall be sought majorly on the following aspects :</a:t>
            </a:r>
          </a:p>
          <a:p>
            <a:endParaRPr lang="en-US" sz="2200" dirty="0" smtClean="0"/>
          </a:p>
          <a:p>
            <a:pPr algn="just">
              <a:buFont typeface="Wingdings" pitchFamily="2" charset="2"/>
              <a:buChar char="Ø"/>
            </a:pPr>
            <a:r>
              <a:rPr lang="en-IN" sz="2200" dirty="0" smtClean="0"/>
              <a:t> Has the country prepared </a:t>
            </a:r>
            <a:r>
              <a:rPr lang="en-IN" sz="2200" b="1" dirty="0" smtClean="0"/>
              <a:t>any solar energy roadmap</a:t>
            </a:r>
            <a:r>
              <a:rPr lang="en-IN" sz="2200" dirty="0" smtClean="0"/>
              <a:t>?</a:t>
            </a:r>
          </a:p>
          <a:p>
            <a:endParaRPr lang="en-IN" sz="2200" dirty="0" smtClean="0"/>
          </a:p>
          <a:p>
            <a:pPr algn="just">
              <a:buFont typeface="Wingdings" pitchFamily="2" charset="2"/>
              <a:buChar char="Ø"/>
            </a:pPr>
            <a:r>
              <a:rPr lang="en-IN" sz="2200" dirty="0" smtClean="0"/>
              <a:t> If yes, what is the </a:t>
            </a:r>
            <a:r>
              <a:rPr lang="en-IN" sz="2200" b="1" dirty="0" smtClean="0"/>
              <a:t>target set by the country </a:t>
            </a:r>
            <a:r>
              <a:rPr lang="en-IN" sz="2200" dirty="0" smtClean="0"/>
              <a:t>with respect to solar capacity installations and the year up till which the target should be achieved?</a:t>
            </a:r>
          </a:p>
          <a:p>
            <a:pPr>
              <a:buFont typeface="Wingdings" pitchFamily="2" charset="2"/>
              <a:buChar char="Ø"/>
            </a:pPr>
            <a:endParaRPr lang="en-IN" sz="2200" dirty="0" smtClean="0"/>
          </a:p>
          <a:p>
            <a:pPr algn="just">
              <a:buFont typeface="Wingdings" pitchFamily="2" charset="2"/>
              <a:buChar char="Ø"/>
            </a:pPr>
            <a:r>
              <a:rPr lang="en-IN" sz="2200" dirty="0" smtClean="0"/>
              <a:t> Has any </a:t>
            </a:r>
            <a:r>
              <a:rPr lang="en-IN" sz="2200" b="1" dirty="0" smtClean="0"/>
              <a:t>policy</a:t>
            </a:r>
            <a:r>
              <a:rPr lang="en-IN" sz="2200" dirty="0" smtClean="0"/>
              <a:t> been notified regarding universal energy access to its population and electrification roadmap?</a:t>
            </a:r>
          </a:p>
          <a:p>
            <a:pPr>
              <a:buFont typeface="Wingdings" pitchFamily="2" charset="2"/>
              <a:buChar char="Ø"/>
            </a:pPr>
            <a:endParaRPr lang="en-IN" sz="2200" dirty="0" smtClean="0"/>
          </a:p>
          <a:p>
            <a:pPr algn="just">
              <a:buFont typeface="Wingdings" pitchFamily="2" charset="2"/>
              <a:buChar char="Ø"/>
            </a:pPr>
            <a:r>
              <a:rPr lang="en-IN" sz="2200" dirty="0" smtClean="0"/>
              <a:t> Name of the </a:t>
            </a:r>
            <a:r>
              <a:rPr lang="en-IN" sz="2200" b="1" dirty="0" smtClean="0"/>
              <a:t>ministry</a:t>
            </a:r>
            <a:r>
              <a:rPr lang="en-IN" sz="2200" dirty="0" smtClean="0"/>
              <a:t> /agencies on National level implementing solar energy programme in the country</a:t>
            </a:r>
          </a:p>
          <a:p>
            <a:pPr>
              <a:buFont typeface="Wingdings" pitchFamily="2" charset="2"/>
              <a:buChar char="Ø"/>
            </a:pPr>
            <a:endParaRPr lang="en-IN" sz="2200" dirty="0" smtClean="0"/>
          </a:p>
          <a:p>
            <a:pPr algn="just">
              <a:buFont typeface="Wingdings" pitchFamily="2" charset="2"/>
              <a:buChar char="Ø"/>
            </a:pPr>
            <a:r>
              <a:rPr lang="en-IN" sz="2200" dirty="0" smtClean="0"/>
              <a:t> Has </a:t>
            </a:r>
            <a:r>
              <a:rPr lang="en-IN" sz="2200" b="1" dirty="0" smtClean="0"/>
              <a:t>any solar resource assessment </a:t>
            </a:r>
            <a:r>
              <a:rPr lang="en-IN" sz="2200" dirty="0" smtClean="0"/>
              <a:t>been carried out in the country?</a:t>
            </a:r>
          </a:p>
          <a:p>
            <a:pPr>
              <a:buFont typeface="Wingdings" pitchFamily="2" charset="2"/>
              <a:buChar char="Ø"/>
            </a:pPr>
            <a:endParaRPr lang="en-IN" sz="2000" dirty="0" smtClean="0"/>
          </a:p>
          <a:p>
            <a:r>
              <a:rPr lang="en-IN" sz="2000" dirty="0" smtClean="0"/>
              <a:t>                                                                                                                          cont…</a:t>
            </a:r>
          </a:p>
          <a:p>
            <a:endParaRPr lang="en-US" dirty="0" smtClean="0"/>
          </a:p>
          <a:p>
            <a:endParaRPr lang="en-US" dirty="0"/>
          </a:p>
        </p:txBody>
      </p:sp>
      <p:pic>
        <p:nvPicPr>
          <p:cNvPr id="3" name="Picture 2" descr="Image result for manak path pradarshak logo"/>
          <p:cNvPicPr>
            <a:picLocks noChangeAspect="1" noChangeArrowheads="1"/>
          </p:cNvPicPr>
          <p:nvPr/>
        </p:nvPicPr>
        <p:blipFill>
          <a:blip r:embed="rId3" cstate="print"/>
          <a:srcRect/>
          <a:stretch>
            <a:fillRect/>
          </a:stretch>
        </p:blipFill>
        <p:spPr bwMode="auto">
          <a:xfrm>
            <a:off x="7452988" y="0"/>
            <a:ext cx="1691012" cy="120563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strips(downLeft)">
                                      <p:cBhvr>
                                        <p:cTn id="7" dur="500"/>
                                        <p:tgtEl>
                                          <p:spTgt spid="2">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2">
                                            <p:txEl>
                                              <p:pRg st="6" end="6"/>
                                            </p:txEl>
                                          </p:spTgt>
                                        </p:tgtEl>
                                        <p:attrNameLst>
                                          <p:attrName>style.visibility</p:attrName>
                                        </p:attrNameLst>
                                      </p:cBhvr>
                                      <p:to>
                                        <p:strVal val="visible"/>
                                      </p:to>
                                    </p:set>
                                    <p:animEffect transition="in" filter="strips(downLeft)">
                                      <p:cBhvr>
                                        <p:cTn id="12" dur="500"/>
                                        <p:tgtEl>
                                          <p:spTgt spid="2">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2">
                                            <p:txEl>
                                              <p:pRg st="8" end="8"/>
                                            </p:txEl>
                                          </p:spTgt>
                                        </p:tgtEl>
                                        <p:attrNameLst>
                                          <p:attrName>style.visibility</p:attrName>
                                        </p:attrNameLst>
                                      </p:cBhvr>
                                      <p:to>
                                        <p:strVal val="visible"/>
                                      </p:to>
                                    </p:set>
                                    <p:animEffect transition="in" filter="strips(downLeft)">
                                      <p:cBhvr>
                                        <p:cTn id="17" dur="500"/>
                                        <p:tgtEl>
                                          <p:spTgt spid="2">
                                            <p:txEl>
                                              <p:pRg st="8" end="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2">
                                            <p:txEl>
                                              <p:pRg st="10" end="10"/>
                                            </p:txEl>
                                          </p:spTgt>
                                        </p:tgtEl>
                                        <p:attrNameLst>
                                          <p:attrName>style.visibility</p:attrName>
                                        </p:attrNameLst>
                                      </p:cBhvr>
                                      <p:to>
                                        <p:strVal val="visible"/>
                                      </p:to>
                                    </p:set>
                                    <p:animEffect transition="in" filter="strips(downLeft)">
                                      <p:cBhvr>
                                        <p:cTn id="22" dur="500"/>
                                        <p:tgtEl>
                                          <p:spTgt spid="2">
                                            <p:txEl>
                                              <p:pRg st="10" end="1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2">
                                            <p:txEl>
                                              <p:pRg st="12" end="12"/>
                                            </p:txEl>
                                          </p:spTgt>
                                        </p:tgtEl>
                                        <p:attrNameLst>
                                          <p:attrName>style.visibility</p:attrName>
                                        </p:attrNameLst>
                                      </p:cBhvr>
                                      <p:to>
                                        <p:strVal val="visible"/>
                                      </p:to>
                                    </p:set>
                                    <p:animEffect transition="in" filter="strips(downLeft)">
                                      <p:cBhvr>
                                        <p:cTn id="27" dur="500"/>
                                        <p:tgtEl>
                                          <p:spTgt spid="2">
                                            <p:txEl>
                                              <p:pRg st="12" end="1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nodeType="clickEffect">
                                  <p:stCondLst>
                                    <p:cond delay="0"/>
                                  </p:stCondLst>
                                  <p:childTnLst>
                                    <p:set>
                                      <p:cBhvr>
                                        <p:cTn id="31" dur="1" fill="hold">
                                          <p:stCondLst>
                                            <p:cond delay="0"/>
                                          </p:stCondLst>
                                        </p:cTn>
                                        <p:tgtEl>
                                          <p:spTgt spid="2">
                                            <p:txEl>
                                              <p:pRg st="14" end="14"/>
                                            </p:txEl>
                                          </p:spTgt>
                                        </p:tgtEl>
                                        <p:attrNameLst>
                                          <p:attrName>style.visibility</p:attrName>
                                        </p:attrNameLst>
                                      </p:cBhvr>
                                      <p:to>
                                        <p:strVal val="visible"/>
                                      </p:to>
                                    </p:set>
                                    <p:animEffect transition="in" filter="strips(downLeft)">
                                      <p:cBhvr>
                                        <p:cTn id="32" dur="500"/>
                                        <p:tgtEl>
                                          <p:spTgt spid="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533400" y="685800"/>
            <a:ext cx="8077200" cy="5447645"/>
          </a:xfrm>
          <a:prstGeom prst="rect">
            <a:avLst/>
          </a:prstGeom>
          <a:noFill/>
        </p:spPr>
        <p:txBody>
          <a:bodyPr wrap="square" rtlCol="0">
            <a:spAutoFit/>
          </a:bodyPr>
          <a:lstStyle/>
          <a:p>
            <a:r>
              <a:rPr lang="en-IN" sz="2200" dirty="0" smtClean="0"/>
              <a:t>…cont</a:t>
            </a:r>
          </a:p>
          <a:p>
            <a:endParaRPr lang="en-IN" sz="2200" dirty="0" smtClean="0"/>
          </a:p>
          <a:p>
            <a:endParaRPr lang="en-IN" sz="2200" dirty="0" smtClean="0"/>
          </a:p>
          <a:p>
            <a:pPr algn="just">
              <a:buFont typeface="Wingdings" pitchFamily="2" charset="2"/>
              <a:buChar char="Ø"/>
            </a:pPr>
            <a:r>
              <a:rPr lang="en-IN" sz="2200" dirty="0" smtClean="0"/>
              <a:t>Information about the </a:t>
            </a:r>
            <a:r>
              <a:rPr lang="en-IN" sz="2200" b="1" dirty="0" smtClean="0"/>
              <a:t>installed capacity </a:t>
            </a:r>
            <a:r>
              <a:rPr lang="en-IN" sz="2200" dirty="0" smtClean="0"/>
              <a:t>of various types </a:t>
            </a:r>
            <a:r>
              <a:rPr lang="en-IN" sz="2200" b="1" dirty="0" smtClean="0"/>
              <a:t>of solar installations</a:t>
            </a:r>
            <a:r>
              <a:rPr lang="en-IN" sz="2200" dirty="0" smtClean="0"/>
              <a:t> in the country?</a:t>
            </a:r>
          </a:p>
          <a:p>
            <a:pPr>
              <a:buFont typeface="Wingdings" pitchFamily="2" charset="2"/>
              <a:buChar char="Ø"/>
            </a:pPr>
            <a:endParaRPr lang="en-IN" sz="2200" dirty="0" smtClean="0"/>
          </a:p>
          <a:p>
            <a:pPr algn="just">
              <a:buFont typeface="Wingdings" pitchFamily="2" charset="2"/>
              <a:buChar char="Ø"/>
            </a:pPr>
            <a:r>
              <a:rPr lang="en-IN" sz="2200" dirty="0" smtClean="0"/>
              <a:t> Information about solar related </a:t>
            </a:r>
            <a:r>
              <a:rPr lang="en-IN" sz="2200" b="1" dirty="0" smtClean="0"/>
              <a:t>certified labs </a:t>
            </a:r>
            <a:r>
              <a:rPr lang="en-IN" sz="2200" dirty="0" smtClean="0"/>
              <a:t>in the country</a:t>
            </a:r>
          </a:p>
          <a:p>
            <a:pPr>
              <a:buFont typeface="Wingdings" pitchFamily="2" charset="2"/>
              <a:buChar char="Ø"/>
            </a:pPr>
            <a:endParaRPr lang="en-IN" sz="2200" dirty="0" smtClean="0"/>
          </a:p>
          <a:p>
            <a:pPr algn="just">
              <a:buFont typeface="Wingdings" pitchFamily="2" charset="2"/>
              <a:buChar char="Ø"/>
            </a:pPr>
            <a:r>
              <a:rPr lang="en-IN" sz="2200" dirty="0" smtClean="0"/>
              <a:t> Any </a:t>
            </a:r>
            <a:r>
              <a:rPr lang="en-IN" sz="2200" b="1" dirty="0" smtClean="0"/>
              <a:t>capacity building/skill building courses </a:t>
            </a:r>
            <a:r>
              <a:rPr lang="en-IN" sz="2200" dirty="0" smtClean="0"/>
              <a:t>being run in the country currently with regards to renewable energy and specifically for solar power</a:t>
            </a:r>
          </a:p>
          <a:p>
            <a:pPr>
              <a:buFont typeface="Wingdings" pitchFamily="2" charset="2"/>
              <a:buChar char="Ø"/>
            </a:pPr>
            <a:endParaRPr lang="en-IN" sz="2200" dirty="0" smtClean="0"/>
          </a:p>
          <a:p>
            <a:pPr algn="just">
              <a:buFont typeface="Wingdings" pitchFamily="2" charset="2"/>
              <a:buChar char="Ø"/>
            </a:pPr>
            <a:r>
              <a:rPr lang="en-IN" sz="2200" dirty="0" smtClean="0"/>
              <a:t> Information regarding the </a:t>
            </a:r>
            <a:r>
              <a:rPr lang="en-IN" sz="2200" b="1" dirty="0" smtClean="0">
                <a:solidFill>
                  <a:srgbClr val="C00000"/>
                </a:solidFill>
              </a:rPr>
              <a:t>certifying standards/ specifications </a:t>
            </a:r>
            <a:r>
              <a:rPr lang="en-IN" sz="2200" dirty="0" smtClean="0"/>
              <a:t>which are currently followed in the country for certifying solar products</a:t>
            </a:r>
          </a:p>
          <a:p>
            <a:pPr>
              <a:buFont typeface="Wingdings" pitchFamily="2" charset="2"/>
              <a:buChar char="Ø"/>
            </a:pPr>
            <a:endParaRPr lang="en-US" dirty="0"/>
          </a:p>
        </p:txBody>
      </p:sp>
      <p:pic>
        <p:nvPicPr>
          <p:cNvPr id="3" name="Picture 2" descr="Image result for manak path pradarshak logo"/>
          <p:cNvPicPr>
            <a:picLocks noChangeAspect="1" noChangeArrowheads="1"/>
          </p:cNvPicPr>
          <p:nvPr/>
        </p:nvPicPr>
        <p:blipFill>
          <a:blip r:embed="rId3" cstate="print"/>
          <a:srcRect/>
          <a:stretch>
            <a:fillRect/>
          </a:stretch>
        </p:blipFill>
        <p:spPr bwMode="auto">
          <a:xfrm>
            <a:off x="7452988" y="0"/>
            <a:ext cx="1691012" cy="120563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trips(down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strips(downLeft)">
                                      <p:cBhvr>
                                        <p:cTn id="12" dur="500"/>
                                        <p:tgtEl>
                                          <p:spTgt spid="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Effect transition="in" filter="strips(downLeft)">
                                      <p:cBhvr>
                                        <p:cTn id="17" dur="500"/>
                                        <p:tgtEl>
                                          <p:spTgt spid="2">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2">
                                            <p:txEl>
                                              <p:pRg st="7" end="7"/>
                                            </p:txEl>
                                          </p:spTgt>
                                        </p:tgtEl>
                                        <p:attrNameLst>
                                          <p:attrName>style.visibility</p:attrName>
                                        </p:attrNameLst>
                                      </p:cBhvr>
                                      <p:to>
                                        <p:strVal val="visible"/>
                                      </p:to>
                                    </p:set>
                                    <p:animEffect transition="in" filter="strips(downLeft)">
                                      <p:cBhvr>
                                        <p:cTn id="22" dur="500"/>
                                        <p:tgtEl>
                                          <p:spTgt spid="2">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animEffect transition="in" filter="strips(downLeft)">
                                      <p:cBhvr>
                                        <p:cTn id="2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4000"/>
            <a:lum/>
          </a:blip>
          <a:srcRect/>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457200" y="685800"/>
            <a:ext cx="8382000" cy="6401753"/>
          </a:xfrm>
          <a:prstGeom prst="rect">
            <a:avLst/>
          </a:prstGeom>
          <a:noFill/>
        </p:spPr>
        <p:txBody>
          <a:bodyPr wrap="square" rtlCol="0">
            <a:spAutoFit/>
          </a:bodyPr>
          <a:lstStyle/>
          <a:p>
            <a:pPr algn="ctr"/>
            <a:r>
              <a:rPr lang="en-US" sz="2800" b="1" u="sng" dirty="0" smtClean="0"/>
              <a:t>Section 2 of the Questionnaire</a:t>
            </a:r>
          </a:p>
          <a:p>
            <a:endParaRPr lang="en-US" sz="2000" dirty="0" smtClean="0"/>
          </a:p>
          <a:p>
            <a:r>
              <a:rPr lang="en-US" sz="2200" dirty="0" smtClean="0"/>
              <a:t>Information shall be sought majorly on the following aspects :</a:t>
            </a:r>
          </a:p>
          <a:p>
            <a:pPr>
              <a:buFont typeface="Wingdings" pitchFamily="2" charset="2"/>
              <a:buChar char="Ø"/>
            </a:pPr>
            <a:endParaRPr lang="en-IN" sz="2200" dirty="0" smtClean="0"/>
          </a:p>
          <a:p>
            <a:pPr algn="just">
              <a:buFont typeface="Wingdings" pitchFamily="2" charset="2"/>
              <a:buChar char="Ø"/>
            </a:pPr>
            <a:r>
              <a:rPr lang="en-IN" sz="2200" b="1" dirty="0" smtClean="0"/>
              <a:t> Name of the institute</a:t>
            </a:r>
            <a:r>
              <a:rPr lang="en-IN" sz="2200" dirty="0" smtClean="0"/>
              <a:t>/institutes which you suggest can be branded as </a:t>
            </a:r>
            <a:r>
              <a:rPr lang="en-IN" sz="2200" dirty="0" err="1" smtClean="0"/>
              <a:t>iSTAR</a:t>
            </a:r>
            <a:r>
              <a:rPr lang="en-IN" sz="2200" dirty="0" smtClean="0"/>
              <a:t>-C</a:t>
            </a:r>
          </a:p>
          <a:p>
            <a:pPr>
              <a:buFont typeface="Wingdings" pitchFamily="2" charset="2"/>
              <a:buChar char="Ø"/>
            </a:pPr>
            <a:endParaRPr lang="en-IN" sz="2200" dirty="0" smtClean="0"/>
          </a:p>
          <a:p>
            <a:pPr algn="just">
              <a:buFont typeface="Wingdings" pitchFamily="2" charset="2"/>
              <a:buChar char="Ø"/>
            </a:pPr>
            <a:r>
              <a:rPr lang="en-IN" sz="2200" dirty="0" smtClean="0"/>
              <a:t> Information about the </a:t>
            </a:r>
            <a:r>
              <a:rPr lang="en-IN" sz="2200" b="1" dirty="0" smtClean="0"/>
              <a:t>key areas of research in solar sector</a:t>
            </a:r>
            <a:r>
              <a:rPr lang="en-IN" sz="2200" dirty="0" smtClean="0"/>
              <a:t> undertaken by the institute</a:t>
            </a:r>
          </a:p>
          <a:p>
            <a:pPr>
              <a:buFont typeface="Wingdings" pitchFamily="2" charset="2"/>
              <a:buChar char="Ø"/>
            </a:pPr>
            <a:endParaRPr lang="en-IN" sz="2200" dirty="0" smtClean="0"/>
          </a:p>
          <a:p>
            <a:pPr algn="just">
              <a:buFont typeface="Wingdings" pitchFamily="2" charset="2"/>
              <a:buChar char="Ø"/>
            </a:pPr>
            <a:r>
              <a:rPr lang="en-IN" sz="2200" dirty="0" smtClean="0"/>
              <a:t>  Details with respect to the </a:t>
            </a:r>
            <a:r>
              <a:rPr lang="en-IN" sz="2200" b="1" dirty="0" smtClean="0"/>
              <a:t>physical infrastructure </a:t>
            </a:r>
            <a:r>
              <a:rPr lang="en-IN" sz="2200" dirty="0" smtClean="0"/>
              <a:t>present at the suggested </a:t>
            </a:r>
            <a:r>
              <a:rPr lang="en-IN" sz="2200" dirty="0" err="1" smtClean="0"/>
              <a:t>iSTAR</a:t>
            </a:r>
            <a:r>
              <a:rPr lang="en-IN" sz="2200" dirty="0" smtClean="0"/>
              <a:t>-C institute</a:t>
            </a:r>
          </a:p>
          <a:p>
            <a:pPr algn="just">
              <a:buFont typeface="Wingdings" pitchFamily="2" charset="2"/>
              <a:buChar char="Ø"/>
            </a:pPr>
            <a:endParaRPr lang="en-IN" sz="2200" dirty="0" smtClean="0"/>
          </a:p>
          <a:p>
            <a:pPr algn="just">
              <a:buFont typeface="Wingdings" pitchFamily="2" charset="2"/>
              <a:buChar char="Ø"/>
            </a:pPr>
            <a:r>
              <a:rPr lang="en-IN" sz="2200" dirty="0" smtClean="0"/>
              <a:t>Information about white papers published and awards received for the research carried out in the solar power sector by the suggested </a:t>
            </a:r>
            <a:r>
              <a:rPr lang="en-IN" sz="2200" dirty="0" err="1" smtClean="0"/>
              <a:t>iSTAR</a:t>
            </a:r>
            <a:r>
              <a:rPr lang="en-IN" sz="2200" dirty="0" smtClean="0"/>
              <a:t>-C</a:t>
            </a:r>
          </a:p>
          <a:p>
            <a:endParaRPr lang="en-IN" sz="2200" dirty="0" smtClean="0"/>
          </a:p>
          <a:p>
            <a:pPr algn="just">
              <a:buFont typeface="Wingdings" pitchFamily="2" charset="2"/>
              <a:buChar char="Ø"/>
            </a:pPr>
            <a:endParaRPr lang="en-US" sz="2800" b="1" u="sng" dirty="0"/>
          </a:p>
        </p:txBody>
      </p:sp>
      <p:pic>
        <p:nvPicPr>
          <p:cNvPr id="3" name="Picture 2" descr="Image result for manak path pradarshak logo"/>
          <p:cNvPicPr>
            <a:picLocks noChangeAspect="1" noChangeArrowheads="1"/>
          </p:cNvPicPr>
          <p:nvPr/>
        </p:nvPicPr>
        <p:blipFill>
          <a:blip r:embed="rId3" cstate="print"/>
          <a:srcRect/>
          <a:stretch>
            <a:fillRect/>
          </a:stretch>
        </p:blipFill>
        <p:spPr bwMode="auto">
          <a:xfrm>
            <a:off x="7452988" y="0"/>
            <a:ext cx="1691012" cy="120563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strips(downLeft)">
                                      <p:cBhvr>
                                        <p:cTn id="7" dur="500"/>
                                        <p:tgtEl>
                                          <p:spTgt spid="2">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2">
                                            <p:txEl>
                                              <p:pRg st="6" end="6"/>
                                            </p:txEl>
                                          </p:spTgt>
                                        </p:tgtEl>
                                        <p:attrNameLst>
                                          <p:attrName>style.visibility</p:attrName>
                                        </p:attrNameLst>
                                      </p:cBhvr>
                                      <p:to>
                                        <p:strVal val="visible"/>
                                      </p:to>
                                    </p:set>
                                    <p:animEffect transition="in" filter="strips(downLeft)">
                                      <p:cBhvr>
                                        <p:cTn id="12" dur="500"/>
                                        <p:tgtEl>
                                          <p:spTgt spid="2">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2">
                                            <p:txEl>
                                              <p:pRg st="8" end="8"/>
                                            </p:txEl>
                                          </p:spTgt>
                                        </p:tgtEl>
                                        <p:attrNameLst>
                                          <p:attrName>style.visibility</p:attrName>
                                        </p:attrNameLst>
                                      </p:cBhvr>
                                      <p:to>
                                        <p:strVal val="visible"/>
                                      </p:to>
                                    </p:set>
                                    <p:animEffect transition="in" filter="strips(downLeft)">
                                      <p:cBhvr>
                                        <p:cTn id="17" dur="500"/>
                                        <p:tgtEl>
                                          <p:spTgt spid="2">
                                            <p:txEl>
                                              <p:pRg st="8" end="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2">
                                            <p:txEl>
                                              <p:pRg st="10" end="10"/>
                                            </p:txEl>
                                          </p:spTgt>
                                        </p:tgtEl>
                                        <p:attrNameLst>
                                          <p:attrName>style.visibility</p:attrName>
                                        </p:attrNameLst>
                                      </p:cBhvr>
                                      <p:to>
                                        <p:strVal val="visible"/>
                                      </p:to>
                                    </p:set>
                                    <p:animEffect transition="in" filter="strips(downLeft)">
                                      <p:cBhvr>
                                        <p:cTn id="22"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Features of the Survey work</a:t>
            </a:r>
            <a:endParaRPr lang="en-US" dirty="0"/>
          </a:p>
        </p:txBody>
      </p:sp>
      <p:sp>
        <p:nvSpPr>
          <p:cNvPr id="3" name="Content Placeholder 2"/>
          <p:cNvSpPr>
            <a:spLocks noGrp="1"/>
          </p:cNvSpPr>
          <p:nvPr>
            <p:ph idx="1"/>
          </p:nvPr>
        </p:nvSpPr>
        <p:spPr>
          <a:xfrm>
            <a:off x="0" y="1600200"/>
            <a:ext cx="8991600" cy="5257800"/>
          </a:xfrm>
        </p:spPr>
        <p:txBody>
          <a:bodyPr>
            <a:noAutofit/>
          </a:bodyPr>
          <a:lstStyle/>
          <a:p>
            <a:r>
              <a:rPr lang="en-US" sz="2800" dirty="0" smtClean="0"/>
              <a:t>It is user friendly and at the same time allows for quick analysis which will help in faster development of Solar Standards. </a:t>
            </a:r>
          </a:p>
          <a:p>
            <a:r>
              <a:rPr lang="en-US" sz="2800" dirty="0" smtClean="0"/>
              <a:t>Stakeholder consultation before starting work</a:t>
            </a:r>
          </a:p>
          <a:p>
            <a:r>
              <a:rPr lang="en-US" sz="2800" dirty="0" smtClean="0"/>
              <a:t>Pilot testing of the questionnaire, </a:t>
            </a:r>
          </a:p>
          <a:p>
            <a:r>
              <a:rPr lang="en-US" sz="2800" dirty="0" smtClean="0"/>
              <a:t>Creating   exhaustive directories of Standards, training courses or products, tests etc</a:t>
            </a:r>
          </a:p>
          <a:p>
            <a:r>
              <a:rPr lang="en-US" sz="2800" dirty="0" smtClean="0"/>
              <a:t>Drop down menu so that even people with little resource can fill it up.</a:t>
            </a:r>
          </a:p>
        </p:txBody>
      </p:sp>
      <p:pic>
        <p:nvPicPr>
          <p:cNvPr id="4" name="Picture 3" descr="Image result for manak path pradarshak logo"/>
          <p:cNvPicPr>
            <a:picLocks noChangeAspect="1" noChangeArrowheads="1"/>
          </p:cNvPicPr>
          <p:nvPr/>
        </p:nvPicPr>
        <p:blipFill>
          <a:blip r:embed="rId2" cstate="print"/>
          <a:srcRect/>
          <a:stretch>
            <a:fillRect/>
          </a:stretch>
        </p:blipFill>
        <p:spPr bwMode="auto">
          <a:xfrm>
            <a:off x="7452988" y="0"/>
            <a:ext cx="1691012" cy="120563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157</TotalTime>
  <Words>814</Words>
  <Application>Microsoft Office PowerPoint</Application>
  <PresentationFormat>On-screen Show (4:3)</PresentationFormat>
  <Paragraphs>102</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Standardization in Solar Sector</vt:lpstr>
      <vt:lpstr>Slide 2</vt:lpstr>
      <vt:lpstr>Slide 3</vt:lpstr>
      <vt:lpstr>Solar technology applications and resources</vt:lpstr>
      <vt:lpstr>Slide 5</vt:lpstr>
      <vt:lpstr>Slide 6</vt:lpstr>
      <vt:lpstr>Slide 7</vt:lpstr>
      <vt:lpstr>Slide 8</vt:lpstr>
      <vt:lpstr>Features of the Survey work</vt:lpstr>
      <vt:lpstr>Features of the Survey work (contd…)</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Standardization in Solar Sector</dc:title>
  <dc:creator>ETD</dc:creator>
  <cp:lastModifiedBy>ETD</cp:lastModifiedBy>
  <cp:revision>28</cp:revision>
  <dcterms:created xsi:type="dcterms:W3CDTF">2006-08-16T00:00:00Z</dcterms:created>
  <dcterms:modified xsi:type="dcterms:W3CDTF">2018-07-25T04:31:02Z</dcterms:modified>
</cp:coreProperties>
</file>