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301" r:id="rId2"/>
    <p:sldId id="357" r:id="rId3"/>
    <p:sldId id="343" r:id="rId4"/>
    <p:sldId id="335" r:id="rId5"/>
    <p:sldId id="339" r:id="rId6"/>
    <p:sldId id="340" r:id="rId7"/>
    <p:sldId id="353" r:id="rId8"/>
    <p:sldId id="348" r:id="rId9"/>
    <p:sldId id="328" r:id="rId10"/>
    <p:sldId id="341" r:id="rId11"/>
    <p:sldId id="350" r:id="rId12"/>
    <p:sldId id="354" r:id="rId13"/>
    <p:sldId id="358" r:id="rId14"/>
    <p:sldId id="356" r:id="rId15"/>
    <p:sldId id="331" r:id="rId16"/>
    <p:sldId id="351" r:id="rId17"/>
    <p:sldId id="352" r:id="rId18"/>
    <p:sldId id="285" r:id="rId19"/>
    <p:sldId id="359" r:id="rId20"/>
  </p:sldIdLst>
  <p:sldSz cx="12161838"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p:cViewPr varScale="1">
        <p:scale>
          <a:sx n="115" d="100"/>
          <a:sy n="115" d="100"/>
        </p:scale>
        <p:origin x="324" y="90"/>
      </p:cViewPr>
      <p:guideLst>
        <p:guide orient="horz" pos="2160"/>
        <p:guide pos="3831"/>
      </p:guideLst>
    </p:cSldViewPr>
  </p:slideViewPr>
  <p:notesTextViewPr>
    <p:cViewPr>
      <p:scale>
        <a:sx n="100" d="100"/>
        <a:sy n="100" d="100"/>
      </p:scale>
      <p:origin x="0" y="0"/>
    </p:cViewPr>
  </p:notesTextViewPr>
  <p:sorterViewPr>
    <p:cViewPr varScale="1">
      <p:scale>
        <a:sx n="100" d="100"/>
        <a:sy n="100" d="100"/>
      </p:scale>
      <p:origin x="0" y="-593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5FB4E3-6ED3-45F2-8304-358FBD41242E}"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B87F4311-29BC-4C22-A1A4-C24B4850015B}">
      <dgm:prSet phldrT="[Text]"/>
      <dgm:spPr/>
      <dgm:t>
        <a:bodyPr/>
        <a:lstStyle/>
        <a:p>
          <a:r>
            <a:rPr lang="en-US" dirty="0" smtClean="0"/>
            <a:t>ISA</a:t>
          </a:r>
          <a:endParaRPr lang="en-US" dirty="0"/>
        </a:p>
      </dgm:t>
    </dgm:pt>
    <dgm:pt modelId="{80DA1506-6FE7-4CA0-A5E2-6408855F8B36}" type="parTrans" cxnId="{3EBD3270-A403-40A1-99F7-A517F6B7387B}">
      <dgm:prSet/>
      <dgm:spPr/>
      <dgm:t>
        <a:bodyPr/>
        <a:lstStyle/>
        <a:p>
          <a:endParaRPr lang="en-US"/>
        </a:p>
      </dgm:t>
    </dgm:pt>
    <dgm:pt modelId="{6CC781A3-A7E1-498D-B171-A36FDEE93CCB}" type="sibTrans" cxnId="{3EBD3270-A403-40A1-99F7-A517F6B7387B}">
      <dgm:prSet/>
      <dgm:spPr/>
      <dgm:t>
        <a:bodyPr/>
        <a:lstStyle/>
        <a:p>
          <a:endParaRPr lang="en-US"/>
        </a:p>
      </dgm:t>
    </dgm:pt>
    <dgm:pt modelId="{56339B3E-3F37-49A6-A623-20E71F9CBD56}">
      <dgm:prSet phldrT="[Text]" custT="1"/>
      <dgm:spPr/>
      <dgm:t>
        <a:bodyPr/>
        <a:lstStyle/>
        <a:p>
          <a:r>
            <a:rPr lang="en-US" sz="2400" b="1" dirty="0" smtClean="0"/>
            <a:t>Mobilization of US$ 1000 Billion </a:t>
          </a:r>
          <a:endParaRPr lang="en-US" sz="2400" b="1" dirty="0"/>
        </a:p>
      </dgm:t>
    </dgm:pt>
    <dgm:pt modelId="{8F9E2535-6B98-4EDD-A0C9-A46751E90784}" type="parTrans" cxnId="{EFFF5EEA-EE00-4100-8621-4E21406EC015}">
      <dgm:prSet/>
      <dgm:spPr/>
      <dgm:t>
        <a:bodyPr/>
        <a:lstStyle/>
        <a:p>
          <a:endParaRPr lang="en-US"/>
        </a:p>
      </dgm:t>
    </dgm:pt>
    <dgm:pt modelId="{A12A7B8A-C2DD-4640-9E4E-965FAEF38D3C}" type="sibTrans" cxnId="{EFFF5EEA-EE00-4100-8621-4E21406EC015}">
      <dgm:prSet/>
      <dgm:spPr/>
      <dgm:t>
        <a:bodyPr/>
        <a:lstStyle/>
        <a:p>
          <a:endParaRPr lang="en-US"/>
        </a:p>
      </dgm:t>
    </dgm:pt>
    <dgm:pt modelId="{72E6AB45-827C-4A70-9410-DDC464FFDE86}">
      <dgm:prSet phldrT="[Text]" custT="1"/>
      <dgm:spPr/>
      <dgm:t>
        <a:bodyPr/>
        <a:lstStyle/>
        <a:p>
          <a:r>
            <a:rPr lang="en-US" sz="2400" b="1" dirty="0" smtClean="0"/>
            <a:t>Preparation of Bankable Projects</a:t>
          </a:r>
          <a:endParaRPr lang="en-US" sz="2400" b="1" dirty="0"/>
        </a:p>
      </dgm:t>
    </dgm:pt>
    <dgm:pt modelId="{1AC96B50-B14E-4A13-B4D3-81A536D509A0}" type="parTrans" cxnId="{BDFF55D5-659D-429C-9A88-36D30E78C433}">
      <dgm:prSet/>
      <dgm:spPr/>
      <dgm:t>
        <a:bodyPr/>
        <a:lstStyle/>
        <a:p>
          <a:endParaRPr lang="en-US"/>
        </a:p>
      </dgm:t>
    </dgm:pt>
    <dgm:pt modelId="{7A29FC53-2CF4-40EB-B0CF-82B48923B609}" type="sibTrans" cxnId="{BDFF55D5-659D-429C-9A88-36D30E78C433}">
      <dgm:prSet/>
      <dgm:spPr/>
      <dgm:t>
        <a:bodyPr/>
        <a:lstStyle/>
        <a:p>
          <a:endParaRPr lang="en-US"/>
        </a:p>
      </dgm:t>
    </dgm:pt>
    <dgm:pt modelId="{F0A6B336-0B8C-4ED8-B3E6-83A87056CF5C}">
      <dgm:prSet phldrT="[Text]" custT="1"/>
      <dgm:spPr/>
      <dgm:t>
        <a:bodyPr/>
        <a:lstStyle/>
        <a:p>
          <a:r>
            <a:rPr lang="en-US" sz="2400" b="1" dirty="0" smtClean="0"/>
            <a:t>Establishment of </a:t>
          </a:r>
          <a:r>
            <a:rPr lang="en-US" sz="2400" b="1" dirty="0" err="1" smtClean="0"/>
            <a:t>iSolar</a:t>
          </a:r>
          <a:r>
            <a:rPr lang="en-US" sz="2400" b="1" dirty="0" smtClean="0"/>
            <a:t> Technology Application Resource Center (</a:t>
          </a:r>
          <a:r>
            <a:rPr lang="en-US" sz="2400" b="1" dirty="0" err="1" smtClean="0"/>
            <a:t>iSTAR</a:t>
          </a:r>
          <a:r>
            <a:rPr lang="en-US" sz="2400" b="1" dirty="0" smtClean="0"/>
            <a:t> C)</a:t>
          </a:r>
          <a:endParaRPr lang="en-US" sz="2400" b="1" dirty="0"/>
        </a:p>
      </dgm:t>
    </dgm:pt>
    <dgm:pt modelId="{F61B993B-A72F-463A-86A7-0D9A1E58D9EA}" type="parTrans" cxnId="{1A0DC845-97E4-4C3A-99C7-510D0ED9301D}">
      <dgm:prSet/>
      <dgm:spPr/>
      <dgm:t>
        <a:bodyPr/>
        <a:lstStyle/>
        <a:p>
          <a:endParaRPr lang="en-US"/>
        </a:p>
      </dgm:t>
    </dgm:pt>
    <dgm:pt modelId="{70707E12-0FF3-45AB-9D26-64B5495E8C87}" type="sibTrans" cxnId="{1A0DC845-97E4-4C3A-99C7-510D0ED9301D}">
      <dgm:prSet/>
      <dgm:spPr/>
      <dgm:t>
        <a:bodyPr/>
        <a:lstStyle/>
        <a:p>
          <a:endParaRPr lang="en-US"/>
        </a:p>
      </dgm:t>
    </dgm:pt>
    <dgm:pt modelId="{BF9FC3BA-A0FD-4FA9-AEB3-8CF2AE8866DB}" type="pres">
      <dgm:prSet presAssocID="{D65FB4E3-6ED3-45F2-8304-358FBD41242E}" presName="composite" presStyleCnt="0">
        <dgm:presLayoutVars>
          <dgm:chMax val="1"/>
          <dgm:dir/>
          <dgm:resizeHandles val="exact"/>
        </dgm:presLayoutVars>
      </dgm:prSet>
      <dgm:spPr/>
      <dgm:t>
        <a:bodyPr/>
        <a:lstStyle/>
        <a:p>
          <a:endParaRPr lang="en-US"/>
        </a:p>
      </dgm:t>
    </dgm:pt>
    <dgm:pt modelId="{C2E80B4B-BDCA-425C-98D7-16F48483D304}" type="pres">
      <dgm:prSet presAssocID="{D65FB4E3-6ED3-45F2-8304-358FBD41242E}" presName="radial" presStyleCnt="0">
        <dgm:presLayoutVars>
          <dgm:animLvl val="ctr"/>
        </dgm:presLayoutVars>
      </dgm:prSet>
      <dgm:spPr/>
    </dgm:pt>
    <dgm:pt modelId="{2097243E-9E52-4D2D-A768-849121733145}" type="pres">
      <dgm:prSet presAssocID="{B87F4311-29BC-4C22-A1A4-C24B4850015B}" presName="centerShape" presStyleLbl="vennNode1" presStyleIdx="0" presStyleCnt="4" custLinFactNeighborX="-1961" custLinFactNeighborY="2997"/>
      <dgm:spPr/>
      <dgm:t>
        <a:bodyPr/>
        <a:lstStyle/>
        <a:p>
          <a:endParaRPr lang="en-US"/>
        </a:p>
      </dgm:t>
    </dgm:pt>
    <dgm:pt modelId="{4294B394-F8E5-4B27-9AFF-F1543FB547AA}" type="pres">
      <dgm:prSet presAssocID="{56339B3E-3F37-49A6-A623-20E71F9CBD56}" presName="node" presStyleLbl="vennNode1" presStyleIdx="1" presStyleCnt="4" custScaleX="263629" custScaleY="102873" custRadScaleRad="66013" custRadScaleInc="1496">
        <dgm:presLayoutVars>
          <dgm:bulletEnabled val="1"/>
        </dgm:presLayoutVars>
      </dgm:prSet>
      <dgm:spPr/>
      <dgm:t>
        <a:bodyPr/>
        <a:lstStyle/>
        <a:p>
          <a:endParaRPr lang="en-US"/>
        </a:p>
      </dgm:t>
    </dgm:pt>
    <dgm:pt modelId="{C406B0FA-C214-4482-8BDC-567EC13ED2EB}" type="pres">
      <dgm:prSet presAssocID="{72E6AB45-827C-4A70-9410-DDC464FFDE86}" presName="node" presStyleLbl="vennNode1" presStyleIdx="2" presStyleCnt="4" custScaleX="212384" custScaleY="118759" custRadScaleRad="120561" custRadScaleInc="-12273">
        <dgm:presLayoutVars>
          <dgm:bulletEnabled val="1"/>
        </dgm:presLayoutVars>
      </dgm:prSet>
      <dgm:spPr/>
      <dgm:t>
        <a:bodyPr/>
        <a:lstStyle/>
        <a:p>
          <a:endParaRPr lang="en-US"/>
        </a:p>
      </dgm:t>
    </dgm:pt>
    <dgm:pt modelId="{C1D3F5BA-EAA6-444C-A977-F8B5DDF9A1B9}" type="pres">
      <dgm:prSet presAssocID="{F0A6B336-0B8C-4ED8-B3E6-83A87056CF5C}" presName="node" presStyleLbl="vennNode1" presStyleIdx="3" presStyleCnt="4" custScaleX="233604" custScaleY="134315" custRadScaleRad="133490" custRadScaleInc="13002">
        <dgm:presLayoutVars>
          <dgm:bulletEnabled val="1"/>
        </dgm:presLayoutVars>
      </dgm:prSet>
      <dgm:spPr/>
      <dgm:t>
        <a:bodyPr/>
        <a:lstStyle/>
        <a:p>
          <a:endParaRPr lang="en-US"/>
        </a:p>
      </dgm:t>
    </dgm:pt>
  </dgm:ptLst>
  <dgm:cxnLst>
    <dgm:cxn modelId="{1A0DC845-97E4-4C3A-99C7-510D0ED9301D}" srcId="{B87F4311-29BC-4C22-A1A4-C24B4850015B}" destId="{F0A6B336-0B8C-4ED8-B3E6-83A87056CF5C}" srcOrd="2" destOrd="0" parTransId="{F61B993B-A72F-463A-86A7-0D9A1E58D9EA}" sibTransId="{70707E12-0FF3-45AB-9D26-64B5495E8C87}"/>
    <dgm:cxn modelId="{A7C8D7A6-0DED-49BA-9342-95952CD1612B}" type="presOf" srcId="{56339B3E-3F37-49A6-A623-20E71F9CBD56}" destId="{4294B394-F8E5-4B27-9AFF-F1543FB547AA}" srcOrd="0" destOrd="0" presId="urn:microsoft.com/office/officeart/2005/8/layout/radial3"/>
    <dgm:cxn modelId="{2D884E4B-BB17-4655-8524-1B360764514C}" type="presOf" srcId="{F0A6B336-0B8C-4ED8-B3E6-83A87056CF5C}" destId="{C1D3F5BA-EAA6-444C-A977-F8B5DDF9A1B9}" srcOrd="0" destOrd="0" presId="urn:microsoft.com/office/officeart/2005/8/layout/radial3"/>
    <dgm:cxn modelId="{D43C6E9E-21F0-4F4C-8FC3-83BFB3FB5C13}" type="presOf" srcId="{B87F4311-29BC-4C22-A1A4-C24B4850015B}" destId="{2097243E-9E52-4D2D-A768-849121733145}" srcOrd="0" destOrd="0" presId="urn:microsoft.com/office/officeart/2005/8/layout/radial3"/>
    <dgm:cxn modelId="{EFFF5EEA-EE00-4100-8621-4E21406EC015}" srcId="{B87F4311-29BC-4C22-A1A4-C24B4850015B}" destId="{56339B3E-3F37-49A6-A623-20E71F9CBD56}" srcOrd="0" destOrd="0" parTransId="{8F9E2535-6B98-4EDD-A0C9-A46751E90784}" sibTransId="{A12A7B8A-C2DD-4640-9E4E-965FAEF38D3C}"/>
    <dgm:cxn modelId="{024A8C48-A805-4362-A998-60453516E633}" type="presOf" srcId="{72E6AB45-827C-4A70-9410-DDC464FFDE86}" destId="{C406B0FA-C214-4482-8BDC-567EC13ED2EB}" srcOrd="0" destOrd="0" presId="urn:microsoft.com/office/officeart/2005/8/layout/radial3"/>
    <dgm:cxn modelId="{93EEA6C5-D427-43DF-8E7A-DA84FF22B182}" type="presOf" srcId="{D65FB4E3-6ED3-45F2-8304-358FBD41242E}" destId="{BF9FC3BA-A0FD-4FA9-AEB3-8CF2AE8866DB}" srcOrd="0" destOrd="0" presId="urn:microsoft.com/office/officeart/2005/8/layout/radial3"/>
    <dgm:cxn modelId="{BDFF55D5-659D-429C-9A88-36D30E78C433}" srcId="{B87F4311-29BC-4C22-A1A4-C24B4850015B}" destId="{72E6AB45-827C-4A70-9410-DDC464FFDE86}" srcOrd="1" destOrd="0" parTransId="{1AC96B50-B14E-4A13-B4D3-81A536D509A0}" sibTransId="{7A29FC53-2CF4-40EB-B0CF-82B48923B609}"/>
    <dgm:cxn modelId="{3EBD3270-A403-40A1-99F7-A517F6B7387B}" srcId="{D65FB4E3-6ED3-45F2-8304-358FBD41242E}" destId="{B87F4311-29BC-4C22-A1A4-C24B4850015B}" srcOrd="0" destOrd="0" parTransId="{80DA1506-6FE7-4CA0-A5E2-6408855F8B36}" sibTransId="{6CC781A3-A7E1-498D-B171-A36FDEE93CCB}"/>
    <dgm:cxn modelId="{854B6B50-6996-4D99-942B-77EA9C4D9B46}" type="presParOf" srcId="{BF9FC3BA-A0FD-4FA9-AEB3-8CF2AE8866DB}" destId="{C2E80B4B-BDCA-425C-98D7-16F48483D304}" srcOrd="0" destOrd="0" presId="urn:microsoft.com/office/officeart/2005/8/layout/radial3"/>
    <dgm:cxn modelId="{E206BFFE-79CC-4994-AB5D-37941978AB78}" type="presParOf" srcId="{C2E80B4B-BDCA-425C-98D7-16F48483D304}" destId="{2097243E-9E52-4D2D-A768-849121733145}" srcOrd="0" destOrd="0" presId="urn:microsoft.com/office/officeart/2005/8/layout/radial3"/>
    <dgm:cxn modelId="{72A8B6E4-0AA6-48AE-82D6-25268306108A}" type="presParOf" srcId="{C2E80B4B-BDCA-425C-98D7-16F48483D304}" destId="{4294B394-F8E5-4B27-9AFF-F1543FB547AA}" srcOrd="1" destOrd="0" presId="urn:microsoft.com/office/officeart/2005/8/layout/radial3"/>
    <dgm:cxn modelId="{7E882491-69C5-4FE9-96E0-BB621A0C87A8}" type="presParOf" srcId="{C2E80B4B-BDCA-425C-98D7-16F48483D304}" destId="{C406B0FA-C214-4482-8BDC-567EC13ED2EB}" srcOrd="2" destOrd="0" presId="urn:microsoft.com/office/officeart/2005/8/layout/radial3"/>
    <dgm:cxn modelId="{A463408D-44E2-4393-A0A8-5A311788AEB0}" type="presParOf" srcId="{C2E80B4B-BDCA-425C-98D7-16F48483D304}" destId="{C1D3F5BA-EAA6-444C-A977-F8B5DDF9A1B9}"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7243E-9E52-4D2D-A768-849121733145}">
      <dsp:nvSpPr>
        <dsp:cNvPr id="0" name=""/>
        <dsp:cNvSpPr/>
      </dsp:nvSpPr>
      <dsp:spPr>
        <a:xfrm>
          <a:off x="3409023" y="1582976"/>
          <a:ext cx="3323257" cy="332325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ISA</a:t>
          </a:r>
          <a:endParaRPr lang="en-US" sz="6500" kern="1200" dirty="0"/>
        </a:p>
      </dsp:txBody>
      <dsp:txXfrm>
        <a:off x="3895703" y="2069656"/>
        <a:ext cx="2349897" cy="2349897"/>
      </dsp:txXfrm>
    </dsp:sp>
    <dsp:sp modelId="{4294B394-F8E5-4B27-9AFF-F1543FB547AA}">
      <dsp:nvSpPr>
        <dsp:cNvPr id="0" name=""/>
        <dsp:cNvSpPr/>
      </dsp:nvSpPr>
      <dsp:spPr>
        <a:xfrm>
          <a:off x="3009893" y="833766"/>
          <a:ext cx="4380535" cy="170936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Mobilization of US$ 1000 Billion </a:t>
          </a:r>
          <a:endParaRPr lang="en-US" sz="2400" b="1" kern="1200" dirty="0"/>
        </a:p>
      </dsp:txBody>
      <dsp:txXfrm>
        <a:off x="3651407" y="1084097"/>
        <a:ext cx="3097507" cy="1208705"/>
      </dsp:txXfrm>
    </dsp:sp>
    <dsp:sp modelId="{C406B0FA-C214-4482-8BDC-567EC13ED2EB}">
      <dsp:nvSpPr>
        <dsp:cNvPr id="0" name=""/>
        <dsp:cNvSpPr/>
      </dsp:nvSpPr>
      <dsp:spPr>
        <a:xfrm>
          <a:off x="5905514" y="2814953"/>
          <a:ext cx="3529033" cy="197333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Preparation of Bankable Projects</a:t>
          </a:r>
          <a:endParaRPr lang="en-US" sz="2400" b="1" kern="1200" dirty="0"/>
        </a:p>
      </dsp:txBody>
      <dsp:txXfrm>
        <a:off x="6422329" y="3103941"/>
        <a:ext cx="2495403" cy="1395357"/>
      </dsp:txXfrm>
    </dsp:sp>
    <dsp:sp modelId="{C1D3F5BA-EAA6-444C-A977-F8B5DDF9A1B9}">
      <dsp:nvSpPr>
        <dsp:cNvPr id="0" name=""/>
        <dsp:cNvSpPr/>
      </dsp:nvSpPr>
      <dsp:spPr>
        <a:xfrm>
          <a:off x="419104" y="2716746"/>
          <a:ext cx="3881631" cy="223181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Establishment of </a:t>
          </a:r>
          <a:r>
            <a:rPr lang="en-US" sz="2400" b="1" kern="1200" dirty="0" err="1" smtClean="0"/>
            <a:t>iSolar</a:t>
          </a:r>
          <a:r>
            <a:rPr lang="en-US" sz="2400" b="1" kern="1200" dirty="0" smtClean="0"/>
            <a:t> Technology Application Resource Center (</a:t>
          </a:r>
          <a:r>
            <a:rPr lang="en-US" sz="2400" b="1" kern="1200" dirty="0" err="1" smtClean="0"/>
            <a:t>iSTAR</a:t>
          </a:r>
          <a:r>
            <a:rPr lang="en-US" sz="2400" b="1" kern="1200" dirty="0" smtClean="0"/>
            <a:t> C)</a:t>
          </a:r>
          <a:endParaRPr lang="en-US" sz="2400" b="1" kern="1200" dirty="0"/>
        </a:p>
      </dsp:txBody>
      <dsp:txXfrm>
        <a:off x="987556" y="3043588"/>
        <a:ext cx="2744727" cy="1578132"/>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3"/>
            <a:ext cx="3038145" cy="465743"/>
          </a:xfrm>
          <a:prstGeom prst="rect">
            <a:avLst/>
          </a:prstGeom>
        </p:spPr>
        <p:txBody>
          <a:bodyPr vert="horz" lIns="88139" tIns="44070" rIns="88139" bIns="44070" rtlCol="0"/>
          <a:lstStyle>
            <a:lvl1pPr algn="l">
              <a:defRPr sz="1200"/>
            </a:lvl1pPr>
          </a:lstStyle>
          <a:p>
            <a:endParaRPr lang="en-IN"/>
          </a:p>
        </p:txBody>
      </p:sp>
      <p:sp>
        <p:nvSpPr>
          <p:cNvPr id="3" name="Date Placeholder 2"/>
          <p:cNvSpPr>
            <a:spLocks noGrp="1"/>
          </p:cNvSpPr>
          <p:nvPr>
            <p:ph type="dt" sz="quarter" idx="1"/>
          </p:nvPr>
        </p:nvSpPr>
        <p:spPr>
          <a:xfrm>
            <a:off x="3970738" y="3"/>
            <a:ext cx="3038145" cy="465743"/>
          </a:xfrm>
          <a:prstGeom prst="rect">
            <a:avLst/>
          </a:prstGeom>
        </p:spPr>
        <p:txBody>
          <a:bodyPr vert="horz" lIns="88139" tIns="44070" rIns="88139" bIns="44070" rtlCol="0"/>
          <a:lstStyle>
            <a:lvl1pPr algn="r">
              <a:defRPr sz="1200"/>
            </a:lvl1pPr>
          </a:lstStyle>
          <a:p>
            <a:fld id="{08A4D820-3161-4BA8-A492-EA09ECA6991E}" type="datetimeFigureOut">
              <a:rPr lang="en-IN" smtClean="0"/>
              <a:pPr/>
              <a:t>24-07-2018</a:t>
            </a:fld>
            <a:endParaRPr lang="en-IN"/>
          </a:p>
        </p:txBody>
      </p:sp>
      <p:sp>
        <p:nvSpPr>
          <p:cNvPr id="4" name="Footer Placeholder 3"/>
          <p:cNvSpPr>
            <a:spLocks noGrp="1"/>
          </p:cNvSpPr>
          <p:nvPr>
            <p:ph type="ftr" sz="quarter" idx="2"/>
          </p:nvPr>
        </p:nvSpPr>
        <p:spPr>
          <a:xfrm>
            <a:off x="4" y="8830658"/>
            <a:ext cx="3038145" cy="465742"/>
          </a:xfrm>
          <a:prstGeom prst="rect">
            <a:avLst/>
          </a:prstGeom>
        </p:spPr>
        <p:txBody>
          <a:bodyPr vert="horz" lIns="88139" tIns="44070" rIns="88139" bIns="44070" rtlCol="0" anchor="b"/>
          <a:lstStyle>
            <a:lvl1pPr algn="l">
              <a:defRPr sz="1200"/>
            </a:lvl1pPr>
          </a:lstStyle>
          <a:p>
            <a:endParaRPr lang="en-IN"/>
          </a:p>
        </p:txBody>
      </p:sp>
      <p:sp>
        <p:nvSpPr>
          <p:cNvPr id="5" name="Slide Number Placeholder 4"/>
          <p:cNvSpPr>
            <a:spLocks noGrp="1"/>
          </p:cNvSpPr>
          <p:nvPr>
            <p:ph type="sldNum" sz="quarter" idx="3"/>
          </p:nvPr>
        </p:nvSpPr>
        <p:spPr>
          <a:xfrm>
            <a:off x="3970738" y="8830658"/>
            <a:ext cx="3038145" cy="465742"/>
          </a:xfrm>
          <a:prstGeom prst="rect">
            <a:avLst/>
          </a:prstGeom>
        </p:spPr>
        <p:txBody>
          <a:bodyPr vert="horz" lIns="88139" tIns="44070" rIns="88139" bIns="44070" rtlCol="0" anchor="b"/>
          <a:lstStyle>
            <a:lvl1pPr algn="r">
              <a:defRPr sz="1200"/>
            </a:lvl1pPr>
          </a:lstStyle>
          <a:p>
            <a:fld id="{304EBDBC-18CD-467F-85B8-47651E5E2ABF}" type="slidenum">
              <a:rPr lang="en-IN" smtClean="0"/>
              <a:pPr/>
              <a:t>‹#›</a:t>
            </a:fld>
            <a:endParaRPr lang="en-IN"/>
          </a:p>
        </p:txBody>
      </p:sp>
    </p:spTree>
    <p:extLst>
      <p:ext uri="{BB962C8B-B14F-4D97-AF65-F5344CB8AC3E}">
        <p14:creationId xmlns:p14="http://schemas.microsoft.com/office/powerpoint/2010/main" val="3392423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40" y="0"/>
            <a:ext cx="3037840" cy="464820"/>
          </a:xfrm>
          <a:prstGeom prst="rect">
            <a:avLst/>
          </a:prstGeom>
        </p:spPr>
        <p:txBody>
          <a:bodyPr vert="horz" lIns="93172" tIns="46586" rIns="93172" bIns="46586" rtlCol="0"/>
          <a:lstStyle>
            <a:lvl1pPr algn="r">
              <a:defRPr sz="1300"/>
            </a:lvl1pPr>
          </a:lstStyle>
          <a:p>
            <a:fld id="{768B7688-6AD0-46AC-B2F7-4F349493CA92}" type="datetimeFigureOut">
              <a:rPr lang="en-US" smtClean="0"/>
              <a:pPr/>
              <a:t>24-Jul-18</a:t>
            </a:fld>
            <a:endParaRPr lang="en-US"/>
          </a:p>
        </p:txBody>
      </p:sp>
      <p:sp>
        <p:nvSpPr>
          <p:cNvPr id="4" name="Slide Image Placeholder 3"/>
          <p:cNvSpPr>
            <a:spLocks noGrp="1" noRot="1" noChangeAspect="1"/>
          </p:cNvSpPr>
          <p:nvPr>
            <p:ph type="sldImg" idx="2"/>
          </p:nvPr>
        </p:nvSpPr>
        <p:spPr>
          <a:xfrm>
            <a:off x="414338" y="698500"/>
            <a:ext cx="6181725"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2" tIns="46586" rIns="93172" bIns="465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968"/>
            <a:ext cx="3037840" cy="464820"/>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40" y="8829968"/>
            <a:ext cx="3037840" cy="464820"/>
          </a:xfrm>
          <a:prstGeom prst="rect">
            <a:avLst/>
          </a:prstGeom>
        </p:spPr>
        <p:txBody>
          <a:bodyPr vert="horz" lIns="93172" tIns="46586" rIns="93172" bIns="46586" rtlCol="0" anchor="b"/>
          <a:lstStyle>
            <a:lvl1pPr algn="r">
              <a:defRPr sz="1300"/>
            </a:lvl1pPr>
          </a:lstStyle>
          <a:p>
            <a:fld id="{B4BEF842-BC0B-4851-A4F3-C3B5264FB077}" type="slidenum">
              <a:rPr lang="en-US" smtClean="0"/>
              <a:pPr/>
              <a:t>‹#›</a:t>
            </a:fld>
            <a:endParaRPr lang="en-US"/>
          </a:p>
        </p:txBody>
      </p:sp>
    </p:spTree>
    <p:extLst>
      <p:ext uri="{BB962C8B-B14F-4D97-AF65-F5344CB8AC3E}">
        <p14:creationId xmlns:p14="http://schemas.microsoft.com/office/powerpoint/2010/main" val="3870213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Calibri" panose="020F0502020204030204" pitchFamily="34" charset="0"/>
                <a:cs typeface="Arial" panose="020B0604020202020204" pitchFamily="34" charset="0"/>
              </a:defRPr>
            </a:lvl1pPr>
            <a:lvl2pPr marL="742950" indent="-285750" defTabSz="930275">
              <a:defRPr>
                <a:solidFill>
                  <a:schemeClr val="tx1"/>
                </a:solidFill>
                <a:latin typeface="Calibri" panose="020F0502020204030204" pitchFamily="34" charset="0"/>
                <a:cs typeface="Arial" panose="020B0604020202020204" pitchFamily="34" charset="0"/>
              </a:defRPr>
            </a:lvl2pPr>
            <a:lvl3pPr marL="1143000" indent="-228600" defTabSz="930275">
              <a:defRPr>
                <a:solidFill>
                  <a:schemeClr val="tx1"/>
                </a:solidFill>
                <a:latin typeface="Calibri" panose="020F0502020204030204" pitchFamily="34" charset="0"/>
                <a:cs typeface="Arial" panose="020B0604020202020204" pitchFamily="34" charset="0"/>
              </a:defRPr>
            </a:lvl3pPr>
            <a:lvl4pPr marL="1600200" indent="-228600" defTabSz="930275">
              <a:defRPr>
                <a:solidFill>
                  <a:schemeClr val="tx1"/>
                </a:solidFill>
                <a:latin typeface="Calibri" panose="020F0502020204030204" pitchFamily="34" charset="0"/>
                <a:cs typeface="Arial" panose="020B0604020202020204" pitchFamily="34" charset="0"/>
              </a:defRPr>
            </a:lvl4pPr>
            <a:lvl5pPr marL="2057400" indent="-228600" defTabSz="930275">
              <a:defRPr>
                <a:solidFill>
                  <a:schemeClr val="tx1"/>
                </a:solidFill>
                <a:latin typeface="Calibri" panose="020F0502020204030204" pitchFamily="34"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7C86984D-1B4D-487A-B3A1-589196D20097}" type="slidenum">
              <a:rPr lang="en-US" altLang="en-US">
                <a:latin typeface="Times New Roman" panose="02020603050405020304" pitchFamily="18" charset="0"/>
              </a:rPr>
              <a:pPr/>
              <a:t>1</a:t>
            </a:fld>
            <a:endParaRPr lang="en-US" altLang="en-US">
              <a:latin typeface="Times New Roman" panose="02020603050405020304" pitchFamily="18" charset="0"/>
            </a:endParaRPr>
          </a:p>
        </p:txBody>
      </p:sp>
      <p:sp>
        <p:nvSpPr>
          <p:cNvPr id="5123" name="Rectangle 2"/>
          <p:cNvSpPr>
            <a:spLocks noGrp="1" noRot="1" noChangeAspect="1" noChangeArrowheads="1" noTextEdit="1"/>
          </p:cNvSpPr>
          <p:nvPr>
            <p:ph type="sldImg"/>
          </p:nvPr>
        </p:nvSpPr>
        <p:spPr bwMode="auto">
          <a:xfrm>
            <a:off x="420688" y="700088"/>
            <a:ext cx="6175375" cy="34813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xfrm>
            <a:off x="933194" y="4415045"/>
            <a:ext cx="5144016" cy="4181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Tree>
    <p:extLst>
      <p:ext uri="{BB962C8B-B14F-4D97-AF65-F5344CB8AC3E}">
        <p14:creationId xmlns:p14="http://schemas.microsoft.com/office/powerpoint/2010/main" val="43198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0230" y="1122363"/>
            <a:ext cx="9121379" cy="2387600"/>
          </a:xfrm>
        </p:spPr>
        <p:txBody>
          <a:bodyPr anchor="b"/>
          <a:lstStyle>
            <a:lvl1pPr algn="ctr">
              <a:defRPr sz="5985"/>
            </a:lvl1pPr>
          </a:lstStyle>
          <a:p>
            <a:r>
              <a:rPr lang="en-US" smtClean="0"/>
              <a:t>Click to edit Master title style</a:t>
            </a:r>
            <a:endParaRPr lang="en-US"/>
          </a:p>
        </p:txBody>
      </p:sp>
      <p:sp>
        <p:nvSpPr>
          <p:cNvPr id="3" name="Subtitle 2"/>
          <p:cNvSpPr>
            <a:spLocks noGrp="1"/>
          </p:cNvSpPr>
          <p:nvPr>
            <p:ph type="subTitle" idx="1"/>
          </p:nvPr>
        </p:nvSpPr>
        <p:spPr>
          <a:xfrm>
            <a:off x="1520230" y="3602038"/>
            <a:ext cx="9121379" cy="1655762"/>
          </a:xfrm>
        </p:spPr>
        <p:txBody>
          <a:bodyPr/>
          <a:lstStyle>
            <a:lvl1pPr marL="0" indent="0" algn="ctr">
              <a:buNone/>
              <a:defRPr sz="2394"/>
            </a:lvl1pPr>
            <a:lvl2pPr marL="456057" indent="0" algn="ctr">
              <a:buNone/>
              <a:defRPr sz="1995"/>
            </a:lvl2pPr>
            <a:lvl3pPr marL="912114" indent="0" algn="ctr">
              <a:buNone/>
              <a:defRPr sz="1795"/>
            </a:lvl3pPr>
            <a:lvl4pPr marL="1368171" indent="0" algn="ctr">
              <a:buNone/>
              <a:defRPr sz="1596"/>
            </a:lvl4pPr>
            <a:lvl5pPr marL="1824228" indent="0" algn="ctr">
              <a:buNone/>
              <a:defRPr sz="1596"/>
            </a:lvl5pPr>
            <a:lvl6pPr marL="2280285" indent="0" algn="ctr">
              <a:buNone/>
              <a:defRPr sz="1596"/>
            </a:lvl6pPr>
            <a:lvl7pPr marL="2736342" indent="0" algn="ctr">
              <a:buNone/>
              <a:defRPr sz="1596"/>
            </a:lvl7pPr>
            <a:lvl8pPr marL="3192399" indent="0" algn="ctr">
              <a:buNone/>
              <a:defRPr sz="1596"/>
            </a:lvl8pPr>
            <a:lvl9pPr marL="3648456" indent="0" algn="ctr">
              <a:buNone/>
              <a:defRPr sz="1596"/>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38580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3836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3315" y="365125"/>
            <a:ext cx="2622396"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6126" y="365125"/>
            <a:ext cx="7715166"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79982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74331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792" y="1709739"/>
            <a:ext cx="10489585" cy="2852737"/>
          </a:xfrm>
        </p:spPr>
        <p:txBody>
          <a:bodyPr anchor="b"/>
          <a:lstStyle>
            <a:lvl1pPr>
              <a:defRPr sz="5985"/>
            </a:lvl1pPr>
          </a:lstStyle>
          <a:p>
            <a:r>
              <a:rPr lang="en-US" smtClean="0"/>
              <a:t>Click to edit Master title style</a:t>
            </a:r>
            <a:endParaRPr lang="en-US"/>
          </a:p>
        </p:txBody>
      </p:sp>
      <p:sp>
        <p:nvSpPr>
          <p:cNvPr id="3" name="Text Placeholder 2"/>
          <p:cNvSpPr>
            <a:spLocks noGrp="1"/>
          </p:cNvSpPr>
          <p:nvPr>
            <p:ph type="body" idx="1"/>
          </p:nvPr>
        </p:nvSpPr>
        <p:spPr>
          <a:xfrm>
            <a:off x="829792" y="4589464"/>
            <a:ext cx="10489585" cy="1500187"/>
          </a:xfrm>
        </p:spPr>
        <p:txBody>
          <a:bodyPr/>
          <a:lstStyle>
            <a:lvl1pPr marL="0" indent="0">
              <a:buNone/>
              <a:defRPr sz="2394">
                <a:solidFill>
                  <a:schemeClr val="tx1">
                    <a:tint val="75000"/>
                  </a:schemeClr>
                </a:solidFill>
              </a:defRPr>
            </a:lvl1pPr>
            <a:lvl2pPr marL="456057" indent="0">
              <a:buNone/>
              <a:defRPr sz="1995">
                <a:solidFill>
                  <a:schemeClr val="tx1">
                    <a:tint val="75000"/>
                  </a:schemeClr>
                </a:solidFill>
              </a:defRPr>
            </a:lvl2pPr>
            <a:lvl3pPr marL="912114" indent="0">
              <a:buNone/>
              <a:defRPr sz="1795">
                <a:solidFill>
                  <a:schemeClr val="tx1">
                    <a:tint val="75000"/>
                  </a:schemeClr>
                </a:solidFill>
              </a:defRPr>
            </a:lvl3pPr>
            <a:lvl4pPr marL="1368171" indent="0">
              <a:buNone/>
              <a:defRPr sz="1596">
                <a:solidFill>
                  <a:schemeClr val="tx1">
                    <a:tint val="75000"/>
                  </a:schemeClr>
                </a:solidFill>
              </a:defRPr>
            </a:lvl4pPr>
            <a:lvl5pPr marL="1824228" indent="0">
              <a:buNone/>
              <a:defRPr sz="1596">
                <a:solidFill>
                  <a:schemeClr val="tx1">
                    <a:tint val="75000"/>
                  </a:schemeClr>
                </a:solidFill>
              </a:defRPr>
            </a:lvl5pPr>
            <a:lvl6pPr marL="2280285" indent="0">
              <a:buNone/>
              <a:defRPr sz="1596">
                <a:solidFill>
                  <a:schemeClr val="tx1">
                    <a:tint val="75000"/>
                  </a:schemeClr>
                </a:solidFill>
              </a:defRPr>
            </a:lvl6pPr>
            <a:lvl7pPr marL="2736342" indent="0">
              <a:buNone/>
              <a:defRPr sz="1596">
                <a:solidFill>
                  <a:schemeClr val="tx1">
                    <a:tint val="75000"/>
                  </a:schemeClr>
                </a:solidFill>
              </a:defRPr>
            </a:lvl7pPr>
            <a:lvl8pPr marL="3192399" indent="0">
              <a:buNone/>
              <a:defRPr sz="1596">
                <a:solidFill>
                  <a:schemeClr val="tx1">
                    <a:tint val="75000"/>
                  </a:schemeClr>
                </a:solidFill>
              </a:defRPr>
            </a:lvl8pPr>
            <a:lvl9pPr marL="3648456" indent="0">
              <a:buNone/>
              <a:defRPr sz="1596">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24-Jul-18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61009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126" y="1825625"/>
            <a:ext cx="5168781"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56931" y="1825625"/>
            <a:ext cx="5168781"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97973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7711" y="365126"/>
            <a:ext cx="1048958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7711" y="1681163"/>
            <a:ext cx="5145027" cy="823912"/>
          </a:xfrm>
        </p:spPr>
        <p:txBody>
          <a:bodyPr anchor="b"/>
          <a:lstStyle>
            <a:lvl1pPr marL="0" indent="0">
              <a:buNone/>
              <a:defRPr sz="2394" b="1"/>
            </a:lvl1pPr>
            <a:lvl2pPr marL="456057" indent="0">
              <a:buNone/>
              <a:defRPr sz="1995" b="1"/>
            </a:lvl2pPr>
            <a:lvl3pPr marL="912114" indent="0">
              <a:buNone/>
              <a:defRPr sz="1795" b="1"/>
            </a:lvl3pPr>
            <a:lvl4pPr marL="1368171" indent="0">
              <a:buNone/>
              <a:defRPr sz="1596" b="1"/>
            </a:lvl4pPr>
            <a:lvl5pPr marL="1824228" indent="0">
              <a:buNone/>
              <a:defRPr sz="1596" b="1"/>
            </a:lvl5pPr>
            <a:lvl6pPr marL="2280285" indent="0">
              <a:buNone/>
              <a:defRPr sz="1596" b="1"/>
            </a:lvl6pPr>
            <a:lvl7pPr marL="2736342" indent="0">
              <a:buNone/>
              <a:defRPr sz="1596" b="1"/>
            </a:lvl7pPr>
            <a:lvl8pPr marL="3192399" indent="0">
              <a:buNone/>
              <a:defRPr sz="1596" b="1"/>
            </a:lvl8pPr>
            <a:lvl9pPr marL="3648456" indent="0">
              <a:buNone/>
              <a:defRPr sz="1596" b="1"/>
            </a:lvl9pPr>
          </a:lstStyle>
          <a:p>
            <a:pPr lvl="0"/>
            <a:r>
              <a:rPr lang="en-US" smtClean="0"/>
              <a:t>Edit Master text styles</a:t>
            </a:r>
          </a:p>
        </p:txBody>
      </p:sp>
      <p:sp>
        <p:nvSpPr>
          <p:cNvPr id="4" name="Content Placeholder 3"/>
          <p:cNvSpPr>
            <a:spLocks noGrp="1"/>
          </p:cNvSpPr>
          <p:nvPr>
            <p:ph sz="half" idx="2"/>
          </p:nvPr>
        </p:nvSpPr>
        <p:spPr>
          <a:xfrm>
            <a:off x="837711" y="2505075"/>
            <a:ext cx="514502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56931" y="1681163"/>
            <a:ext cx="5170365" cy="823912"/>
          </a:xfrm>
        </p:spPr>
        <p:txBody>
          <a:bodyPr anchor="b"/>
          <a:lstStyle>
            <a:lvl1pPr marL="0" indent="0">
              <a:buNone/>
              <a:defRPr sz="2394" b="1"/>
            </a:lvl1pPr>
            <a:lvl2pPr marL="456057" indent="0">
              <a:buNone/>
              <a:defRPr sz="1995" b="1"/>
            </a:lvl2pPr>
            <a:lvl3pPr marL="912114" indent="0">
              <a:buNone/>
              <a:defRPr sz="1795" b="1"/>
            </a:lvl3pPr>
            <a:lvl4pPr marL="1368171" indent="0">
              <a:buNone/>
              <a:defRPr sz="1596" b="1"/>
            </a:lvl4pPr>
            <a:lvl5pPr marL="1824228" indent="0">
              <a:buNone/>
              <a:defRPr sz="1596" b="1"/>
            </a:lvl5pPr>
            <a:lvl6pPr marL="2280285" indent="0">
              <a:buNone/>
              <a:defRPr sz="1596" b="1"/>
            </a:lvl6pPr>
            <a:lvl7pPr marL="2736342" indent="0">
              <a:buNone/>
              <a:defRPr sz="1596" b="1"/>
            </a:lvl7pPr>
            <a:lvl8pPr marL="3192399" indent="0">
              <a:buNone/>
              <a:defRPr sz="1596" b="1"/>
            </a:lvl8pPr>
            <a:lvl9pPr marL="3648456" indent="0">
              <a:buNone/>
              <a:defRPr sz="1596" b="1"/>
            </a:lvl9pPr>
          </a:lstStyle>
          <a:p>
            <a:pPr lvl="0"/>
            <a:r>
              <a:rPr lang="en-US" smtClean="0"/>
              <a:t>Edit Master text styles</a:t>
            </a:r>
          </a:p>
        </p:txBody>
      </p:sp>
      <p:sp>
        <p:nvSpPr>
          <p:cNvPr id="6" name="Content Placeholder 5"/>
          <p:cNvSpPr>
            <a:spLocks noGrp="1"/>
          </p:cNvSpPr>
          <p:nvPr>
            <p:ph sz="quarter" idx="4"/>
          </p:nvPr>
        </p:nvSpPr>
        <p:spPr>
          <a:xfrm>
            <a:off x="6156931" y="2505075"/>
            <a:ext cx="5170365"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24-Jul-18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13415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24-Jul-18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369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24-Jul-18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01111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7711" y="457200"/>
            <a:ext cx="3922509" cy="1600200"/>
          </a:xfrm>
        </p:spPr>
        <p:txBody>
          <a:bodyPr anchor="b"/>
          <a:lstStyle>
            <a:lvl1pPr>
              <a:defRPr sz="3192"/>
            </a:lvl1pPr>
          </a:lstStyle>
          <a:p>
            <a:r>
              <a:rPr lang="en-US" smtClean="0"/>
              <a:t>Click to edit Master title style</a:t>
            </a:r>
            <a:endParaRPr lang="en-US"/>
          </a:p>
        </p:txBody>
      </p:sp>
      <p:sp>
        <p:nvSpPr>
          <p:cNvPr id="3" name="Content Placeholder 2"/>
          <p:cNvSpPr>
            <a:spLocks noGrp="1"/>
          </p:cNvSpPr>
          <p:nvPr>
            <p:ph idx="1"/>
          </p:nvPr>
        </p:nvSpPr>
        <p:spPr>
          <a:xfrm>
            <a:off x="5170365" y="987426"/>
            <a:ext cx="6156930" cy="4873625"/>
          </a:xfrm>
        </p:spPr>
        <p:txBody>
          <a:bodyPr/>
          <a:lstStyle>
            <a:lvl1pPr>
              <a:defRPr sz="3192"/>
            </a:lvl1pPr>
            <a:lvl2pPr>
              <a:defRPr sz="2793"/>
            </a:lvl2pPr>
            <a:lvl3pPr>
              <a:defRPr sz="2394"/>
            </a:lvl3pPr>
            <a:lvl4pPr>
              <a:defRPr sz="1995"/>
            </a:lvl4pPr>
            <a:lvl5pPr>
              <a:defRPr sz="1995"/>
            </a:lvl5pPr>
            <a:lvl6pPr>
              <a:defRPr sz="1995"/>
            </a:lvl6pPr>
            <a:lvl7pPr>
              <a:defRPr sz="1995"/>
            </a:lvl7pPr>
            <a:lvl8pPr>
              <a:defRPr sz="1995"/>
            </a:lvl8pPr>
            <a:lvl9pPr>
              <a:defRPr sz="199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7711" y="2057400"/>
            <a:ext cx="3922509" cy="3811588"/>
          </a:xfrm>
        </p:spPr>
        <p:txBody>
          <a:bodyPr/>
          <a:lstStyle>
            <a:lvl1pPr marL="0" indent="0">
              <a:buNone/>
              <a:defRPr sz="1596"/>
            </a:lvl1pPr>
            <a:lvl2pPr marL="456057" indent="0">
              <a:buNone/>
              <a:defRPr sz="1397"/>
            </a:lvl2pPr>
            <a:lvl3pPr marL="912114" indent="0">
              <a:buNone/>
              <a:defRPr sz="1197"/>
            </a:lvl3pPr>
            <a:lvl4pPr marL="1368171" indent="0">
              <a:buNone/>
              <a:defRPr sz="998"/>
            </a:lvl4pPr>
            <a:lvl5pPr marL="1824228" indent="0">
              <a:buNone/>
              <a:defRPr sz="998"/>
            </a:lvl5pPr>
            <a:lvl6pPr marL="2280285" indent="0">
              <a:buNone/>
              <a:defRPr sz="998"/>
            </a:lvl6pPr>
            <a:lvl7pPr marL="2736342" indent="0">
              <a:buNone/>
              <a:defRPr sz="998"/>
            </a:lvl7pPr>
            <a:lvl8pPr marL="3192399" indent="0">
              <a:buNone/>
              <a:defRPr sz="998"/>
            </a:lvl8pPr>
            <a:lvl9pPr marL="3648456" indent="0">
              <a:buNone/>
              <a:defRPr sz="998"/>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91160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7711" y="457200"/>
            <a:ext cx="3922509" cy="1600200"/>
          </a:xfrm>
        </p:spPr>
        <p:txBody>
          <a:bodyPr anchor="b"/>
          <a:lstStyle>
            <a:lvl1pPr>
              <a:defRPr sz="3192"/>
            </a:lvl1pPr>
          </a:lstStyle>
          <a:p>
            <a:r>
              <a:rPr lang="en-US" smtClean="0"/>
              <a:t>Click to edit Master title style</a:t>
            </a:r>
            <a:endParaRPr lang="en-US"/>
          </a:p>
        </p:txBody>
      </p:sp>
      <p:sp>
        <p:nvSpPr>
          <p:cNvPr id="3" name="Picture Placeholder 2"/>
          <p:cNvSpPr>
            <a:spLocks noGrp="1"/>
          </p:cNvSpPr>
          <p:nvPr>
            <p:ph type="pic" idx="1"/>
          </p:nvPr>
        </p:nvSpPr>
        <p:spPr>
          <a:xfrm>
            <a:off x="5170365" y="987426"/>
            <a:ext cx="6156930" cy="4873625"/>
          </a:xfrm>
        </p:spPr>
        <p:txBody>
          <a:bodyPr/>
          <a:lstStyle>
            <a:lvl1pPr marL="0" indent="0">
              <a:buNone/>
              <a:defRPr sz="3192"/>
            </a:lvl1pPr>
            <a:lvl2pPr marL="456057" indent="0">
              <a:buNone/>
              <a:defRPr sz="2793"/>
            </a:lvl2pPr>
            <a:lvl3pPr marL="912114" indent="0">
              <a:buNone/>
              <a:defRPr sz="2394"/>
            </a:lvl3pPr>
            <a:lvl4pPr marL="1368171" indent="0">
              <a:buNone/>
              <a:defRPr sz="1995"/>
            </a:lvl4pPr>
            <a:lvl5pPr marL="1824228" indent="0">
              <a:buNone/>
              <a:defRPr sz="1995"/>
            </a:lvl5pPr>
            <a:lvl6pPr marL="2280285" indent="0">
              <a:buNone/>
              <a:defRPr sz="1995"/>
            </a:lvl6pPr>
            <a:lvl7pPr marL="2736342" indent="0">
              <a:buNone/>
              <a:defRPr sz="1995"/>
            </a:lvl7pPr>
            <a:lvl8pPr marL="3192399" indent="0">
              <a:buNone/>
              <a:defRPr sz="1995"/>
            </a:lvl8pPr>
            <a:lvl9pPr marL="3648456" indent="0">
              <a:buNone/>
              <a:defRPr sz="1995"/>
            </a:lvl9pPr>
          </a:lstStyle>
          <a:p>
            <a:endParaRPr lang="en-US"/>
          </a:p>
        </p:txBody>
      </p:sp>
      <p:sp>
        <p:nvSpPr>
          <p:cNvPr id="4" name="Text Placeholder 3"/>
          <p:cNvSpPr>
            <a:spLocks noGrp="1"/>
          </p:cNvSpPr>
          <p:nvPr>
            <p:ph type="body" sz="half" idx="2"/>
          </p:nvPr>
        </p:nvSpPr>
        <p:spPr>
          <a:xfrm>
            <a:off x="837711" y="2057400"/>
            <a:ext cx="3922509" cy="3811588"/>
          </a:xfrm>
        </p:spPr>
        <p:txBody>
          <a:bodyPr/>
          <a:lstStyle>
            <a:lvl1pPr marL="0" indent="0">
              <a:buNone/>
              <a:defRPr sz="1596"/>
            </a:lvl1pPr>
            <a:lvl2pPr marL="456057" indent="0">
              <a:buNone/>
              <a:defRPr sz="1397"/>
            </a:lvl2pPr>
            <a:lvl3pPr marL="912114" indent="0">
              <a:buNone/>
              <a:defRPr sz="1197"/>
            </a:lvl3pPr>
            <a:lvl4pPr marL="1368171" indent="0">
              <a:buNone/>
              <a:defRPr sz="998"/>
            </a:lvl4pPr>
            <a:lvl5pPr marL="1824228" indent="0">
              <a:buNone/>
              <a:defRPr sz="998"/>
            </a:lvl5pPr>
            <a:lvl6pPr marL="2280285" indent="0">
              <a:buNone/>
              <a:defRPr sz="998"/>
            </a:lvl6pPr>
            <a:lvl7pPr marL="2736342" indent="0">
              <a:buNone/>
              <a:defRPr sz="998"/>
            </a:lvl7pPr>
            <a:lvl8pPr marL="3192399" indent="0">
              <a:buNone/>
              <a:defRPr sz="998"/>
            </a:lvl8pPr>
            <a:lvl9pPr marL="3648456" indent="0">
              <a:buNone/>
              <a:defRPr sz="998"/>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24-Jul-18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05875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6127" y="365126"/>
            <a:ext cx="1048958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6127" y="1825625"/>
            <a:ext cx="1048958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6126" y="6356351"/>
            <a:ext cx="2736414" cy="365125"/>
          </a:xfrm>
          <a:prstGeom prst="rect">
            <a:avLst/>
          </a:prstGeom>
        </p:spPr>
        <p:txBody>
          <a:bodyPr vert="horz" lIns="91440" tIns="45720" rIns="91440" bIns="45720" rtlCol="0" anchor="ctr"/>
          <a:lstStyle>
            <a:lvl1pPr algn="l">
              <a:defRPr sz="1197">
                <a:solidFill>
                  <a:schemeClr val="tx1">
                    <a:tint val="75000"/>
                  </a:schemeClr>
                </a:solidFill>
              </a:defRPr>
            </a:lvl1pPr>
          </a:lstStyle>
          <a:p>
            <a:fld id="{1D8BD707-D9CF-40AE-B4C6-C98DA3205C09}" type="datetimeFigureOut">
              <a:rPr lang="en-US" smtClean="0"/>
              <a:pPr/>
              <a:t>24-Jul-18</a:t>
            </a:fld>
            <a:endParaRPr lang="en-US"/>
          </a:p>
        </p:txBody>
      </p:sp>
      <p:sp>
        <p:nvSpPr>
          <p:cNvPr id="5" name="Footer Placeholder 4"/>
          <p:cNvSpPr>
            <a:spLocks noGrp="1"/>
          </p:cNvSpPr>
          <p:nvPr>
            <p:ph type="ftr" sz="quarter" idx="3"/>
          </p:nvPr>
        </p:nvSpPr>
        <p:spPr>
          <a:xfrm>
            <a:off x="4028609" y="6356351"/>
            <a:ext cx="4104620" cy="365125"/>
          </a:xfrm>
          <a:prstGeom prst="rect">
            <a:avLst/>
          </a:prstGeom>
        </p:spPr>
        <p:txBody>
          <a:bodyPr vert="horz" lIns="91440" tIns="45720" rIns="91440" bIns="45720" rtlCol="0" anchor="ctr"/>
          <a:lstStyle>
            <a:lvl1pPr algn="ctr">
              <a:defRPr sz="119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89298" y="6356351"/>
            <a:ext cx="2736414" cy="365125"/>
          </a:xfrm>
          <a:prstGeom prst="rect">
            <a:avLst/>
          </a:prstGeom>
        </p:spPr>
        <p:txBody>
          <a:bodyPr vert="horz" lIns="91440" tIns="45720" rIns="91440" bIns="45720" rtlCol="0" anchor="ctr"/>
          <a:lstStyle>
            <a:lvl1pPr algn="r">
              <a:defRPr sz="1197">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98871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2114" rtl="0" eaLnBrk="1" latinLnBrk="0" hangingPunct="1">
        <a:lnSpc>
          <a:spcPct val="90000"/>
        </a:lnSpc>
        <a:spcBef>
          <a:spcPct val="0"/>
        </a:spcBef>
        <a:buNone/>
        <a:defRPr sz="4389" kern="1200">
          <a:solidFill>
            <a:schemeClr val="tx1"/>
          </a:solidFill>
          <a:latin typeface="+mj-lt"/>
          <a:ea typeface="+mj-ea"/>
          <a:cs typeface="+mj-cs"/>
        </a:defRPr>
      </a:lvl1pPr>
    </p:titleStyle>
    <p:bodyStyle>
      <a:lvl1pPr marL="228029" indent="-228029" algn="l" defTabSz="912114" rtl="0" eaLnBrk="1" latinLnBrk="0" hangingPunct="1">
        <a:lnSpc>
          <a:spcPct val="90000"/>
        </a:lnSpc>
        <a:spcBef>
          <a:spcPts val="998"/>
        </a:spcBef>
        <a:buFont typeface="Arial" panose="020B0604020202020204" pitchFamily="34" charset="0"/>
        <a:buChar char="•"/>
        <a:defRPr sz="2793" kern="1200">
          <a:solidFill>
            <a:schemeClr val="tx1"/>
          </a:solidFill>
          <a:latin typeface="+mn-lt"/>
          <a:ea typeface="+mn-ea"/>
          <a:cs typeface="+mn-cs"/>
        </a:defRPr>
      </a:lvl1pPr>
      <a:lvl2pPr marL="684086" indent="-228029" algn="l" defTabSz="912114" rtl="0" eaLnBrk="1" latinLnBrk="0" hangingPunct="1">
        <a:lnSpc>
          <a:spcPct val="90000"/>
        </a:lnSpc>
        <a:spcBef>
          <a:spcPts val="499"/>
        </a:spcBef>
        <a:buFont typeface="Arial" panose="020B0604020202020204" pitchFamily="34" charset="0"/>
        <a:buChar char="•"/>
        <a:defRPr sz="2394" kern="1200">
          <a:solidFill>
            <a:schemeClr val="tx1"/>
          </a:solidFill>
          <a:latin typeface="+mn-lt"/>
          <a:ea typeface="+mn-ea"/>
          <a:cs typeface="+mn-cs"/>
        </a:defRPr>
      </a:lvl2pPr>
      <a:lvl3pPr marL="1140143" indent="-228029" algn="l" defTabSz="912114" rtl="0" eaLnBrk="1" latinLnBrk="0" hangingPunct="1">
        <a:lnSpc>
          <a:spcPct val="90000"/>
        </a:lnSpc>
        <a:spcBef>
          <a:spcPts val="499"/>
        </a:spcBef>
        <a:buFont typeface="Arial" panose="020B0604020202020204" pitchFamily="34" charset="0"/>
        <a:buChar char="•"/>
        <a:defRPr sz="1995" kern="1200">
          <a:solidFill>
            <a:schemeClr val="tx1"/>
          </a:solidFill>
          <a:latin typeface="+mn-lt"/>
          <a:ea typeface="+mn-ea"/>
          <a:cs typeface="+mn-cs"/>
        </a:defRPr>
      </a:lvl3pPr>
      <a:lvl4pPr marL="1596200"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4pPr>
      <a:lvl5pPr marL="2052257"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5pPr>
      <a:lvl6pPr marL="2508314"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6pPr>
      <a:lvl7pPr marL="2964371"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7pPr>
      <a:lvl8pPr marL="3420428"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8pPr>
      <a:lvl9pPr marL="3876485" indent="-228029" algn="l" defTabSz="912114" rtl="0" eaLnBrk="1" latinLnBrk="0" hangingPunct="1">
        <a:lnSpc>
          <a:spcPct val="90000"/>
        </a:lnSpc>
        <a:spcBef>
          <a:spcPts val="499"/>
        </a:spcBef>
        <a:buFont typeface="Arial" panose="020B0604020202020204" pitchFamily="34" charset="0"/>
        <a:buChar char="•"/>
        <a:defRPr sz="1795" kern="1200">
          <a:solidFill>
            <a:schemeClr val="tx1"/>
          </a:solidFill>
          <a:latin typeface="+mn-lt"/>
          <a:ea typeface="+mn-ea"/>
          <a:cs typeface="+mn-cs"/>
        </a:defRPr>
      </a:lvl9pPr>
    </p:bodyStyle>
    <p:otherStyle>
      <a:defPPr>
        <a:defRPr lang="en-US"/>
      </a:defPPr>
      <a:lvl1pPr marL="0" algn="l" defTabSz="912114" rtl="0" eaLnBrk="1" latinLnBrk="0" hangingPunct="1">
        <a:defRPr sz="1795" kern="1200">
          <a:solidFill>
            <a:schemeClr val="tx1"/>
          </a:solidFill>
          <a:latin typeface="+mn-lt"/>
          <a:ea typeface="+mn-ea"/>
          <a:cs typeface="+mn-cs"/>
        </a:defRPr>
      </a:lvl1pPr>
      <a:lvl2pPr marL="456057" algn="l" defTabSz="912114" rtl="0" eaLnBrk="1" latinLnBrk="0" hangingPunct="1">
        <a:defRPr sz="1795" kern="1200">
          <a:solidFill>
            <a:schemeClr val="tx1"/>
          </a:solidFill>
          <a:latin typeface="+mn-lt"/>
          <a:ea typeface="+mn-ea"/>
          <a:cs typeface="+mn-cs"/>
        </a:defRPr>
      </a:lvl2pPr>
      <a:lvl3pPr marL="912114" algn="l" defTabSz="912114" rtl="0" eaLnBrk="1" latinLnBrk="0" hangingPunct="1">
        <a:defRPr sz="1795" kern="1200">
          <a:solidFill>
            <a:schemeClr val="tx1"/>
          </a:solidFill>
          <a:latin typeface="+mn-lt"/>
          <a:ea typeface="+mn-ea"/>
          <a:cs typeface="+mn-cs"/>
        </a:defRPr>
      </a:lvl3pPr>
      <a:lvl4pPr marL="1368171" algn="l" defTabSz="912114" rtl="0" eaLnBrk="1" latinLnBrk="0" hangingPunct="1">
        <a:defRPr sz="1795" kern="1200">
          <a:solidFill>
            <a:schemeClr val="tx1"/>
          </a:solidFill>
          <a:latin typeface="+mn-lt"/>
          <a:ea typeface="+mn-ea"/>
          <a:cs typeface="+mn-cs"/>
        </a:defRPr>
      </a:lvl4pPr>
      <a:lvl5pPr marL="1824228" algn="l" defTabSz="912114" rtl="0" eaLnBrk="1" latinLnBrk="0" hangingPunct="1">
        <a:defRPr sz="1795" kern="1200">
          <a:solidFill>
            <a:schemeClr val="tx1"/>
          </a:solidFill>
          <a:latin typeface="+mn-lt"/>
          <a:ea typeface="+mn-ea"/>
          <a:cs typeface="+mn-cs"/>
        </a:defRPr>
      </a:lvl5pPr>
      <a:lvl6pPr marL="2280285" algn="l" defTabSz="912114" rtl="0" eaLnBrk="1" latinLnBrk="0" hangingPunct="1">
        <a:defRPr sz="1795" kern="1200">
          <a:solidFill>
            <a:schemeClr val="tx1"/>
          </a:solidFill>
          <a:latin typeface="+mn-lt"/>
          <a:ea typeface="+mn-ea"/>
          <a:cs typeface="+mn-cs"/>
        </a:defRPr>
      </a:lvl6pPr>
      <a:lvl7pPr marL="2736342" algn="l" defTabSz="912114" rtl="0" eaLnBrk="1" latinLnBrk="0" hangingPunct="1">
        <a:defRPr sz="1795" kern="1200">
          <a:solidFill>
            <a:schemeClr val="tx1"/>
          </a:solidFill>
          <a:latin typeface="+mn-lt"/>
          <a:ea typeface="+mn-ea"/>
          <a:cs typeface="+mn-cs"/>
        </a:defRPr>
      </a:lvl7pPr>
      <a:lvl8pPr marL="3192399" algn="l" defTabSz="912114" rtl="0" eaLnBrk="1" latinLnBrk="0" hangingPunct="1">
        <a:defRPr sz="1795" kern="1200">
          <a:solidFill>
            <a:schemeClr val="tx1"/>
          </a:solidFill>
          <a:latin typeface="+mn-lt"/>
          <a:ea typeface="+mn-ea"/>
          <a:cs typeface="+mn-cs"/>
        </a:defRPr>
      </a:lvl8pPr>
      <a:lvl9pPr marL="3648456" algn="l" defTabSz="912114" rtl="0" eaLnBrk="1" latinLnBrk="0" hangingPunct="1">
        <a:defRPr sz="179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isolaralliance.org/"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1"/>
          <p:cNvSpPr>
            <a:spLocks noChangeArrowheads="1"/>
          </p:cNvSpPr>
          <p:nvPr/>
        </p:nvSpPr>
        <p:spPr bwMode="auto">
          <a:xfrm>
            <a:off x="1737519" y="341314"/>
            <a:ext cx="8839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50000"/>
              </a:spcBef>
              <a:buFontTx/>
              <a:buNone/>
            </a:pPr>
            <a:endParaRPr lang="en-US" altLang="en-US" sz="2800" b="1">
              <a:solidFill>
                <a:srgbClr val="0044CC"/>
              </a:solidFill>
              <a:latin typeface="Times New Roman" panose="02020603050405020304" pitchFamily="18" charset="0"/>
              <a:cs typeface="Times New Roman" panose="02020603050405020304" pitchFamily="18" charset="0"/>
            </a:endParaRPr>
          </a:p>
        </p:txBody>
      </p:sp>
      <p:sp>
        <p:nvSpPr>
          <p:cNvPr id="4102" name="AutoShape 11" descr="Displaying IMG_8214.JPG"/>
          <p:cNvSpPr>
            <a:spLocks noChangeAspect="1" noChangeArrowheads="1"/>
          </p:cNvSpPr>
          <p:nvPr/>
        </p:nvSpPr>
        <p:spPr bwMode="auto">
          <a:xfrm>
            <a:off x="1561307"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IN" altLang="en-US" sz="180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519" y="0"/>
            <a:ext cx="11811000" cy="3519201"/>
          </a:xfrm>
          <a:prstGeom prst="rect">
            <a:avLst/>
          </a:prstGeom>
        </p:spPr>
      </p:pic>
      <p:sp>
        <p:nvSpPr>
          <p:cNvPr id="6" name="Rectangle 5"/>
          <p:cNvSpPr/>
          <p:nvPr/>
        </p:nvSpPr>
        <p:spPr>
          <a:xfrm>
            <a:off x="2309019" y="5562600"/>
            <a:ext cx="7696200" cy="1066800"/>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121 </a:t>
            </a:r>
            <a:r>
              <a:rPr lang="en-IN" sz="2400" b="1" dirty="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Prospective member countries</a:t>
            </a:r>
          </a:p>
          <a:p>
            <a:pPr algn="ctr">
              <a:defRPr/>
            </a:pP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65 </a:t>
            </a:r>
            <a:r>
              <a:rPr lang="en-IN" sz="2400" b="1" dirty="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Signatory </a:t>
            </a: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countries</a:t>
            </a:r>
            <a:endParaRPr lang="en-IN" sz="2400" b="1" u="sng"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endParaRPr>
          </a:p>
          <a:p>
            <a:pPr algn="ctr">
              <a:defRPr/>
            </a:pP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37 </a:t>
            </a:r>
            <a:r>
              <a:rPr lang="en-IN" sz="2400" b="1" dirty="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countries </a:t>
            </a: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ratified</a:t>
            </a:r>
            <a:endParaRPr lang="en-IN" sz="1400" dirty="0" smtClean="0">
              <a:solidFill>
                <a:schemeClr val="tx1"/>
              </a:solidFill>
              <a:latin typeface="Arial" panose="020B0604020202020204" pitchFamily="34" charset="0"/>
              <a:cs typeface="Arial" panose="020B0604020202020204" pitchFamily="34" charset="0"/>
            </a:endParaRPr>
          </a:p>
        </p:txBody>
      </p:sp>
      <p:sp>
        <p:nvSpPr>
          <p:cNvPr id="7" name="Rectangle 6"/>
          <p:cNvSpPr/>
          <p:nvPr/>
        </p:nvSpPr>
        <p:spPr>
          <a:xfrm>
            <a:off x="2309019" y="3833147"/>
            <a:ext cx="7696200" cy="1066800"/>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IN" sz="2400" b="1" dirty="0" smtClean="0">
                <a:ln w="1905"/>
                <a:solidFill>
                  <a:srgbClr val="0044CC"/>
                </a:solidFill>
                <a:effectLst>
                  <a:innerShdw blurRad="69850" dist="43180" dir="5400000">
                    <a:srgbClr val="000000">
                      <a:alpha val="65000"/>
                    </a:srgbClr>
                  </a:innerShdw>
                </a:effectLst>
                <a:latin typeface="Century Schoolbook" pitchFamily="18" charset="0"/>
                <a:cs typeface="Arial" panose="020B0604020202020204" pitchFamily="34" charset="0"/>
              </a:rPr>
              <a:t>Major Milestones achieved so far</a:t>
            </a:r>
            <a:endParaRPr lang="en-IN" sz="1400"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163505"/>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94519" y="0"/>
            <a:ext cx="11049001" cy="531224"/>
          </a:xfrm>
          <a:solidFill>
            <a:schemeClr val="accent1">
              <a:lumMod val="75000"/>
            </a:schemeClr>
          </a:solidFill>
        </p:spPr>
        <p:txBody>
          <a:bodyPr>
            <a:normAutofit fontScale="90000"/>
          </a:bodyPr>
          <a:lstStyle/>
          <a:p>
            <a:r>
              <a:rPr lang="en-US" sz="3600" dirty="0" smtClean="0">
                <a:solidFill>
                  <a:schemeClr val="bg1"/>
                </a:solidFill>
              </a:rPr>
              <a:t>Goal : Establishment of  </a:t>
            </a:r>
            <a:r>
              <a:rPr lang="en-US" sz="3600" dirty="0" err="1">
                <a:solidFill>
                  <a:schemeClr val="bg1"/>
                </a:solidFill>
              </a:rPr>
              <a:t>i</a:t>
            </a:r>
            <a:r>
              <a:rPr lang="en-US" sz="3600" dirty="0" err="1" smtClean="0">
                <a:solidFill>
                  <a:schemeClr val="bg1"/>
                </a:solidFill>
              </a:rPr>
              <a:t>STAR</a:t>
            </a:r>
            <a:r>
              <a:rPr lang="en-US" sz="3600" dirty="0" smtClean="0">
                <a:solidFill>
                  <a:schemeClr val="bg1"/>
                </a:solidFill>
              </a:rPr>
              <a:t>-C and Capacity Building Activities</a:t>
            </a:r>
            <a:endParaRPr lang="en-US" sz="3600" dirty="0">
              <a:solidFill>
                <a:schemeClr val="bg1"/>
              </a:solidFill>
            </a:endParaRPr>
          </a:p>
        </p:txBody>
      </p:sp>
      <p:sp>
        <p:nvSpPr>
          <p:cNvPr id="7" name="Content Placeholder 2"/>
          <p:cNvSpPr>
            <a:spLocks noGrp="1"/>
          </p:cNvSpPr>
          <p:nvPr>
            <p:ph idx="1"/>
          </p:nvPr>
        </p:nvSpPr>
        <p:spPr>
          <a:xfrm>
            <a:off x="103245" y="601318"/>
            <a:ext cx="11983433" cy="6256682"/>
          </a:xfrm>
        </p:spPr>
        <p:txBody>
          <a:bodyPr>
            <a:normAutofit fontScale="25000" lnSpcReduction="20000"/>
          </a:bodyPr>
          <a:lstStyle/>
          <a:p>
            <a:pPr>
              <a:buFont typeface="Wingdings" charset="2"/>
              <a:buChar char="§"/>
            </a:pPr>
            <a:endParaRPr lang="en-US" sz="2181"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r>
              <a:rPr lang="en-IN" sz="7218" b="1" dirty="0" smtClean="0">
                <a:ln w="1905"/>
                <a:solidFill>
                  <a:srgbClr val="0044CC"/>
                </a:solidFill>
                <a:effectLst>
                  <a:innerShdw blurRad="69850" dist="43180" dir="5400000">
                    <a:srgbClr val="000000">
                      <a:alpha val="65000"/>
                    </a:srgbClr>
                  </a:innerShdw>
                </a:effectLst>
                <a:latin typeface="Calibri" charset="0"/>
                <a:cs typeface="Calibri" charset="0"/>
              </a:rPr>
              <a:t>Training </a:t>
            </a:r>
            <a:r>
              <a:rPr lang="en-IN" sz="7218" b="1" dirty="0">
                <a:ln w="1905"/>
                <a:solidFill>
                  <a:srgbClr val="0044CC"/>
                </a:solidFill>
                <a:effectLst>
                  <a:innerShdw blurRad="69850" dist="43180" dir="5400000">
                    <a:srgbClr val="000000">
                      <a:alpha val="65000"/>
                    </a:srgbClr>
                  </a:innerShdw>
                </a:effectLst>
                <a:latin typeface="Calibri" charset="0"/>
                <a:cs typeface="Calibri" charset="0"/>
              </a:rPr>
              <a:t>of Master Trainers for Solar Mechanics</a:t>
            </a:r>
          </a:p>
          <a:p>
            <a:pPr lvl="1">
              <a:buFont typeface="Arial" panose="020B0604020202020204" pitchFamily="34" charset="0"/>
              <a:buChar char="•"/>
            </a:pP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10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engineers each from ISA country</a:t>
            </a:r>
          </a:p>
          <a:p>
            <a:pPr lvl="1">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First batch of 165 Trainees </a:t>
            </a: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under ITEC  programme of </a:t>
            </a:r>
            <a:r>
              <a:rPr lang="en-US" sz="6000" dirty="0" err="1"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GoI</a:t>
            </a: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They will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come to India for 21 days and NISE India will </a:t>
            </a: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conduct the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training program </a:t>
            </a: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lvl="1">
              <a:buFont typeface="Arial" panose="020B0604020202020204" pitchFamily="34" charset="0"/>
              <a:buChar char="•"/>
            </a:pP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Once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they go back they can train more </a:t>
            </a: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professionals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in their home country and support the Solar Centre in their country</a:t>
            </a:r>
          </a:p>
          <a:p>
            <a:pPr lvl="1">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They will provide the support system to the solar sector and will create trained skilled manpower force and also the employment to look after post maintenance. </a:t>
            </a:r>
          </a:p>
          <a:p>
            <a:pPr lvl="1">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It also facilitates investments because banks feel more comfortable to invest if there is a system for post maintenance of the </a:t>
            </a: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assets</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a:t>
            </a:r>
          </a:p>
          <a:p>
            <a:pPr>
              <a:buFont typeface="Wingdings" charset="2"/>
              <a:buChar char="§"/>
            </a:pPr>
            <a:endParaRPr lang="en-IN" sz="5564" b="1"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r>
              <a:rPr lang="en-IN" sz="7218" b="1" dirty="0" smtClean="0">
                <a:ln w="1905"/>
                <a:solidFill>
                  <a:srgbClr val="0044CC"/>
                </a:solidFill>
                <a:effectLst>
                  <a:innerShdw blurRad="69850" dist="43180" dir="5400000">
                    <a:srgbClr val="000000">
                      <a:alpha val="65000"/>
                    </a:srgbClr>
                  </a:innerShdw>
                </a:effectLst>
                <a:latin typeface="Calibri" charset="0"/>
                <a:cs typeface="Calibri" charset="0"/>
              </a:rPr>
              <a:t>ISA </a:t>
            </a:r>
            <a:r>
              <a:rPr lang="en-IN" sz="7218" b="1" dirty="0">
                <a:ln w="1905"/>
                <a:solidFill>
                  <a:srgbClr val="0044CC"/>
                </a:solidFill>
                <a:effectLst>
                  <a:innerShdw blurRad="69850" dist="43180" dir="5400000">
                    <a:srgbClr val="000000">
                      <a:alpha val="65000"/>
                    </a:srgbClr>
                  </a:innerShdw>
                </a:effectLst>
                <a:latin typeface="Calibri" charset="0"/>
                <a:cs typeface="Calibri" charset="0"/>
              </a:rPr>
              <a:t>Solar Fellowships for “Midcareer Professionals</a:t>
            </a:r>
            <a:r>
              <a:rPr lang="en-IN" sz="7218" b="1" dirty="0" smtClean="0">
                <a:ln w="1905"/>
                <a:solidFill>
                  <a:srgbClr val="0044CC"/>
                </a:solidFill>
                <a:effectLst>
                  <a:innerShdw blurRad="69850" dist="43180" dir="5400000">
                    <a:srgbClr val="000000">
                      <a:alpha val="65000"/>
                    </a:srgbClr>
                  </a:innerShdw>
                </a:effectLst>
                <a:latin typeface="Calibri" charset="0"/>
                <a:cs typeface="Calibri" charset="0"/>
              </a:rPr>
              <a:t>” conceptualised</a:t>
            </a:r>
            <a:endParaRPr lang="en-IN" sz="7218" b="1" dirty="0">
              <a:ln w="1905"/>
              <a:solidFill>
                <a:srgbClr val="0044CC"/>
              </a:solidFill>
              <a:effectLst>
                <a:innerShdw blurRad="69850" dist="43180" dir="5400000">
                  <a:srgbClr val="000000">
                    <a:alpha val="65000"/>
                  </a:srgbClr>
                </a:innerShdw>
              </a:effectLst>
              <a:latin typeface="Calibri" charset="0"/>
              <a:cs typeface="Calibri" charset="0"/>
            </a:endParaRPr>
          </a:p>
          <a:p>
            <a:pPr lvl="1" algn="just">
              <a:buFont typeface="Arial" panose="020B0604020202020204" pitchFamily="34" charset="0"/>
              <a:buChar char="•"/>
            </a:pP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Fellowship programme intends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to propose fellowships to midcareer professionals to enable them to augment their knowledge in the field of solar technology, its management and economics.</a:t>
            </a:r>
          </a:p>
          <a:p>
            <a:pPr lvl="1" algn="just">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The will contribute for developmental and long term capacity building needs of member countries by providing highly knowledgeable and qualified professionals for management of solar energy programmes.</a:t>
            </a:r>
          </a:p>
          <a:p>
            <a:pPr lvl="1" algn="just">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They will contribute to policy development for solar programmes thereby contribute to achieve objectives of ISA. </a:t>
            </a:r>
          </a:p>
          <a:p>
            <a:pPr lvl="1">
              <a:buFont typeface="Wingdings" charset="2"/>
              <a:buChar char="§"/>
            </a:pPr>
            <a:endParaRPr lang="en-IN" sz="4662"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panose="05000000000000000000" pitchFamily="2" charset="2"/>
              <a:buChar char="§"/>
            </a:pP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ISA Solar Award instituted</a:t>
            </a:r>
          </a:p>
          <a:p>
            <a:pPr lvl="1">
              <a:buFont typeface="Arial" panose="020B0604020202020204" pitchFamily="34" charset="0"/>
              <a:buChar char="•"/>
            </a:pP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Govt.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of Haryana (a province of India) has sanctioned an amount of </a:t>
            </a:r>
            <a:r>
              <a:rPr lang="en-US" sz="6000" dirty="0" err="1">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Rs</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10 Crore for giving awards to Scientist working in the field of solar energy </a:t>
            </a:r>
          </a:p>
          <a:p>
            <a:pPr lvl="1">
              <a:buFont typeface="Arial" panose="020B0604020202020204" pitchFamily="34" charset="0"/>
              <a:buChar char="•"/>
            </a:pPr>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The </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award is in the name of famous astronaut Ms. </a:t>
            </a:r>
            <a:r>
              <a:rPr lang="en-US" sz="6000" dirty="0" err="1">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Kalpana</a:t>
            </a: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 Chawla </a:t>
            </a: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456057" lvl="1" indent="0">
              <a:buNone/>
            </a:pPr>
            <a:endPar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buFont typeface="Wingdings" panose="05000000000000000000" pitchFamily="2" charset="2"/>
              <a:buChar char="§"/>
            </a:pPr>
            <a:r>
              <a:rPr lang="en-US" sz="7200" b="1" dirty="0" smtClean="0">
                <a:ln w="1905"/>
                <a:solidFill>
                  <a:srgbClr val="0044CC"/>
                </a:solidFill>
                <a:effectLst>
                  <a:innerShdw blurRad="69850" dist="43180" dir="5400000">
                    <a:srgbClr val="000000">
                      <a:alpha val="65000"/>
                    </a:srgbClr>
                  </a:innerShdw>
                </a:effectLst>
                <a:latin typeface="Calibri" charset="0"/>
                <a:cs typeface="Calibri" charset="0"/>
              </a:rPr>
              <a:t>Developed E-learning Platform with Indira Gandhi National Open University (IGNOU), New Delhi, India</a:t>
            </a:r>
          </a:p>
          <a:p>
            <a:pPr lvl="1">
              <a:buFont typeface="Wingdings" panose="05000000000000000000" pitchFamily="2" charset="2"/>
              <a:buChar char="§"/>
            </a:pPr>
            <a:r>
              <a:rPr lang="en-US" sz="6402" b="1" dirty="0" smtClean="0">
                <a:ln w="1905"/>
                <a:solidFill>
                  <a:srgbClr val="0044CC"/>
                </a:solidFill>
                <a:effectLst>
                  <a:innerShdw blurRad="69850" dist="43180" dir="5400000">
                    <a:srgbClr val="000000">
                      <a:alpha val="65000"/>
                    </a:srgbClr>
                  </a:innerShdw>
                </a:effectLst>
                <a:latin typeface="Calibri" charset="0"/>
                <a:cs typeface="Calibri" charset="0"/>
              </a:rPr>
              <a:t>The course modules are on installation, O&amp;M of solar energy equipment and farmer awareness under ISA’s first programme Scaling Solar Applications. </a:t>
            </a:r>
            <a:endParaRPr lang="en-US" sz="6402" b="1"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57719" y="6439260"/>
            <a:ext cx="1128960" cy="385140"/>
          </a:xfrm>
          <a:prstGeom prst="rect">
            <a:avLst/>
          </a:prstGeom>
          <a:noFill/>
        </p:spPr>
      </p:pic>
    </p:spTree>
    <p:extLst>
      <p:ext uri="{BB962C8B-B14F-4D97-AF65-F5344CB8AC3E}">
        <p14:creationId xmlns:p14="http://schemas.microsoft.com/office/powerpoint/2010/main" val="3066939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1281" y="811080"/>
            <a:ext cx="11865986"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 ISA </a:t>
            </a:r>
            <a:r>
              <a:rPr kumimoji="1" lang="en-IN"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Digital INFOPEDIA Platform is being established in collaboration with EU</a:t>
            </a: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63913" y="112379"/>
            <a:ext cx="1297924" cy="50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2781300" y="971551"/>
            <a:ext cx="6686550" cy="822722"/>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r">
              <a:defRPr/>
            </a:pPr>
            <a:endParaRPr kumimoji="1" lang="en-US"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a:p>
            <a:pPr algn="r">
              <a:defRPr/>
            </a:pPr>
            <a:endParaRPr kumimoji="1" lang="en-IN" sz="1800" b="1" dirty="0">
              <a:ln w="11430"/>
              <a:solidFill>
                <a:srgbClr val="CC0000"/>
              </a:solidFill>
              <a:effectLst>
                <a:outerShdw blurRad="80000" dist="40000" dir="5040000" algn="tl">
                  <a:srgbClr val="000000">
                    <a:alpha val="30000"/>
                  </a:srgbClr>
                </a:outerShdw>
              </a:effectLst>
              <a:latin typeface="Arial" panose="020B0604020202020204" pitchFamily="34" charset="0"/>
              <a:cs typeface="Arial" panose="020B0604020202020204" pitchFamily="34" charset="0"/>
            </a:endParaRPr>
          </a:p>
        </p:txBody>
      </p:sp>
      <p:grpSp>
        <p:nvGrpSpPr>
          <p:cNvPr id="7" name="Group 6"/>
          <p:cNvGrpSpPr/>
          <p:nvPr/>
        </p:nvGrpSpPr>
        <p:grpSpPr>
          <a:xfrm>
            <a:off x="3256492" y="2200929"/>
            <a:ext cx="5547360" cy="958315"/>
            <a:chOff x="2571145" y="2613574"/>
            <a:chExt cx="3886200" cy="1596668"/>
          </a:xfrm>
        </p:grpSpPr>
        <p:sp>
          <p:nvSpPr>
            <p:cNvPr id="8" name="Oval 7"/>
            <p:cNvSpPr/>
            <p:nvPr/>
          </p:nvSpPr>
          <p:spPr>
            <a:xfrm>
              <a:off x="2571145" y="2613574"/>
              <a:ext cx="3886200" cy="159666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9" name="TextBox 8"/>
            <p:cNvSpPr txBox="1"/>
            <p:nvPr/>
          </p:nvSpPr>
          <p:spPr>
            <a:xfrm>
              <a:off x="2942619" y="2747430"/>
              <a:ext cx="3514726" cy="666631"/>
            </a:xfrm>
            <a:prstGeom prst="rect">
              <a:avLst/>
            </a:prstGeom>
            <a:noFill/>
          </p:spPr>
          <p:txBody>
            <a:bodyPr wrap="square" rtlCol="0">
              <a:spAutoFit/>
            </a:bodyPr>
            <a:lstStyle/>
            <a:p>
              <a:pPr algn="ctr">
                <a:defRPr/>
              </a:pPr>
              <a:r>
                <a:rPr lang="en-IN" sz="2000" dirty="0">
                  <a:latin typeface="Arial" panose="020B0604020202020204" pitchFamily="34" charset="0"/>
                  <a:cs typeface="Arial" panose="020B0604020202020204" pitchFamily="34" charset="0"/>
                </a:rPr>
                <a:t>ISA Digital </a:t>
              </a:r>
              <a:r>
                <a:rPr lang="en-IN" sz="2000" dirty="0" smtClean="0">
                  <a:latin typeface="Arial" panose="020B0604020202020204" pitchFamily="34" charset="0"/>
                  <a:cs typeface="Arial" panose="020B0604020202020204" pitchFamily="34" charset="0"/>
                </a:rPr>
                <a:t>INFOPEDIA </a:t>
              </a:r>
              <a:r>
                <a:rPr lang="en-IN" sz="2000" dirty="0">
                  <a:latin typeface="Arial" panose="020B0604020202020204" pitchFamily="34" charset="0"/>
                  <a:cs typeface="Arial" panose="020B0604020202020204" pitchFamily="34" charset="0"/>
                </a:rPr>
                <a:t>Platform</a:t>
              </a:r>
            </a:p>
          </p:txBody>
        </p:sp>
      </p:grpSp>
      <p:grpSp>
        <p:nvGrpSpPr>
          <p:cNvPr id="10" name="Group 15"/>
          <p:cNvGrpSpPr/>
          <p:nvPr/>
        </p:nvGrpSpPr>
        <p:grpSpPr>
          <a:xfrm>
            <a:off x="899319" y="3606169"/>
            <a:ext cx="2908979" cy="1499231"/>
            <a:chOff x="2540392" y="1043823"/>
            <a:chExt cx="4238501" cy="2596829"/>
          </a:xfrm>
        </p:grpSpPr>
        <p:sp>
          <p:nvSpPr>
            <p:cNvPr id="11" name="Oval 10"/>
            <p:cNvSpPr/>
            <p:nvPr/>
          </p:nvSpPr>
          <p:spPr>
            <a:xfrm>
              <a:off x="2540392" y="1043823"/>
              <a:ext cx="4238501" cy="259682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2" name="TextBox 11"/>
            <p:cNvSpPr txBox="1"/>
            <p:nvPr/>
          </p:nvSpPr>
          <p:spPr>
            <a:xfrm>
              <a:off x="2656672" y="1473881"/>
              <a:ext cx="4055300" cy="1599307"/>
            </a:xfrm>
            <a:prstGeom prst="rect">
              <a:avLst/>
            </a:prstGeom>
            <a:noFill/>
          </p:spPr>
          <p:txBody>
            <a:bodyPr wrap="square" rtlCol="0">
              <a:spAutoFit/>
            </a:bodyPr>
            <a:lstStyle/>
            <a:p>
              <a:pPr algn="ctr">
                <a:defRPr/>
              </a:pPr>
              <a:r>
                <a:rPr lang="en-IN" dirty="0">
                  <a:latin typeface="Arial" panose="020B0604020202020204" pitchFamily="34" charset="0"/>
                  <a:cs typeface="Arial" panose="020B0604020202020204" pitchFamily="34" charset="0"/>
                </a:rPr>
                <a:t>121 Member </a:t>
              </a:r>
              <a:r>
                <a:rPr lang="en-IN" dirty="0" smtClean="0">
                  <a:latin typeface="Arial" panose="020B0604020202020204" pitchFamily="34" charset="0"/>
                  <a:cs typeface="Arial" panose="020B0604020202020204" pitchFamily="34" charset="0"/>
                </a:rPr>
                <a:t>Country Counters </a:t>
              </a:r>
              <a:r>
                <a:rPr lang="en-IN" dirty="0">
                  <a:latin typeface="Arial" panose="020B0604020202020204" pitchFamily="34" charset="0"/>
                  <a:cs typeface="Arial" panose="020B0604020202020204" pitchFamily="34" charset="0"/>
                </a:rPr>
                <a:t>for </a:t>
              </a:r>
              <a:r>
                <a:rPr lang="en-IN" dirty="0" smtClean="0">
                  <a:latin typeface="Arial" panose="020B0604020202020204" pitchFamily="34" charset="0"/>
                  <a:cs typeface="Arial" panose="020B0604020202020204" pitchFamily="34" charset="0"/>
                </a:rPr>
                <a:t>promotion of Investments</a:t>
              </a:r>
              <a:endParaRPr lang="en-IN" dirty="0">
                <a:latin typeface="Arial" panose="020B0604020202020204" pitchFamily="34" charset="0"/>
                <a:cs typeface="Arial" panose="020B0604020202020204" pitchFamily="34" charset="0"/>
              </a:endParaRPr>
            </a:p>
          </p:txBody>
        </p:sp>
      </p:grpSp>
      <p:grpSp>
        <p:nvGrpSpPr>
          <p:cNvPr id="13" name="Group 3"/>
          <p:cNvGrpSpPr/>
          <p:nvPr/>
        </p:nvGrpSpPr>
        <p:grpSpPr>
          <a:xfrm>
            <a:off x="8139592" y="3733800"/>
            <a:ext cx="2970527" cy="1293873"/>
            <a:chOff x="5234376" y="3984150"/>
            <a:chExt cx="3486755" cy="1542366"/>
          </a:xfrm>
        </p:grpSpPr>
        <p:sp>
          <p:nvSpPr>
            <p:cNvPr id="14" name="Oval 13"/>
            <p:cNvSpPr/>
            <p:nvPr/>
          </p:nvSpPr>
          <p:spPr>
            <a:xfrm>
              <a:off x="5234376" y="3984150"/>
              <a:ext cx="3486755" cy="154236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5" name="TextBox 14"/>
            <p:cNvSpPr txBox="1"/>
            <p:nvPr/>
          </p:nvSpPr>
          <p:spPr>
            <a:xfrm>
              <a:off x="5438303" y="4191374"/>
              <a:ext cx="3153462" cy="1100659"/>
            </a:xfrm>
            <a:prstGeom prst="rect">
              <a:avLst/>
            </a:prstGeom>
            <a:noFill/>
          </p:spPr>
          <p:txBody>
            <a:bodyPr wrap="square" rtlCol="0">
              <a:spAutoFit/>
            </a:bodyPr>
            <a:lstStyle/>
            <a:p>
              <a:pPr algn="ctr">
                <a:defRPr/>
              </a:pPr>
              <a:r>
                <a:rPr lang="en-IN" dirty="0">
                  <a:latin typeface="Arial" panose="020B0604020202020204" pitchFamily="34" charset="0"/>
                  <a:cs typeface="Arial" panose="020B0604020202020204" pitchFamily="34" charset="0"/>
                </a:rPr>
                <a:t>Member Countries and ISA Secretariat Audio &amp; Video Interaction </a:t>
              </a:r>
            </a:p>
          </p:txBody>
        </p:sp>
      </p:grpSp>
      <p:grpSp>
        <p:nvGrpSpPr>
          <p:cNvPr id="16" name="Group 21"/>
          <p:cNvGrpSpPr/>
          <p:nvPr/>
        </p:nvGrpSpPr>
        <p:grpSpPr>
          <a:xfrm>
            <a:off x="4633119" y="3946203"/>
            <a:ext cx="2844688" cy="1102600"/>
            <a:chOff x="5060443" y="3440580"/>
            <a:chExt cx="3486755" cy="1542366"/>
          </a:xfrm>
        </p:grpSpPr>
        <p:sp>
          <p:nvSpPr>
            <p:cNvPr id="17" name="Oval 16"/>
            <p:cNvSpPr/>
            <p:nvPr/>
          </p:nvSpPr>
          <p:spPr>
            <a:xfrm>
              <a:off x="5060443" y="3440580"/>
              <a:ext cx="3486755" cy="154236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3600" dirty="0">
                <a:latin typeface="Arial" panose="020B0604020202020204" pitchFamily="34" charset="0"/>
                <a:cs typeface="Arial" panose="020B0604020202020204" pitchFamily="34" charset="0"/>
              </a:endParaRPr>
            </a:p>
          </p:txBody>
        </p:sp>
        <p:sp>
          <p:nvSpPr>
            <p:cNvPr id="18" name="TextBox 17"/>
            <p:cNvSpPr txBox="1"/>
            <p:nvPr/>
          </p:nvSpPr>
          <p:spPr>
            <a:xfrm>
              <a:off x="5196090" y="3632953"/>
              <a:ext cx="3153463" cy="1109387"/>
            </a:xfrm>
            <a:prstGeom prst="rect">
              <a:avLst/>
            </a:prstGeom>
            <a:noFill/>
          </p:spPr>
          <p:txBody>
            <a:bodyPr wrap="square" rtlCol="0">
              <a:spAutoFit/>
            </a:bodyPr>
            <a:lstStyle/>
            <a:p>
              <a:pPr algn="ctr">
                <a:defRPr/>
              </a:pPr>
              <a:r>
                <a:rPr lang="en-IN" dirty="0" smtClean="0">
                  <a:latin typeface="Arial" panose="020B0604020202020204" pitchFamily="34" charset="0"/>
                  <a:cs typeface="Arial" panose="020B0604020202020204" pitchFamily="34" charset="0"/>
                </a:rPr>
                <a:t>1000 Solar </a:t>
              </a:r>
              <a:r>
                <a:rPr lang="en-IN" dirty="0">
                  <a:latin typeface="Arial" panose="020B0604020202020204" pitchFamily="34" charset="0"/>
                  <a:cs typeface="Arial" panose="020B0604020202020204" pitchFamily="34" charset="0"/>
                </a:rPr>
                <a:t>Energy Best Practices Audio Visuals  </a:t>
              </a:r>
            </a:p>
          </p:txBody>
        </p:sp>
      </p:grpSp>
      <p:sp>
        <p:nvSpPr>
          <p:cNvPr id="19" name="Rectangle 18"/>
          <p:cNvSpPr/>
          <p:nvPr/>
        </p:nvSpPr>
        <p:spPr>
          <a:xfrm>
            <a:off x="4023519" y="2634236"/>
            <a:ext cx="4439255" cy="369332"/>
          </a:xfrm>
          <a:prstGeom prst="rect">
            <a:avLst/>
          </a:prstGeom>
        </p:spPr>
        <p:txBody>
          <a:bodyPr wrap="square">
            <a:spAutoFit/>
          </a:bodyPr>
          <a:lstStyle/>
          <a:p>
            <a:r>
              <a:rPr lang="en-IN" dirty="0">
                <a:latin typeface="Arial" panose="020B0604020202020204" pitchFamily="34" charset="0"/>
                <a:cs typeface="Arial" panose="020B0604020202020204" pitchFamily="34" charset="0"/>
              </a:rPr>
              <a:t>to connect, communicate and collaborate</a:t>
            </a:r>
          </a:p>
        </p:txBody>
      </p:sp>
      <p:cxnSp>
        <p:nvCxnSpPr>
          <p:cNvPr id="20" name="Straight Connector 19"/>
          <p:cNvCxnSpPr/>
          <p:nvPr/>
        </p:nvCxnSpPr>
        <p:spPr>
          <a:xfrm flipH="1">
            <a:off x="2895939" y="3083223"/>
            <a:ext cx="890814" cy="549992"/>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302629" y="3192206"/>
            <a:ext cx="785288" cy="541594"/>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endCxn id="17" idx="0"/>
          </p:cNvCxnSpPr>
          <p:nvPr/>
        </p:nvCxnSpPr>
        <p:spPr>
          <a:xfrm>
            <a:off x="6055463" y="3363817"/>
            <a:ext cx="0" cy="582386"/>
          </a:xfrm>
          <a:prstGeom prst="line">
            <a:avLst/>
          </a:prstGeom>
          <a:ln w="25400">
            <a:solidFill>
              <a:srgbClr val="002060"/>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53568" y="5516881"/>
            <a:ext cx="3950208" cy="1228283"/>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Countries pitch on why to invest in Solar in their respective countries</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Corporates / Manufacturers to Interact</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Analytical Tool for </a:t>
            </a:r>
            <a:r>
              <a:rPr lang="en-IN" sz="1400" b="1" dirty="0" smtClean="0">
                <a:solidFill>
                  <a:schemeClr val="tx1"/>
                </a:solidFill>
                <a:latin typeface="Arial" panose="020B0604020202020204" pitchFamily="34" charset="0"/>
                <a:cs typeface="Arial" panose="020B0604020202020204" pitchFamily="34" charset="0"/>
              </a:rPr>
              <a:t>Analysis</a:t>
            </a:r>
            <a:endParaRPr lang="en-IN" sz="1400" b="1"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4539960" y="5474207"/>
            <a:ext cx="3141159" cy="1261277"/>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At least 1000 Best Practices A&amp;V by Corporates / Manufacturers and Countries </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Analytical Tool for Analysis</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Mobile Integration </a:t>
            </a:r>
          </a:p>
        </p:txBody>
      </p:sp>
      <p:sp>
        <p:nvSpPr>
          <p:cNvPr id="25" name="Right Arrow 24"/>
          <p:cNvSpPr/>
          <p:nvPr/>
        </p:nvSpPr>
        <p:spPr>
          <a:xfrm rot="5400000">
            <a:off x="2174083" y="5115247"/>
            <a:ext cx="417988"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26" name="Right Arrow 25"/>
          <p:cNvSpPr/>
          <p:nvPr/>
        </p:nvSpPr>
        <p:spPr>
          <a:xfrm rot="5400000">
            <a:off x="5903312" y="5080193"/>
            <a:ext cx="427132"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Arial" panose="020B0604020202020204" pitchFamily="34" charset="0"/>
              <a:cs typeface="Arial" panose="020B0604020202020204" pitchFamily="34" charset="0"/>
            </a:endParaRPr>
          </a:p>
        </p:txBody>
      </p:sp>
      <p:sp>
        <p:nvSpPr>
          <p:cNvPr id="27" name="Right Arrow 26"/>
          <p:cNvSpPr/>
          <p:nvPr/>
        </p:nvSpPr>
        <p:spPr>
          <a:xfrm rot="5400000">
            <a:off x="9483949" y="5049362"/>
            <a:ext cx="428659" cy="38528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Arial" panose="020B0604020202020204" pitchFamily="34" charset="0"/>
              <a:cs typeface="Arial" panose="020B0604020202020204" pitchFamily="34" charset="0"/>
            </a:endParaRPr>
          </a:p>
        </p:txBody>
      </p:sp>
      <p:sp>
        <p:nvSpPr>
          <p:cNvPr id="28" name="Rectangle 27"/>
          <p:cNvSpPr/>
          <p:nvPr/>
        </p:nvSpPr>
        <p:spPr>
          <a:xfrm>
            <a:off x="7909718" y="5449824"/>
            <a:ext cx="4038441" cy="1295341"/>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Regular Interaction between Member Countries and </a:t>
            </a:r>
            <a:r>
              <a:rPr lang="en-IN" sz="1400" b="1" dirty="0" smtClean="0">
                <a:solidFill>
                  <a:schemeClr val="tx1"/>
                </a:solidFill>
                <a:latin typeface="Arial" panose="020B0604020202020204" pitchFamily="34" charset="0"/>
                <a:cs typeface="Arial" panose="020B0604020202020204" pitchFamily="34" charset="0"/>
              </a:rPr>
              <a:t>Secretariat </a:t>
            </a:r>
            <a:r>
              <a:rPr lang="en-IN" sz="1400" b="1" dirty="0">
                <a:solidFill>
                  <a:schemeClr val="tx1"/>
                </a:solidFill>
                <a:latin typeface="Arial" panose="020B0604020202020204" pitchFamily="34" charset="0"/>
                <a:cs typeface="Arial" panose="020B0604020202020204" pitchFamily="34" charset="0"/>
              </a:rPr>
              <a:t>(NFPs and Country Representatives) for programmes of ISA and other issues</a:t>
            </a:r>
          </a:p>
          <a:p>
            <a:pPr marL="285750" indent="-285750">
              <a:buFont typeface="Arial" panose="020B0604020202020204" pitchFamily="34" charset="0"/>
              <a:buChar char="•"/>
            </a:pPr>
            <a:r>
              <a:rPr lang="en-IN" sz="1400" b="1" dirty="0">
                <a:solidFill>
                  <a:schemeClr val="tx1"/>
                </a:solidFill>
                <a:latin typeface="Arial" panose="020B0604020202020204" pitchFamily="34" charset="0"/>
                <a:cs typeface="Arial" panose="020B0604020202020204" pitchFamily="34" charset="0"/>
              </a:rPr>
              <a:t>Analytical Tool for </a:t>
            </a:r>
            <a:r>
              <a:rPr lang="en-IN" sz="1400" b="1" dirty="0" smtClean="0">
                <a:solidFill>
                  <a:schemeClr val="tx1"/>
                </a:solidFill>
                <a:latin typeface="Arial" panose="020B0604020202020204" pitchFamily="34" charset="0"/>
                <a:cs typeface="Arial" panose="020B0604020202020204" pitchFamily="34" charset="0"/>
              </a:rPr>
              <a:t>Analysis</a:t>
            </a:r>
            <a:endParaRPr lang="en-IN" sz="1400" b="1" dirty="0">
              <a:solidFill>
                <a:schemeClr val="tx1"/>
              </a:solidFill>
              <a:latin typeface="Arial" panose="020B0604020202020204" pitchFamily="34" charset="0"/>
              <a:cs typeface="Arial" panose="020B0604020202020204" pitchFamily="34" charset="0"/>
            </a:endParaRPr>
          </a:p>
        </p:txBody>
      </p:sp>
      <p:sp>
        <p:nvSpPr>
          <p:cNvPr id="30" name="TextBox 2"/>
          <p:cNvSpPr txBox="1">
            <a:spLocks noChangeArrowheads="1"/>
          </p:cNvSpPr>
          <p:nvPr/>
        </p:nvSpPr>
        <p:spPr bwMode="auto">
          <a:xfrm>
            <a:off x="202529" y="1358820"/>
            <a:ext cx="116914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marL="0" indent="0" algn="just">
              <a:defRPr/>
            </a:pPr>
            <a:r>
              <a:rPr lang="en-IN" dirty="0" smtClean="0">
                <a:latin typeface="Arial" panose="020B0604020202020204" pitchFamily="34" charset="0"/>
              </a:rPr>
              <a:t>Digital INFOPEDIA Platform that will enable </a:t>
            </a:r>
            <a:r>
              <a:rPr lang="en-IN" dirty="0" smtClean="0">
                <a:latin typeface="Arial" panose="020B0604020202020204" pitchFamily="34" charset="0"/>
                <a:ea typeface="Calibri" panose="020F0502020204030204" pitchFamily="34" charset="0"/>
              </a:rPr>
              <a:t>Ministers, </a:t>
            </a:r>
            <a:r>
              <a:rPr lang="en-IN" dirty="0" smtClean="0">
                <a:latin typeface="Arial" panose="020B0604020202020204" pitchFamily="34" charset="0"/>
              </a:rPr>
              <a:t>P</a:t>
            </a:r>
            <a:r>
              <a:rPr lang="en-IN" dirty="0" smtClean="0">
                <a:latin typeface="Arial" panose="020B0604020202020204" pitchFamily="34" charset="0"/>
                <a:ea typeface="Calibri" panose="020F0502020204030204" pitchFamily="34" charset="0"/>
              </a:rPr>
              <a:t>olicy Makers, and Corporate Leaders of 121 countries </a:t>
            </a:r>
            <a:r>
              <a:rPr lang="en-IN" dirty="0" smtClean="0">
                <a:latin typeface="Arial" panose="020B0604020202020204" pitchFamily="34" charset="0"/>
              </a:rPr>
              <a:t>to mutually connect and communicate</a:t>
            </a:r>
            <a:endParaRPr lang="en-IN" sz="2000" dirty="0">
              <a:latin typeface="Arial" panose="020B0604020202020204" pitchFamily="34" charset="0"/>
            </a:endParaRPr>
          </a:p>
        </p:txBody>
      </p:sp>
      <p:sp>
        <p:nvSpPr>
          <p:cNvPr id="31" name="Title 1"/>
          <p:cNvSpPr txBox="1">
            <a:spLocks/>
          </p:cNvSpPr>
          <p:nvPr/>
        </p:nvSpPr>
        <p:spPr>
          <a:xfrm>
            <a:off x="82173" y="69041"/>
            <a:ext cx="9884945" cy="546261"/>
          </a:xfrm>
          <a:prstGeom prst="rect">
            <a:avLst/>
          </a:prstGeom>
          <a:solidFill>
            <a:schemeClr val="accent1">
              <a:lumMod val="75000"/>
            </a:schemeClr>
          </a:solidFill>
        </p:spPr>
        <p:txBody>
          <a:bodyPr>
            <a:normAutofit fontScale="82500" lnSpcReduction="10000"/>
          </a:bodyPr>
          <a:lstStyle>
            <a:lvl1pPr algn="l" defTabSz="912114" rtl="0" eaLnBrk="1" latinLnBrk="0" hangingPunct="1">
              <a:lnSpc>
                <a:spcPct val="90000"/>
              </a:lnSpc>
              <a:spcBef>
                <a:spcPct val="0"/>
              </a:spcBef>
              <a:buNone/>
              <a:defRPr sz="4389" kern="1200">
                <a:solidFill>
                  <a:schemeClr val="tx1"/>
                </a:solidFill>
                <a:latin typeface="+mj-lt"/>
                <a:ea typeface="+mj-ea"/>
                <a:cs typeface="+mj-cs"/>
              </a:defRPr>
            </a:lvl1pPr>
          </a:lstStyle>
          <a:p>
            <a:r>
              <a:rPr lang="en-US" sz="3600" dirty="0" smtClean="0">
                <a:solidFill>
                  <a:schemeClr val="bg1"/>
                </a:solidFill>
              </a:rPr>
              <a:t>Goal : Establishment of  </a:t>
            </a:r>
            <a:r>
              <a:rPr lang="en-US" sz="3600" dirty="0" err="1" smtClean="0">
                <a:solidFill>
                  <a:schemeClr val="bg1"/>
                </a:solidFill>
              </a:rPr>
              <a:t>iSTAR</a:t>
            </a:r>
            <a:r>
              <a:rPr lang="en-US" sz="3600" dirty="0" smtClean="0">
                <a:solidFill>
                  <a:schemeClr val="bg1"/>
                </a:solidFill>
              </a:rPr>
              <a:t>-C and Capacity Building Activities</a:t>
            </a:r>
            <a:endParaRPr lang="en-US" sz="3600" dirty="0">
              <a:solidFill>
                <a:schemeClr val="bg1"/>
              </a:solidFill>
            </a:endParaRPr>
          </a:p>
        </p:txBody>
      </p:sp>
    </p:spTree>
    <p:extLst>
      <p:ext uri="{BB962C8B-B14F-4D97-AF65-F5344CB8AC3E}">
        <p14:creationId xmlns:p14="http://schemas.microsoft.com/office/powerpoint/2010/main" val="405522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70719" y="152400"/>
            <a:ext cx="11049001" cy="531224"/>
          </a:xfrm>
          <a:solidFill>
            <a:schemeClr val="accent1">
              <a:lumMod val="75000"/>
            </a:schemeClr>
          </a:solidFill>
        </p:spPr>
        <p:txBody>
          <a:bodyPr>
            <a:normAutofit fontScale="90000"/>
          </a:bodyPr>
          <a:lstStyle/>
          <a:p>
            <a:r>
              <a:rPr lang="en-US" sz="3600" dirty="0" smtClean="0">
                <a:solidFill>
                  <a:schemeClr val="bg1"/>
                </a:solidFill>
              </a:rPr>
              <a:t>Goal : Preparation of Bankable Projects</a:t>
            </a:r>
            <a:endParaRPr lang="en-US" sz="3600" dirty="0">
              <a:solidFill>
                <a:schemeClr val="bg1"/>
              </a:solidFill>
            </a:endParaRPr>
          </a:p>
        </p:txBody>
      </p:sp>
      <p:sp>
        <p:nvSpPr>
          <p:cNvPr id="7" name="Content Placeholder 2"/>
          <p:cNvSpPr>
            <a:spLocks noGrp="1"/>
          </p:cNvSpPr>
          <p:nvPr>
            <p:ph idx="1"/>
          </p:nvPr>
        </p:nvSpPr>
        <p:spPr>
          <a:xfrm>
            <a:off x="103245" y="838200"/>
            <a:ext cx="11983433" cy="5986200"/>
          </a:xfrm>
        </p:spPr>
        <p:txBody>
          <a:bodyPr>
            <a:normAutofit fontScale="32500" lnSpcReduction="20000"/>
          </a:bodyPr>
          <a:lstStyle/>
          <a:p>
            <a:pPr>
              <a:buFont typeface="Wingdings" charset="2"/>
              <a:buChar char="§"/>
            </a:pPr>
            <a:endParaRPr lang="en-US" sz="2181" dirty="0">
              <a:ln w="1905"/>
              <a:solidFill>
                <a:srgbClr val="0044CC"/>
              </a:solidFill>
              <a:effectLst>
                <a:innerShdw blurRad="69850" dist="43180" dir="5400000">
                  <a:srgbClr val="000000">
                    <a:alpha val="65000"/>
                  </a:srgbClr>
                </a:innerShdw>
              </a:effectLst>
              <a:latin typeface="Calibri" charset="0"/>
              <a:cs typeface="Calibri" charset="0"/>
            </a:endParaRPr>
          </a:p>
          <a:p>
            <a:pPr algn="just">
              <a:buFont typeface="Wingdings" charset="2"/>
              <a:buChar char="§"/>
            </a:pP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On the request of ISA, India has set up a project preparation facility which will provide consultancy support to member countries to design bankable projects under </a:t>
            </a:r>
            <a:r>
              <a:rPr lang="en-US" sz="7218" b="1" dirty="0" err="1" smtClean="0">
                <a:ln w="1905"/>
                <a:solidFill>
                  <a:srgbClr val="0044CC"/>
                </a:solidFill>
                <a:effectLst>
                  <a:innerShdw blurRad="69850" dist="43180" dir="5400000">
                    <a:srgbClr val="000000">
                      <a:alpha val="65000"/>
                    </a:srgbClr>
                  </a:innerShdw>
                </a:effectLst>
                <a:latin typeface="Calibri" charset="0"/>
                <a:cs typeface="Calibri" charset="0"/>
              </a:rPr>
              <a:t>GoI</a:t>
            </a: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 </a:t>
            </a:r>
            <a:r>
              <a:rPr lang="en-US" sz="7218" b="1" dirty="0" err="1" smtClean="0">
                <a:ln w="1905"/>
                <a:solidFill>
                  <a:srgbClr val="0044CC"/>
                </a:solidFill>
                <a:effectLst>
                  <a:innerShdw blurRad="69850" dist="43180" dir="5400000">
                    <a:srgbClr val="000000">
                      <a:alpha val="65000"/>
                    </a:srgbClr>
                  </a:innerShdw>
                </a:effectLst>
                <a:latin typeface="Calibri" charset="0"/>
                <a:cs typeface="Calibri" charset="0"/>
              </a:rPr>
              <a:t>LoC.</a:t>
            </a:r>
            <a:endParaRPr lang="en-US" sz="7218" b="1" dirty="0">
              <a:ln w="1905"/>
              <a:solidFill>
                <a:srgbClr val="0044CC"/>
              </a:solidFill>
              <a:effectLst>
                <a:innerShdw blurRad="69850" dist="43180" dir="5400000">
                  <a:srgbClr val="000000">
                    <a:alpha val="65000"/>
                  </a:srgbClr>
                </a:innerShdw>
              </a:effectLst>
              <a:latin typeface="Calibri" charset="0"/>
              <a:cs typeface="Calibri" charset="0"/>
            </a:endParaRPr>
          </a:p>
          <a:p>
            <a:pPr algn="just">
              <a:buFont typeface="Wingdings" charset="2"/>
              <a:buChar char="§"/>
            </a:pP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ISA-ISRO software application tool for calculating solar generation covering India and whole of Africa launched on 4</a:t>
            </a:r>
            <a:r>
              <a:rPr lang="en-US" sz="7218" b="1" baseline="30000" dirty="0" smtClean="0">
                <a:ln w="1905"/>
                <a:solidFill>
                  <a:srgbClr val="0044CC"/>
                </a:solidFill>
                <a:effectLst>
                  <a:innerShdw blurRad="69850" dist="43180" dir="5400000">
                    <a:srgbClr val="000000">
                      <a:alpha val="65000"/>
                    </a:srgbClr>
                  </a:innerShdw>
                </a:effectLst>
                <a:latin typeface="Calibri" charset="0"/>
                <a:cs typeface="Calibri" charset="0"/>
              </a:rPr>
              <a:t>th</a:t>
            </a: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 June 2018. </a:t>
            </a:r>
            <a:endParaRPr lang="en-US" sz="7218" b="1"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r>
              <a:rPr lang="en-IN" sz="7218" b="1" dirty="0" smtClean="0">
                <a:ln w="1905"/>
                <a:solidFill>
                  <a:srgbClr val="0044CC"/>
                </a:solidFill>
                <a:effectLst>
                  <a:innerShdw blurRad="69850" dist="43180" dir="5400000">
                    <a:srgbClr val="000000">
                      <a:alpha val="65000"/>
                    </a:srgbClr>
                  </a:innerShdw>
                </a:effectLst>
                <a:latin typeface="Calibri" charset="0"/>
                <a:cs typeface="Calibri" charset="0"/>
              </a:rPr>
              <a:t>Cooperation with Strategic and Other Partners established</a:t>
            </a:r>
            <a:endParaRPr lang="en-IN" sz="7218" b="1" dirty="0">
              <a:ln w="1905"/>
              <a:solidFill>
                <a:srgbClr val="0044CC"/>
              </a:solidFill>
              <a:effectLst>
                <a:innerShdw blurRad="69850" dist="43180" dir="5400000">
                  <a:srgbClr val="000000">
                    <a:alpha val="65000"/>
                  </a:srgbClr>
                </a:innerShdw>
              </a:effectLst>
              <a:latin typeface="Calibri" charset="0"/>
              <a:cs typeface="Calibri" charset="0"/>
            </a:endParaRPr>
          </a:p>
          <a:p>
            <a:pPr lvl="1" algn="just"/>
            <a:r>
              <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Joint Declarations have been signed with R20, Global Solar Council, IEA, IRENA, Climate Parliament, UNDP, UNIDO and UNCCD on enhancing cooperation on solar energy deployment and assisting in development of the bankable Projects in ISA member Countries</a:t>
            </a:r>
          </a:p>
          <a:p>
            <a:pPr marL="456057" lvl="1" indent="0" algn="just">
              <a:buNone/>
            </a:pP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228029" lvl="1" algn="just">
              <a:spcBef>
                <a:spcPts val="998"/>
              </a:spcBef>
              <a:buFont typeface="Wingdings" charset="2"/>
              <a:buChar char="§"/>
            </a:pPr>
            <a:r>
              <a:rPr lang="en-IN" sz="7200" b="1" dirty="0" smtClean="0">
                <a:ln w="1905"/>
                <a:solidFill>
                  <a:srgbClr val="0044CC"/>
                </a:solidFill>
                <a:effectLst>
                  <a:innerShdw blurRad="69850" dist="43180" dir="5400000">
                    <a:srgbClr val="000000">
                      <a:alpha val="65000"/>
                    </a:srgbClr>
                  </a:innerShdw>
                </a:effectLst>
                <a:latin typeface="Calibri" charset="0"/>
                <a:cs typeface="Calibri" charset="0"/>
              </a:rPr>
              <a:t>Collaborative </a:t>
            </a:r>
            <a:r>
              <a:rPr lang="en-IN" sz="7200" b="1" dirty="0">
                <a:ln w="1905"/>
                <a:solidFill>
                  <a:srgbClr val="0044CC"/>
                </a:solidFill>
                <a:effectLst>
                  <a:innerShdw blurRad="69850" dist="43180" dir="5400000">
                    <a:srgbClr val="000000">
                      <a:alpha val="65000"/>
                    </a:srgbClr>
                  </a:innerShdw>
                </a:effectLst>
                <a:latin typeface="Calibri" charset="0"/>
                <a:cs typeface="Calibri" charset="0"/>
              </a:rPr>
              <a:t>institutional and knowledge partnerships established with </a:t>
            </a:r>
            <a:r>
              <a:rPr lang="en-IN" sz="7200" b="1" dirty="0" smtClean="0">
                <a:ln w="1905"/>
                <a:solidFill>
                  <a:srgbClr val="0044CC"/>
                </a:solidFill>
                <a:effectLst>
                  <a:innerShdw blurRad="69850" dist="43180" dir="5400000">
                    <a:srgbClr val="000000">
                      <a:alpha val="65000"/>
                    </a:srgbClr>
                  </a:innerShdw>
                </a:effectLst>
                <a:latin typeface="Calibri" charset="0"/>
                <a:cs typeface="Calibri" charset="0"/>
              </a:rPr>
              <a:t>TERI, C-Step</a:t>
            </a:r>
            <a:r>
              <a:rPr lang="en-IN" sz="7200" b="1" dirty="0">
                <a:ln w="1905"/>
                <a:solidFill>
                  <a:srgbClr val="0044CC"/>
                </a:solidFill>
                <a:effectLst>
                  <a:innerShdw blurRad="69850" dist="43180" dir="5400000">
                    <a:srgbClr val="000000">
                      <a:alpha val="65000"/>
                    </a:srgbClr>
                  </a:innerShdw>
                </a:effectLst>
                <a:latin typeface="Calibri" charset="0"/>
                <a:cs typeface="Calibri" charset="0"/>
              </a:rPr>
              <a:t>, CEEW, </a:t>
            </a:r>
            <a:r>
              <a:rPr lang="en-IN" sz="7200" b="1" dirty="0" smtClean="0">
                <a:ln w="1905"/>
                <a:solidFill>
                  <a:srgbClr val="0044CC"/>
                </a:solidFill>
                <a:effectLst>
                  <a:innerShdw blurRad="69850" dist="43180" dir="5400000">
                    <a:srgbClr val="000000">
                      <a:alpha val="65000"/>
                    </a:srgbClr>
                  </a:innerShdw>
                </a:effectLst>
                <a:latin typeface="Calibri" charset="0"/>
                <a:cs typeface="Calibri" charset="0"/>
              </a:rPr>
              <a:t>CII, CSE, </a:t>
            </a:r>
            <a:r>
              <a:rPr lang="en-IN" sz="7200" b="1" dirty="0">
                <a:ln w="1905"/>
                <a:solidFill>
                  <a:srgbClr val="0044CC"/>
                </a:solidFill>
                <a:effectLst>
                  <a:innerShdw blurRad="69850" dist="43180" dir="5400000">
                    <a:srgbClr val="000000">
                      <a:alpha val="65000"/>
                    </a:srgbClr>
                  </a:innerShdw>
                </a:effectLst>
                <a:latin typeface="Calibri" charset="0"/>
                <a:cs typeface="Calibri" charset="0"/>
              </a:rPr>
              <a:t>ECREEE, EU, FICCI, INES, </a:t>
            </a:r>
            <a:r>
              <a:rPr lang="en-IN" sz="7200" b="1" dirty="0" smtClean="0">
                <a:ln w="1905"/>
                <a:solidFill>
                  <a:srgbClr val="0044CC"/>
                </a:solidFill>
                <a:effectLst>
                  <a:innerShdw blurRad="69850" dist="43180" dir="5400000">
                    <a:srgbClr val="000000">
                      <a:alpha val="65000"/>
                    </a:srgbClr>
                  </a:innerShdw>
                </a:effectLst>
                <a:latin typeface="Calibri" charset="0"/>
                <a:cs typeface="Calibri" charset="0"/>
              </a:rPr>
              <a:t>NISE</a:t>
            </a:r>
            <a:r>
              <a:rPr lang="en-IN" sz="7200" b="1" dirty="0">
                <a:ln w="1905"/>
                <a:solidFill>
                  <a:srgbClr val="0044CC"/>
                </a:solidFill>
                <a:effectLst>
                  <a:innerShdw blurRad="69850" dist="43180" dir="5400000">
                    <a:srgbClr val="000000">
                      <a:alpha val="65000"/>
                    </a:srgbClr>
                  </a:innerShdw>
                </a:effectLst>
                <a:latin typeface="Calibri" charset="0"/>
                <a:cs typeface="Calibri" charset="0"/>
              </a:rPr>
              <a:t>, PHDCC, </a:t>
            </a:r>
            <a:r>
              <a:rPr lang="en-US" sz="7200" b="1" dirty="0" smtClean="0">
                <a:ln w="1905"/>
                <a:solidFill>
                  <a:srgbClr val="0044CC"/>
                </a:solidFill>
                <a:effectLst>
                  <a:innerShdw blurRad="69850" dist="43180" dir="5400000">
                    <a:srgbClr val="000000">
                      <a:alpha val="65000"/>
                    </a:srgbClr>
                  </a:innerShdw>
                </a:effectLst>
                <a:latin typeface="Calibri" charset="0"/>
                <a:cs typeface="Calibri" charset="0"/>
              </a:rPr>
              <a:t>Schneider Electric /Schneider Electric Foundation etc. </a:t>
            </a:r>
            <a:endParaRPr lang="en-IN" sz="7200" b="1" dirty="0" smtClean="0">
              <a:ln w="1905"/>
              <a:solidFill>
                <a:srgbClr val="0044CC"/>
              </a:solidFill>
              <a:effectLst>
                <a:innerShdw blurRad="69850" dist="43180" dir="5400000">
                  <a:srgbClr val="000000">
                    <a:alpha val="65000"/>
                  </a:srgbClr>
                </a:innerShdw>
              </a:effectLst>
              <a:latin typeface="Calibri" charset="0"/>
              <a:cs typeface="Calibri" charset="0"/>
            </a:endParaRPr>
          </a:p>
          <a:p>
            <a:pPr marL="228029" lvl="1">
              <a:spcBef>
                <a:spcPts val="998"/>
              </a:spcBef>
              <a:buFont typeface="Wingdings" charset="2"/>
              <a:buChar char="§"/>
            </a:pP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ISA </a:t>
            </a:r>
            <a:r>
              <a:rPr lang="en-US" sz="7218" b="1" dirty="0">
                <a:ln w="1905"/>
                <a:solidFill>
                  <a:srgbClr val="0044CC"/>
                </a:solidFill>
                <a:effectLst>
                  <a:innerShdw blurRad="69850" dist="43180" dir="5400000">
                    <a:srgbClr val="000000">
                      <a:alpha val="65000"/>
                    </a:srgbClr>
                  </a:innerShdw>
                </a:effectLst>
                <a:latin typeface="Calibri" charset="0"/>
                <a:cs typeface="Calibri" charset="0"/>
              </a:rPr>
              <a:t>Experts without Borders – Equinox </a:t>
            </a:r>
            <a:r>
              <a:rPr lang="en-US" sz="7218" b="1" dirty="0" smtClean="0">
                <a:ln w="1905"/>
                <a:solidFill>
                  <a:srgbClr val="0044CC"/>
                </a:solidFill>
                <a:effectLst>
                  <a:innerShdw blurRad="69850" dist="43180" dir="5400000">
                    <a:srgbClr val="000000">
                      <a:alpha val="65000"/>
                    </a:srgbClr>
                  </a:innerShdw>
                </a:effectLst>
                <a:latin typeface="Calibri" charset="0"/>
                <a:cs typeface="Calibri" charset="0"/>
              </a:rPr>
              <a:t>Circle conceptualized</a:t>
            </a:r>
            <a:endParaRPr lang="en-US" sz="7218" b="1" dirty="0">
              <a:ln w="1905"/>
              <a:solidFill>
                <a:srgbClr val="0044CC"/>
              </a:solidFill>
              <a:effectLst>
                <a:innerShdw blurRad="69850" dist="43180" dir="5400000">
                  <a:srgbClr val="000000">
                    <a:alpha val="65000"/>
                  </a:srgbClr>
                </a:innerShdw>
              </a:effectLst>
              <a:latin typeface="Calibri" charset="0"/>
              <a:cs typeface="Calibri" charset="0"/>
            </a:endParaRPr>
          </a:p>
          <a:p>
            <a:pPr lvl="1">
              <a:buFont typeface="Arial" panose="020B0604020202020204" pitchFamily="34" charset="0"/>
              <a:buChar char="•"/>
            </a:pPr>
            <a:r>
              <a:rPr lang="en-US" sz="6000" dirty="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ISA Secretariat proposes to enlist/empanel experts from 121 prospective Member countries (both North-South and South-South cooperation envisaged) to support its various programs, which have been launched or are in the process of being launched, with an objective to achieve rapid and mass deployment of solar energy </a:t>
            </a: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algn="just"/>
            <a:r>
              <a:rPr lang="en-US" sz="6399" b="1"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rPr>
              <a:t>A Global Task Force of Foundations will be constituted to support the ISA members countries in formulating the projects.</a:t>
            </a:r>
            <a:endParaRPr lang="en-US" sz="6399"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456057" lvl="1" indent="0">
              <a:buNone/>
            </a:pP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a:p>
            <a:pPr marL="457200" lvl="1" indent="0">
              <a:buNone/>
            </a:pPr>
            <a:endParaRPr lang="en-US" sz="6000" dirty="0" smtClean="0">
              <a:ln w="1905"/>
              <a:solidFill>
                <a:srgbClr val="0044CC"/>
              </a:solidFill>
              <a:effectLst>
                <a:innerShdw blurRad="69850" dist="43180" dir="5400000">
                  <a:srgbClr val="000000">
                    <a:alpha val="65000"/>
                  </a:srgbClr>
                </a:innerShdw>
              </a:effectLst>
              <a:latin typeface="Arial" panose="020B0604020202020204" pitchFamily="34" charset="0"/>
              <a:cs typeface="Arial" panose="020B0604020202020204" pitchFamily="34"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57719" y="6439260"/>
            <a:ext cx="1128960" cy="385140"/>
          </a:xfrm>
          <a:prstGeom prst="rect">
            <a:avLst/>
          </a:prstGeom>
          <a:noFill/>
        </p:spPr>
      </p:pic>
    </p:spTree>
    <p:extLst>
      <p:ext uri="{BB962C8B-B14F-4D97-AF65-F5344CB8AC3E}">
        <p14:creationId xmlns:p14="http://schemas.microsoft.com/office/powerpoint/2010/main" val="3056883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04019" y="129013"/>
            <a:ext cx="10134600" cy="531224"/>
          </a:xfrm>
          <a:solidFill>
            <a:schemeClr val="accent1">
              <a:lumMod val="75000"/>
            </a:schemeClr>
          </a:solidFill>
        </p:spPr>
        <p:txBody>
          <a:bodyPr>
            <a:noAutofit/>
          </a:bodyPr>
          <a:lstStyle/>
          <a:p>
            <a:pPr lvl="0">
              <a:spcBef>
                <a:spcPts val="0"/>
              </a:spcBef>
              <a:defRPr/>
            </a:pPr>
            <a:r>
              <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Outreach and </a:t>
            </a:r>
            <a:r>
              <a:rPr kumimoji="1" lang="en-US" sz="2400" b="1" dirty="0" smtClean="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Communications Activities  </a:t>
            </a: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3" name="Content Placeholder 2"/>
          <p:cNvSpPr>
            <a:spLocks noGrp="1"/>
          </p:cNvSpPr>
          <p:nvPr>
            <p:ph idx="1"/>
          </p:nvPr>
        </p:nvSpPr>
        <p:spPr>
          <a:xfrm>
            <a:off x="0" y="685800"/>
            <a:ext cx="12161838" cy="6172200"/>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16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r>
              <a:rPr lang="en-US" sz="1600" dirty="0" smtClean="0">
                <a:ln w="1905"/>
                <a:solidFill>
                  <a:srgbClr val="0044CC"/>
                </a:solidFill>
                <a:effectLst>
                  <a:innerShdw blurRad="69850" dist="43180" dir="5400000">
                    <a:srgbClr val="000000">
                      <a:alpha val="65000"/>
                    </a:srgbClr>
                  </a:innerShdw>
                </a:effectLst>
                <a:latin typeface="Calibri" charset="0"/>
                <a:cs typeface="Calibri" charset="0"/>
              </a:rPr>
              <a:t>   </a:t>
            </a: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lvl="0">
              <a:buFont typeface="Wingdings" charset="2"/>
              <a:buChar char="§"/>
            </a:pPr>
            <a:endParaRPr lang="en-US" b="1" dirty="0" smtClean="0"/>
          </a:p>
          <a:p>
            <a:pPr marL="0" indent="0">
              <a:buNone/>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65999" y="70095"/>
            <a:ext cx="1134720" cy="387105"/>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3014499286"/>
              </p:ext>
            </p:extLst>
          </p:nvPr>
        </p:nvGraphicFramePr>
        <p:xfrm>
          <a:off x="404019" y="838200"/>
          <a:ext cx="11544300" cy="5683074"/>
        </p:xfrm>
        <a:graphic>
          <a:graphicData uri="http://schemas.openxmlformats.org/drawingml/2006/table">
            <a:tbl>
              <a:tblPr firstRow="1" firstCol="1" bandRow="1">
                <a:tableStyleId>{5C22544A-7EE6-4342-B048-85BDC9FD1C3A}</a:tableStyleId>
              </a:tblPr>
              <a:tblGrid>
                <a:gridCol w="4305300">
                  <a:extLst>
                    <a:ext uri="{9D8B030D-6E8A-4147-A177-3AD203B41FA5}">
                      <a16:colId xmlns:a16="http://schemas.microsoft.com/office/drawing/2014/main" val="39501047"/>
                    </a:ext>
                  </a:extLst>
                </a:gridCol>
                <a:gridCol w="7239000">
                  <a:extLst>
                    <a:ext uri="{9D8B030D-6E8A-4147-A177-3AD203B41FA5}">
                      <a16:colId xmlns:a16="http://schemas.microsoft.com/office/drawing/2014/main" val="3816855991"/>
                    </a:ext>
                  </a:extLst>
                </a:gridCol>
              </a:tblGrid>
              <a:tr h="1251595">
                <a:tc>
                  <a:txBody>
                    <a:bodyPr/>
                    <a:lstStyle/>
                    <a:p>
                      <a:pPr marL="0" marR="0" indent="0" algn="just">
                        <a:lnSpc>
                          <a:spcPct val="115000"/>
                        </a:lnSpc>
                        <a:spcBef>
                          <a:spcPts val="0"/>
                        </a:spcBef>
                        <a:spcAft>
                          <a:spcPts val="0"/>
                        </a:spcAft>
                        <a:buFont typeface="Arial" panose="020B0604020202020204" pitchFamily="34" charset="0"/>
                        <a:buNone/>
                      </a:pPr>
                      <a:r>
                        <a:rPr lang="en-IN" sz="1800" dirty="0" smtClean="0">
                          <a:effectLst/>
                        </a:rPr>
                        <a:t>ISA significantly extended outreach and organised ISA pavilion and actively participated in various events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rPr>
                        <a:t>ISA participated in</a:t>
                      </a:r>
                    </a:p>
                    <a:p>
                      <a:pPr marL="0" marR="0" algn="just">
                        <a:lnSpc>
                          <a:spcPct val="115000"/>
                        </a:lnSpc>
                        <a:spcBef>
                          <a:spcPts val="0"/>
                        </a:spcBef>
                        <a:spcAft>
                          <a:spcPts val="0"/>
                        </a:spcAft>
                      </a:pPr>
                      <a:r>
                        <a:rPr lang="en-US" sz="1400" b="0" dirty="0" smtClean="0">
                          <a:solidFill>
                            <a:schemeClr val="tx1"/>
                          </a:solidFill>
                          <a:effectLst/>
                        </a:rPr>
                        <a:t>CoP23 in Bonn,</a:t>
                      </a:r>
                      <a:r>
                        <a:rPr lang="en-US" sz="1400" b="0" baseline="0" dirty="0" smtClean="0">
                          <a:solidFill>
                            <a:schemeClr val="tx1"/>
                          </a:solidFill>
                          <a:effectLst/>
                        </a:rPr>
                        <a:t> </a:t>
                      </a:r>
                    </a:p>
                    <a:p>
                      <a:pPr marL="0" marR="0" algn="just">
                        <a:lnSpc>
                          <a:spcPct val="115000"/>
                        </a:lnSpc>
                        <a:spcBef>
                          <a:spcPts val="0"/>
                        </a:spcBef>
                        <a:spcAft>
                          <a:spcPts val="0"/>
                        </a:spcAft>
                      </a:pPr>
                      <a:r>
                        <a:rPr lang="en-US" sz="1400" b="0" dirty="0" smtClean="0">
                          <a:solidFill>
                            <a:schemeClr val="tx1"/>
                          </a:solidFill>
                          <a:effectLst/>
                        </a:rPr>
                        <a:t>One Planet Summit at</a:t>
                      </a:r>
                      <a:r>
                        <a:rPr lang="en-US" sz="1400" b="0" baseline="0" dirty="0" smtClean="0">
                          <a:solidFill>
                            <a:schemeClr val="tx1"/>
                          </a:solidFill>
                          <a:effectLst/>
                        </a:rPr>
                        <a:t> </a:t>
                      </a:r>
                      <a:r>
                        <a:rPr lang="en-US" sz="1400" b="0" dirty="0" smtClean="0">
                          <a:solidFill>
                            <a:schemeClr val="tx1"/>
                          </a:solidFill>
                          <a:effectLst/>
                        </a:rPr>
                        <a:t>Paris 2017,</a:t>
                      </a:r>
                      <a:r>
                        <a:rPr lang="en-US" sz="1400" b="0" baseline="0" dirty="0" smtClean="0">
                          <a:solidFill>
                            <a:schemeClr val="tx1"/>
                          </a:solidFill>
                          <a:effectLst/>
                        </a:rPr>
                        <a:t> </a:t>
                      </a:r>
                    </a:p>
                    <a:p>
                      <a:pPr marL="0" marR="0" algn="just">
                        <a:lnSpc>
                          <a:spcPct val="115000"/>
                        </a:lnSpc>
                        <a:spcBef>
                          <a:spcPts val="0"/>
                        </a:spcBef>
                        <a:spcAft>
                          <a:spcPts val="0"/>
                        </a:spcAft>
                      </a:pPr>
                      <a:r>
                        <a:rPr lang="en-US" sz="1400" b="0" dirty="0" smtClean="0">
                          <a:solidFill>
                            <a:schemeClr val="tx1"/>
                          </a:solidFill>
                          <a:effectLst/>
                        </a:rPr>
                        <a:t>World Sustainable Energy Forum at Abu Dhabi January</a:t>
                      </a:r>
                      <a:r>
                        <a:rPr lang="en-US" sz="1400" b="0" baseline="0" dirty="0" smtClean="0">
                          <a:solidFill>
                            <a:schemeClr val="tx1"/>
                          </a:solidFill>
                          <a:effectLst/>
                        </a:rPr>
                        <a:t> </a:t>
                      </a:r>
                      <a:r>
                        <a:rPr lang="en-US" sz="1400" b="0" dirty="0" smtClean="0">
                          <a:solidFill>
                            <a:schemeClr val="tx1"/>
                          </a:solidFill>
                          <a:effectLst/>
                        </a:rPr>
                        <a:t>2018,</a:t>
                      </a:r>
                    </a:p>
                    <a:p>
                      <a:pPr marL="0" marR="0" algn="just">
                        <a:lnSpc>
                          <a:spcPct val="115000"/>
                        </a:lnSpc>
                        <a:spcBef>
                          <a:spcPts val="0"/>
                        </a:spcBef>
                        <a:spcAft>
                          <a:spcPts val="0"/>
                        </a:spcAft>
                      </a:pPr>
                      <a:r>
                        <a:rPr lang="en-US" sz="1400" b="0" dirty="0" smtClean="0">
                          <a:solidFill>
                            <a:schemeClr val="tx1"/>
                          </a:solidFill>
                          <a:effectLst/>
                        </a:rPr>
                        <a:t>ELECRAMA New Delhi-2018, </a:t>
                      </a:r>
                    </a:p>
                    <a:p>
                      <a:pPr marL="0" marR="0" algn="just">
                        <a:lnSpc>
                          <a:spcPct val="115000"/>
                        </a:lnSpc>
                        <a:spcBef>
                          <a:spcPts val="0"/>
                        </a:spcBef>
                        <a:spcAft>
                          <a:spcPts val="0"/>
                        </a:spcAft>
                      </a:pPr>
                      <a:r>
                        <a:rPr lang="en-US" sz="1400" b="0" dirty="0" smtClean="0">
                          <a:solidFill>
                            <a:schemeClr val="tx1"/>
                          </a:solidFill>
                          <a:effectLst/>
                        </a:rPr>
                        <a:t>World Environment Day at New Delhi 2018</a:t>
                      </a:r>
                      <a:r>
                        <a:rPr lang="en-US" sz="1400" b="0" baseline="0" dirty="0" smtClean="0">
                          <a:solidFill>
                            <a:schemeClr val="tx1"/>
                          </a:solidFill>
                          <a:effectLst/>
                        </a:rPr>
                        <a:t> and </a:t>
                      </a:r>
                    </a:p>
                    <a:p>
                      <a:pPr marL="0" marR="0" algn="just">
                        <a:lnSpc>
                          <a:spcPct val="115000"/>
                        </a:lnSpc>
                        <a:spcBef>
                          <a:spcPts val="0"/>
                        </a:spcBef>
                        <a:spcAft>
                          <a:spcPts val="0"/>
                        </a:spcAft>
                      </a:pPr>
                      <a:r>
                        <a:rPr lang="en-US" sz="1400" b="0" baseline="0" dirty="0" err="1" smtClean="0">
                          <a:solidFill>
                            <a:schemeClr val="tx1"/>
                          </a:solidFill>
                          <a:effectLst/>
                        </a:rPr>
                        <a:t>InterSolar</a:t>
                      </a:r>
                      <a:r>
                        <a:rPr lang="en-US" sz="1400" b="0" baseline="0" dirty="0" smtClean="0">
                          <a:solidFill>
                            <a:schemeClr val="tx1"/>
                          </a:solidFill>
                          <a:effectLst/>
                        </a:rPr>
                        <a:t> 2018 at Munich Germany.</a:t>
                      </a:r>
                    </a:p>
                    <a:p>
                      <a:pPr marL="0" marR="0" algn="just">
                        <a:lnSpc>
                          <a:spcPct val="115000"/>
                        </a:lnSpc>
                        <a:spcBef>
                          <a:spcPts val="0"/>
                        </a:spcBef>
                        <a:spcAft>
                          <a:spcPts val="0"/>
                        </a:spcAft>
                      </a:pP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477687114"/>
                  </a:ext>
                </a:extLst>
              </a:tr>
              <a:tr h="471062">
                <a:tc>
                  <a:txBody>
                    <a:bodyPr/>
                    <a:lstStyle/>
                    <a:p>
                      <a:pPr marL="0" marR="0" indent="0" algn="l">
                        <a:lnSpc>
                          <a:spcPct val="115000"/>
                        </a:lnSpc>
                        <a:spcBef>
                          <a:spcPts val="0"/>
                        </a:spcBef>
                        <a:spcAft>
                          <a:spcPts val="0"/>
                        </a:spcAft>
                        <a:buFont typeface="Arial" panose="020B0604020202020204" pitchFamily="34" charset="0"/>
                        <a:buNone/>
                      </a:pPr>
                      <a:r>
                        <a:rPr lang="en-IN" sz="1795" b="1" kern="1200" dirty="0" smtClean="0">
                          <a:solidFill>
                            <a:schemeClr val="lt1"/>
                          </a:solidFill>
                          <a:effectLst/>
                          <a:latin typeface="+mn-lt"/>
                          <a:ea typeface="+mn-ea"/>
                          <a:cs typeface="+mn-cs"/>
                        </a:rPr>
                        <a:t>Organising</a:t>
                      </a:r>
                      <a:r>
                        <a:rPr lang="en-IN" sz="1795" b="1" kern="1200" baseline="0" dirty="0" smtClean="0">
                          <a:solidFill>
                            <a:schemeClr val="lt1"/>
                          </a:solidFill>
                          <a:effectLst/>
                          <a:latin typeface="+mn-lt"/>
                          <a:ea typeface="+mn-ea"/>
                          <a:cs typeface="+mn-cs"/>
                        </a:rPr>
                        <a:t> </a:t>
                      </a:r>
                      <a:r>
                        <a:rPr lang="en-IN" sz="1795" b="1" kern="1200" dirty="0" smtClean="0">
                          <a:solidFill>
                            <a:schemeClr val="lt1"/>
                          </a:solidFill>
                          <a:effectLst/>
                          <a:latin typeface="+mn-lt"/>
                          <a:ea typeface="+mn-ea"/>
                          <a:cs typeface="+mn-cs"/>
                        </a:rPr>
                        <a:t>ISA’s SUNMEET’s </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Thirteen Get-togethers (SUNMEET) of ISA’s stakeholders and diplomats of ISA member countries have so far been held successfully.</a:t>
                      </a:r>
                    </a:p>
                    <a:p>
                      <a:pPr marL="0" marR="0" algn="just">
                        <a:lnSpc>
                          <a:spcPct val="115000"/>
                        </a:lnSpc>
                        <a:spcBef>
                          <a:spcPts val="0"/>
                        </a:spcBef>
                        <a:spcAft>
                          <a:spcPts val="0"/>
                        </a:spcAft>
                      </a:pP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886982214"/>
                  </a:ext>
                </a:extLst>
              </a:tr>
              <a:tr h="986219">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Foreign Delegations/Dignitaries who visited ISA Secretariat</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60 Foreign Delegations/Dignitaries visited ISA Secretariat from April 2017 to July 2018</a:t>
                      </a:r>
                      <a:r>
                        <a:rPr lang="en-US" sz="1400" b="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to discuss ISA and its activities.</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785976819"/>
                  </a:ext>
                </a:extLst>
              </a:tr>
              <a:tr h="727601">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ISA Quarterly Journal</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The ISA quarterly journal reports the progress made by ISA every quarter and disseminates its mission and values. Five issues of ISA Journal have been successfully brought out.</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035237120"/>
                  </a:ext>
                </a:extLst>
              </a:tr>
              <a:tr h="1270250">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Publications</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Three publications, Compendium of Global Success Stories in Solar Energy by YES Bank,</a:t>
                      </a:r>
                      <a:r>
                        <a:rPr lang="en-US" sz="1400" b="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Innovative Finance Solutions to Drive Investment to Renewable Energy by the Climate Policy Initiative (CPI) to overcome challenges in energy financing and to drive investment and</a:t>
                      </a:r>
                      <a:r>
                        <a:rPr lang="en-US" sz="1400" b="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Financing the Green Revolution</a:t>
                      </a:r>
                      <a:r>
                        <a:rPr lang="en-US" sz="1400" b="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 Background Paper prepared by KPMG </a:t>
                      </a: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have been brought out for ISA.</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1661120626"/>
                  </a:ext>
                </a:extLst>
              </a:tr>
            </a:tbl>
          </a:graphicData>
        </a:graphic>
      </p:graphicFrame>
    </p:spTree>
    <p:extLst>
      <p:ext uri="{BB962C8B-B14F-4D97-AF65-F5344CB8AC3E}">
        <p14:creationId xmlns:p14="http://schemas.microsoft.com/office/powerpoint/2010/main" val="4151539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4510" y="154576"/>
            <a:ext cx="10134600" cy="531224"/>
          </a:xfrm>
          <a:solidFill>
            <a:schemeClr val="accent1">
              <a:lumMod val="75000"/>
            </a:schemeClr>
          </a:solidFill>
        </p:spPr>
        <p:txBody>
          <a:bodyPr>
            <a:noAutofit/>
          </a:bodyPr>
          <a:lstStyle/>
          <a:p>
            <a:pPr lvl="0">
              <a:spcBef>
                <a:spcPts val="0"/>
              </a:spcBef>
              <a:defRPr/>
            </a:pPr>
            <a:r>
              <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Establishment of </a:t>
            </a:r>
            <a:r>
              <a:rPr kumimoji="1" lang="en-US" sz="2400" b="1" dirty="0" smtClean="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ISA</a:t>
            </a: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
        <p:nvSpPr>
          <p:cNvPr id="3" name="Content Placeholder 2"/>
          <p:cNvSpPr>
            <a:spLocks noGrp="1"/>
          </p:cNvSpPr>
          <p:nvPr>
            <p:ph idx="1"/>
          </p:nvPr>
        </p:nvSpPr>
        <p:spPr>
          <a:xfrm>
            <a:off x="0" y="685800"/>
            <a:ext cx="12161838" cy="6172200"/>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16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r>
              <a:rPr lang="en-US" sz="1600" dirty="0" smtClean="0">
                <a:ln w="1905"/>
                <a:solidFill>
                  <a:srgbClr val="0044CC"/>
                </a:solidFill>
                <a:effectLst>
                  <a:innerShdw blurRad="69850" dist="43180" dir="5400000">
                    <a:srgbClr val="000000">
                      <a:alpha val="65000"/>
                    </a:srgbClr>
                  </a:innerShdw>
                </a:effectLst>
                <a:latin typeface="Calibri" charset="0"/>
                <a:cs typeface="Calibri" charset="0"/>
              </a:rPr>
              <a:t>   </a:t>
            </a: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lvl="0">
              <a:buFont typeface="Wingdings" charset="2"/>
              <a:buChar char="§"/>
            </a:pPr>
            <a:endParaRPr lang="en-US" b="1" dirty="0" smtClean="0"/>
          </a:p>
          <a:p>
            <a:pPr marL="0" indent="0">
              <a:buNone/>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65999" y="70095"/>
            <a:ext cx="1134720" cy="387105"/>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3948729594"/>
              </p:ext>
            </p:extLst>
          </p:nvPr>
        </p:nvGraphicFramePr>
        <p:xfrm>
          <a:off x="180814" y="771873"/>
          <a:ext cx="11544300" cy="6076251"/>
        </p:xfrm>
        <a:graphic>
          <a:graphicData uri="http://schemas.openxmlformats.org/drawingml/2006/table">
            <a:tbl>
              <a:tblPr firstRow="1" firstCol="1" bandRow="1">
                <a:tableStyleId>{5C22544A-7EE6-4342-B048-85BDC9FD1C3A}</a:tableStyleId>
              </a:tblPr>
              <a:tblGrid>
                <a:gridCol w="4305300">
                  <a:extLst>
                    <a:ext uri="{9D8B030D-6E8A-4147-A177-3AD203B41FA5}">
                      <a16:colId xmlns:a16="http://schemas.microsoft.com/office/drawing/2014/main" val="39501047"/>
                    </a:ext>
                  </a:extLst>
                </a:gridCol>
                <a:gridCol w="7239000">
                  <a:extLst>
                    <a:ext uri="{9D8B030D-6E8A-4147-A177-3AD203B41FA5}">
                      <a16:colId xmlns:a16="http://schemas.microsoft.com/office/drawing/2014/main" val="3816855991"/>
                    </a:ext>
                  </a:extLst>
                </a:gridCol>
              </a:tblGrid>
              <a:tr h="561847">
                <a:tc>
                  <a:txBody>
                    <a:bodyPr/>
                    <a:lstStyle/>
                    <a:p>
                      <a:pPr marL="0" marR="0" indent="0" algn="just">
                        <a:lnSpc>
                          <a:spcPct val="115000"/>
                        </a:lnSpc>
                        <a:spcBef>
                          <a:spcPts val="0"/>
                        </a:spcBef>
                        <a:spcAft>
                          <a:spcPts val="0"/>
                        </a:spcAft>
                        <a:buFont typeface="Arial" panose="020B0604020202020204" pitchFamily="34" charset="0"/>
                        <a:buNone/>
                      </a:pPr>
                      <a:r>
                        <a:rPr lang="en-US" sz="1800" dirty="0" smtClean="0">
                          <a:effectLst/>
                        </a:rPr>
                        <a:t>ISA became a treaty based international intergovernmental organization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rPr>
                        <a:t>ISA became a treaty based organization on 6 December 2017, within around two years’ time since the Treaty commenced with the opening for signature. </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477687114"/>
                  </a:ext>
                </a:extLst>
              </a:tr>
              <a:tr h="436999">
                <a:tc>
                  <a:txBody>
                    <a:bodyPr/>
                    <a:lstStyle/>
                    <a:p>
                      <a:pPr marL="0" marR="0" indent="0" algn="just" defTabSz="912114" rtl="0" eaLnBrk="1" fontAlgn="auto" latinLnBrk="0" hangingPunct="1">
                        <a:lnSpc>
                          <a:spcPct val="115000"/>
                        </a:lnSpc>
                        <a:spcBef>
                          <a:spcPts val="0"/>
                        </a:spcBef>
                        <a:spcAft>
                          <a:spcPts val="0"/>
                        </a:spcAft>
                        <a:buClrTx/>
                        <a:buSzTx/>
                        <a:buFont typeface="Arial" panose="020B0604020202020204" pitchFamily="34" charset="0"/>
                        <a:buNone/>
                        <a:tabLst/>
                        <a:defRPr/>
                      </a:pPr>
                      <a:r>
                        <a:rPr lang="en-IN" sz="1800" b="1" kern="1200" dirty="0" smtClean="0">
                          <a:solidFill>
                            <a:schemeClr val="lt1"/>
                          </a:solidFill>
                          <a:effectLst/>
                          <a:latin typeface="+mn-lt"/>
                          <a:ea typeface="+mn-ea"/>
                          <a:cs typeface="+mn-cs"/>
                        </a:rPr>
                        <a:t>ISA registered under UN Charter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Vide registration No. 54949 on 9 February 2018, ISA registered under Section 102 of the UN Charter. </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1165855017"/>
                  </a:ext>
                </a:extLst>
              </a:tr>
              <a:tr h="887223">
                <a:tc>
                  <a:txBody>
                    <a:bodyPr/>
                    <a:lstStyle/>
                    <a:p>
                      <a:pPr marL="0" marR="0" indent="0" algn="l">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Developed ISA Headquarters Agreement, signed and notification issued</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On 26 March 2018, the ISA Headquarters agreement was signed with the Government of the Republic of India.  The Government of Republic of India issued the Gazette notification on application of UN (privileges and immunities) Act, 1947 to ISA, representatives and officers of ISA on 5 June 2018.</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886982214"/>
                  </a:ext>
                </a:extLst>
              </a:tr>
              <a:tr h="1337447">
                <a:tc>
                  <a:txBody>
                    <a:bodyPr/>
                    <a:lstStyle/>
                    <a:p>
                      <a:pPr marL="0" marR="0" indent="0" algn="l" defTabSz="912114" rtl="0" eaLnBrk="1" fontAlgn="auto" latinLnBrk="0" hangingPunct="1">
                        <a:lnSpc>
                          <a:spcPct val="115000"/>
                        </a:lnSpc>
                        <a:spcBef>
                          <a:spcPts val="0"/>
                        </a:spcBef>
                        <a:spcAft>
                          <a:spcPts val="0"/>
                        </a:spcAft>
                        <a:buClrTx/>
                        <a:buSzTx/>
                        <a:buFont typeface="Arial" panose="020B0604020202020204" pitchFamily="34" charset="0"/>
                        <a:buNone/>
                        <a:tabLst/>
                        <a:defRPr/>
                      </a:pPr>
                      <a:r>
                        <a:rPr lang="en-US" sz="1795" b="1" kern="1200" dirty="0" smtClean="0">
                          <a:solidFill>
                            <a:schemeClr val="lt1"/>
                          </a:solidFill>
                          <a:effectLst/>
                          <a:latin typeface="+mn-lt"/>
                          <a:ea typeface="+mn-ea"/>
                          <a:cs typeface="+mn-cs"/>
                        </a:rPr>
                        <a:t>Draft ISA Manual of Rules and Regulations for establishing ISA developed</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Draft set of rules and procedures have been prepared and will be placed before the ISA First Assembly. </a:t>
                      </a:r>
                    </a:p>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The proposed ISA manual comprises of: Assembly Rules, Staff Rules, Staff Regulations, Secondment Policy &amp; Regulations, Code of Conduct, Policy on Ethics and Conflicts of Interest, Financial Regulations, Financial Procedures, Administration of Justice.</a:t>
                      </a:r>
                    </a:p>
                    <a:p>
                      <a:pPr marL="0" marR="0" algn="just">
                        <a:lnSpc>
                          <a:spcPct val="115000"/>
                        </a:lnSpc>
                        <a:spcBef>
                          <a:spcPts val="0"/>
                        </a:spcBef>
                        <a:spcAft>
                          <a:spcPts val="0"/>
                        </a:spcAft>
                      </a:pP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035911971"/>
                  </a:ext>
                </a:extLst>
              </a:tr>
              <a:tr h="887223">
                <a:tc>
                  <a:txBody>
                    <a:bodyPr/>
                    <a:lstStyle/>
                    <a:p>
                      <a:pPr marL="0" marR="0" indent="0" algn="l" defTabSz="912114" rtl="0" eaLnBrk="1" fontAlgn="auto" latinLnBrk="0" hangingPunct="1">
                        <a:lnSpc>
                          <a:spcPct val="115000"/>
                        </a:lnSpc>
                        <a:spcBef>
                          <a:spcPts val="0"/>
                        </a:spcBef>
                        <a:spcAft>
                          <a:spcPts val="0"/>
                        </a:spcAft>
                        <a:buClrTx/>
                        <a:buSzTx/>
                        <a:buFont typeface="Arial" panose="020B0604020202020204" pitchFamily="34" charset="0"/>
                        <a:buNone/>
                        <a:tabLst/>
                        <a:defRPr/>
                      </a:pPr>
                      <a:r>
                        <a:rPr lang="en-US" sz="1795" b="1" kern="1200" dirty="0" smtClean="0">
                          <a:solidFill>
                            <a:schemeClr val="lt1"/>
                          </a:solidFill>
                          <a:effectLst/>
                          <a:latin typeface="+mn-lt"/>
                          <a:ea typeface="+mn-ea"/>
                          <a:cs typeface="+mn-cs"/>
                        </a:rPr>
                        <a:t>Mobilizing ISA </a:t>
                      </a:r>
                      <a:r>
                        <a:rPr lang="en-US" sz="1795" b="1" kern="1200" smtClean="0">
                          <a:solidFill>
                            <a:schemeClr val="lt1"/>
                          </a:solidFill>
                          <a:effectLst/>
                          <a:latin typeface="+mn-lt"/>
                          <a:ea typeface="+mn-ea"/>
                          <a:cs typeface="+mn-cs"/>
                        </a:rPr>
                        <a:t>Fund </a:t>
                      </a:r>
                      <a:r>
                        <a:rPr lang="en-US" sz="1795" b="1" kern="1200" smtClean="0">
                          <a:solidFill>
                            <a:schemeClr val="lt1"/>
                          </a:solidFill>
                          <a:effectLst/>
                          <a:latin typeface="+mn-lt"/>
                          <a:ea typeface="+mn-ea"/>
                          <a:cs typeface="+mn-cs"/>
                        </a:rPr>
                        <a:t>Corpus</a:t>
                      </a:r>
                      <a:endParaRPr lang="en-US" sz="1795" b="1" kern="1200" dirty="0" smtClean="0">
                        <a:solidFill>
                          <a:schemeClr val="lt1"/>
                        </a:solidFill>
                        <a:effectLst/>
                        <a:latin typeface="+mn-lt"/>
                        <a:ea typeface="+mn-ea"/>
                        <a:cs typeface="+mn-cs"/>
                      </a:endParaRPr>
                    </a:p>
                    <a:p>
                      <a:pPr marL="0" marR="0" indent="0" algn="l" defTabSz="912114" rtl="0" eaLnBrk="1" latinLnBrk="0" hangingPunct="1">
                        <a:lnSpc>
                          <a:spcPct val="115000"/>
                        </a:lnSpc>
                        <a:spcBef>
                          <a:spcPts val="0"/>
                        </a:spcBef>
                        <a:spcAft>
                          <a:spcPts val="0"/>
                        </a:spcAft>
                        <a:buFont typeface="Arial" panose="020B0604020202020204" pitchFamily="34" charset="0"/>
                        <a:buNone/>
                      </a:pP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Efforts for mobilizing financial resources for ISA activities resulted in augmenting initial corpus of US $ 16 million (Government of India contribution) to US $ 24 million, wherein USD 3 Million came from Japanese and Chinese companies. This is of crucial importance to an organization that has no membership fee and plans to run with interest income from Corpus funds.</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785976819"/>
                  </a:ext>
                </a:extLst>
              </a:tr>
              <a:tr h="767367">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International Steering Committee</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1000"/>
                        </a:spcAft>
                      </a:pPr>
                      <a:r>
                        <a:rPr lang="en-IN" sz="1400" b="0" kern="12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International Steering Committee has met 6 times (in Paris, Abu Dhabi, New York and New Delhi) between December 2015 and February 2018.</a:t>
                      </a:r>
                    </a:p>
                    <a:p>
                      <a:pPr marL="0" marR="0" algn="just">
                        <a:lnSpc>
                          <a:spcPct val="115000"/>
                        </a:lnSpc>
                        <a:spcBef>
                          <a:spcPts val="0"/>
                        </a:spcBef>
                        <a:spcAft>
                          <a:spcPts val="1000"/>
                        </a:spcAft>
                      </a:pP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931359272"/>
                  </a:ext>
                </a:extLst>
              </a:tr>
              <a:tr h="670813">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Internship programme conceptualized and implemented</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100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Launched an internship programme in collaboration with the UNDP, India. </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709654306"/>
                  </a:ext>
                </a:extLst>
              </a:tr>
            </a:tbl>
          </a:graphicData>
        </a:graphic>
      </p:graphicFrame>
    </p:spTree>
    <p:extLst>
      <p:ext uri="{BB962C8B-B14F-4D97-AF65-F5344CB8AC3E}">
        <p14:creationId xmlns:p14="http://schemas.microsoft.com/office/powerpoint/2010/main" val="1074521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448800" cy="914400"/>
          </a:xfrm>
        </p:spPr>
        <p:txBody>
          <a:bodyPr>
            <a:noAutofit/>
          </a:bodyPr>
          <a:lstStyle/>
          <a:p>
            <a:r>
              <a:rPr kumimoji="1" lang="en-IN" sz="2400" b="1" dirty="0">
                <a:ln w="11430"/>
                <a:solidFill>
                  <a:srgbClr val="CC0000"/>
                </a:solidFill>
                <a:effectLst>
                  <a:outerShdw blurRad="80000" dist="40000" dir="5040000" algn="tl">
                    <a:srgbClr val="000000">
                      <a:alpha val="30000"/>
                    </a:srgbClr>
                  </a:outerShdw>
                </a:effectLst>
                <a:latin typeface="Comic Sans MS" pitchFamily="66" charset="0"/>
                <a:ea typeface="MS PGothic" pitchFamily="34" charset="-128"/>
                <a:cs typeface="Times New Roman" pitchFamily="18" charset="0"/>
              </a:rPr>
              <a:t>Hon’ble Prime Minister of India, Hon’ble President of </a:t>
            </a:r>
            <a:r>
              <a:rPr kumimoji="1" lang="en-IN" sz="2400" b="1" dirty="0" smtClean="0">
                <a:ln w="11430"/>
                <a:solidFill>
                  <a:srgbClr val="CC0000"/>
                </a:solidFill>
                <a:effectLst>
                  <a:outerShdw blurRad="80000" dist="40000" dir="5040000" algn="tl">
                    <a:srgbClr val="000000">
                      <a:alpha val="30000"/>
                    </a:srgbClr>
                  </a:outerShdw>
                </a:effectLst>
                <a:latin typeface="Comic Sans MS" pitchFamily="66" charset="0"/>
                <a:ea typeface="MS PGothic" pitchFamily="34" charset="-128"/>
                <a:cs typeface="Times New Roman" pitchFamily="18" charset="0"/>
              </a:rPr>
              <a:t>France and Head of States at </a:t>
            </a:r>
            <a:r>
              <a:rPr kumimoji="1" lang="en-IN" sz="2400" b="1" dirty="0">
                <a:ln w="11430"/>
                <a:solidFill>
                  <a:srgbClr val="CC0000"/>
                </a:solidFill>
                <a:effectLst>
                  <a:outerShdw blurRad="80000" dist="40000" dir="5040000" algn="tl">
                    <a:srgbClr val="000000">
                      <a:alpha val="30000"/>
                    </a:srgbClr>
                  </a:outerShdw>
                </a:effectLst>
                <a:latin typeface="Comic Sans MS" pitchFamily="66" charset="0"/>
                <a:ea typeface="MS PGothic" pitchFamily="34" charset="-128"/>
                <a:cs typeface="Times New Roman" pitchFamily="18" charset="0"/>
              </a:rPr>
              <a:t>the ISA </a:t>
            </a:r>
            <a:r>
              <a:rPr kumimoji="1" lang="en-IN" sz="2400" b="1" dirty="0" smtClean="0">
                <a:ln w="11430"/>
                <a:solidFill>
                  <a:srgbClr val="CC0000"/>
                </a:solidFill>
                <a:effectLst>
                  <a:outerShdw blurRad="80000" dist="40000" dir="5040000" algn="tl">
                    <a:srgbClr val="000000">
                      <a:alpha val="30000"/>
                    </a:srgbClr>
                  </a:outerShdw>
                </a:effectLst>
                <a:latin typeface="Comic Sans MS" pitchFamily="66" charset="0"/>
                <a:ea typeface="MS PGothic" pitchFamily="34" charset="-128"/>
                <a:cs typeface="Times New Roman" pitchFamily="18" charset="0"/>
              </a:rPr>
              <a:t>Founding Conference</a:t>
            </a:r>
            <a:endParaRPr kumimoji="1" lang="en-IN" sz="2400" b="1" dirty="0">
              <a:ln w="11430"/>
              <a:solidFill>
                <a:srgbClr val="CC0000"/>
              </a:solidFill>
              <a:effectLst>
                <a:outerShdw blurRad="80000" dist="40000" dir="5040000" algn="tl">
                  <a:srgbClr val="000000">
                    <a:alpha val="30000"/>
                  </a:srgbClr>
                </a:outerShdw>
              </a:effectLst>
              <a:latin typeface="Comic Sans MS" pitchFamily="66" charset="0"/>
              <a:ea typeface="MS PGothic" pitchFamily="34" charset="-128"/>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319" y="838200"/>
            <a:ext cx="10439400" cy="4968230"/>
          </a:xfrm>
          <a:prstGeom prst="rect">
            <a:avLst/>
          </a:prstGeom>
        </p:spPr>
      </p:pic>
      <p:pic>
        <p:nvPicPr>
          <p:cNvPr id="4"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75568" y="60037"/>
            <a:ext cx="1786270" cy="69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89719" y="5894155"/>
            <a:ext cx="11049000" cy="923330"/>
          </a:xfrm>
          <a:prstGeom prst="rect">
            <a:avLst/>
          </a:prstGeom>
        </p:spPr>
        <p:txBody>
          <a:bodyPr wrap="square">
            <a:spAutoFit/>
          </a:bodyPr>
          <a:lstStyle/>
          <a:p>
            <a:pPr indent="457200" algn="just"/>
            <a:r>
              <a:rPr lang="en-US" b="1" dirty="0">
                <a:solidFill>
                  <a:srgbClr val="000000"/>
                </a:solidFill>
                <a:latin typeface="Times New Roman" panose="02020603050405020304" pitchFamily="18" charset="0"/>
                <a:ea typeface="Times New Roman" panose="02020603050405020304" pitchFamily="18" charset="0"/>
              </a:rPr>
              <a:t>Founding Conference of ISA </a:t>
            </a:r>
            <a:r>
              <a:rPr lang="en-US" b="1" dirty="0" smtClean="0">
                <a:solidFill>
                  <a:srgbClr val="000000"/>
                </a:solidFill>
                <a:latin typeface="Times New Roman" panose="02020603050405020304" pitchFamily="18" charset="0"/>
                <a:ea typeface="Times New Roman" panose="02020603050405020304" pitchFamily="18" charset="0"/>
              </a:rPr>
              <a:t>held on 11</a:t>
            </a:r>
            <a:r>
              <a:rPr lang="en-US" b="1" baseline="30000" dirty="0" smtClean="0">
                <a:solidFill>
                  <a:srgbClr val="000000"/>
                </a:solidFill>
                <a:latin typeface="Times New Roman" panose="02020603050405020304" pitchFamily="18" charset="0"/>
                <a:ea typeface="Times New Roman" panose="02020603050405020304" pitchFamily="18" charset="0"/>
              </a:rPr>
              <a:t>th</a:t>
            </a:r>
            <a:r>
              <a:rPr lang="en-US" b="1" dirty="0" smtClean="0">
                <a:solidFill>
                  <a:srgbClr val="000000"/>
                </a:solidFill>
                <a:latin typeface="Times New Roman" panose="02020603050405020304" pitchFamily="18" charset="0"/>
                <a:ea typeface="Times New Roman" panose="02020603050405020304" pitchFamily="18" charset="0"/>
              </a:rPr>
              <a:t> March 2018</a:t>
            </a:r>
            <a:r>
              <a:rPr lang="en-IN" dirty="0" smtClean="0"/>
              <a:t> </a:t>
            </a:r>
          </a:p>
          <a:p>
            <a:pPr marL="1200150" lvl="2" indent="-285750" algn="just">
              <a:buFont typeface="Arial" panose="020B0604020202020204" pitchFamily="34" charset="0"/>
              <a:buChar char="•"/>
            </a:pPr>
            <a:r>
              <a:rPr lang="en-IN" dirty="0" smtClean="0"/>
              <a:t>Forty </a:t>
            </a:r>
            <a:r>
              <a:rPr lang="en-IN" dirty="0"/>
              <a:t>eight countries, including India and France, participated in this conference. </a:t>
            </a:r>
            <a:endParaRPr lang="en-IN" dirty="0" smtClean="0"/>
          </a:p>
          <a:p>
            <a:pPr marL="1200150" lvl="2" indent="-285750" algn="just">
              <a:buFont typeface="Arial" panose="020B0604020202020204" pitchFamily="34" charset="0"/>
              <a:buChar char="•"/>
            </a:pPr>
            <a:r>
              <a:rPr lang="en-IN" dirty="0" smtClean="0"/>
              <a:t>Delhi </a:t>
            </a:r>
            <a:r>
              <a:rPr lang="en-IN" dirty="0"/>
              <a:t>Solar Agenda adopted. India announced a ten point programme to strengthen ISA. </a:t>
            </a:r>
            <a:r>
              <a:rPr lang="en-US" b="1" dirty="0" smtClean="0">
                <a:solidFill>
                  <a:srgbClr val="000000"/>
                </a:solidFill>
                <a:latin typeface="Times New Roman" panose="02020603050405020304" pitchFamily="18" charset="0"/>
                <a:ea typeface="Times New Roman" panose="02020603050405020304" pitchFamily="18" charset="0"/>
              </a:rPr>
              <a:t> </a:t>
            </a:r>
            <a:endParaRPr lang="en-US" sz="2800" dirty="0">
              <a:solidFill>
                <a:srgbClr val="000000"/>
              </a:solidFill>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713758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ISA Partner’s</a:t>
            </a: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8382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14" y="1043724"/>
            <a:ext cx="5312605" cy="520467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1879" y="1098996"/>
            <a:ext cx="6324599" cy="4692204"/>
          </a:xfrm>
          <a:prstGeom prst="rect">
            <a:avLst/>
          </a:prstGeom>
        </p:spPr>
      </p:pic>
      <p:sp>
        <p:nvSpPr>
          <p:cNvPr id="10" name="TextBox 9"/>
          <p:cNvSpPr txBox="1"/>
          <p:nvPr/>
        </p:nvSpPr>
        <p:spPr>
          <a:xfrm>
            <a:off x="1051719" y="6400800"/>
            <a:ext cx="9220200" cy="307777"/>
          </a:xfrm>
          <a:prstGeom prst="rect">
            <a:avLst/>
          </a:prstGeom>
          <a:noFill/>
        </p:spPr>
        <p:txBody>
          <a:bodyPr wrap="square" rtlCol="0">
            <a:spAutoFit/>
          </a:bodyPr>
          <a:lstStyle/>
          <a:p>
            <a:r>
              <a:rPr lang="en-US" sz="1400" b="1" i="1" dirty="0" smtClean="0"/>
              <a:t>ISA have Joint Declarations with Partner </a:t>
            </a:r>
            <a:r>
              <a:rPr lang="en-US" sz="1400" b="1" i="1" dirty="0" err="1" smtClean="0"/>
              <a:t>Organisations</a:t>
            </a:r>
            <a:r>
              <a:rPr lang="en-US" sz="1400" b="1" i="1" dirty="0" smtClean="0"/>
              <a:t> to promote solar energy globally</a:t>
            </a:r>
            <a:endParaRPr lang="en-US" sz="1400" b="1" i="1" dirty="0"/>
          </a:p>
        </p:txBody>
      </p:sp>
      <p:sp>
        <p:nvSpPr>
          <p:cNvPr id="8" name="AutoShape 4" descr="Image result for UNID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9" name="Picture 8"/>
          <p:cNvPicPr>
            <a:picLocks noChangeAspect="1"/>
          </p:cNvPicPr>
          <p:nvPr/>
        </p:nvPicPr>
        <p:blipFill>
          <a:blip r:embed="rId5"/>
          <a:stretch>
            <a:fillRect/>
          </a:stretch>
        </p:blipFill>
        <p:spPr>
          <a:xfrm>
            <a:off x="6919119" y="4962525"/>
            <a:ext cx="2681774" cy="1089471"/>
          </a:xfrm>
          <a:prstGeom prst="rect">
            <a:avLst/>
          </a:prstGeom>
        </p:spPr>
      </p:pic>
      <p:pic>
        <p:nvPicPr>
          <p:cNvPr id="11" name="Picture 2" descr="Image result for unccd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40431" y="4834813"/>
            <a:ext cx="2381448" cy="1381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61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endPar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0" y="8382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715" y="990601"/>
            <a:ext cx="10126204" cy="25908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5519" y="2772285"/>
            <a:ext cx="10287000" cy="2743200"/>
          </a:xfrm>
          <a:prstGeom prst="rect">
            <a:avLst/>
          </a:prstGeom>
        </p:spPr>
      </p:pic>
      <p:sp>
        <p:nvSpPr>
          <p:cNvPr id="11" name="Rectangle 10"/>
          <p:cNvSpPr/>
          <p:nvPr/>
        </p:nvSpPr>
        <p:spPr>
          <a:xfrm>
            <a:off x="137319" y="174056"/>
            <a:ext cx="5486400" cy="461665"/>
          </a:xfrm>
          <a:prstGeom prst="rect">
            <a:avLst/>
          </a:prstGeom>
        </p:spPr>
        <p:txBody>
          <a:bodyPr wrap="square">
            <a:spAutoFit/>
          </a:bodyPr>
          <a:lstStyle/>
          <a:p>
            <a:r>
              <a:rPr kumimoji="1" lang="en-US" sz="2400" b="1" dirty="0">
                <a:ln w="11430"/>
                <a:solidFill>
                  <a:srgbClr val="FF0000"/>
                </a:solidFill>
                <a:effectLst>
                  <a:outerShdw blurRad="38100" dist="38100" dir="2700000" algn="tl">
                    <a:srgbClr val="000000">
                      <a:alpha val="43137"/>
                    </a:srgbClr>
                  </a:outerShdw>
                </a:effectLst>
                <a:latin typeface="Arial" pitchFamily="34" charset="0"/>
                <a:ea typeface="MS PGothic" pitchFamily="34" charset="-128"/>
                <a:cs typeface="Arial" pitchFamily="34" charset="0"/>
              </a:rPr>
              <a:t>Corporate</a:t>
            </a:r>
            <a:r>
              <a:rPr lang="en-US" dirty="0"/>
              <a:t> </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ea typeface="MS PGothic" pitchFamily="34" charset="-128"/>
                <a:cs typeface="Arial" pitchFamily="34" charset="0"/>
              </a:rPr>
              <a:t>Partner’s of ISA</a:t>
            </a:r>
            <a:endParaRPr kumimoji="1" lang="en-US" sz="2400" b="1" dirty="0">
              <a:ln w="11430"/>
              <a:solidFill>
                <a:srgbClr val="FF0000"/>
              </a:solidFill>
              <a:effectLst>
                <a:outerShdw blurRad="38100" dist="38100" dir="2700000" algn="tl">
                  <a:srgbClr val="000000">
                    <a:alpha val="43137"/>
                  </a:srgbClr>
                </a:outerShdw>
              </a:effectLst>
              <a:latin typeface="Arial" pitchFamily="34" charset="0"/>
              <a:ea typeface="MS PGothic" pitchFamily="34" charset="-128"/>
              <a:cs typeface="Arial" pitchFamily="34" charset="0"/>
            </a:endParaRPr>
          </a:p>
        </p:txBody>
      </p:sp>
      <p:sp>
        <p:nvSpPr>
          <p:cNvPr id="13" name="TextBox 12"/>
          <p:cNvSpPr txBox="1"/>
          <p:nvPr/>
        </p:nvSpPr>
        <p:spPr>
          <a:xfrm>
            <a:off x="213519" y="6400800"/>
            <a:ext cx="8001000" cy="369332"/>
          </a:xfrm>
          <a:prstGeom prst="rect">
            <a:avLst/>
          </a:prstGeom>
          <a:noFill/>
        </p:spPr>
        <p:txBody>
          <a:bodyPr wrap="square" rtlCol="0">
            <a:spAutoFit/>
          </a:bodyPr>
          <a:lstStyle/>
          <a:p>
            <a:r>
              <a:rPr lang="en-US" b="1" i="1" dirty="0" smtClean="0"/>
              <a:t>Corporate Partner’s made voluntary contributions towards the ISA corpus fund </a:t>
            </a:r>
            <a:endParaRPr lang="en-US" b="1" i="1" dirty="0"/>
          </a:p>
        </p:txBody>
      </p:sp>
      <p:sp>
        <p:nvSpPr>
          <p:cNvPr id="4" name="TextBox 3"/>
          <p:cNvSpPr txBox="1"/>
          <p:nvPr/>
        </p:nvSpPr>
        <p:spPr>
          <a:xfrm>
            <a:off x="2118519" y="3877487"/>
            <a:ext cx="1447800" cy="369332"/>
          </a:xfrm>
          <a:prstGeom prst="rect">
            <a:avLst/>
          </a:prstGeom>
          <a:noFill/>
        </p:spPr>
        <p:txBody>
          <a:bodyPr wrap="square" rtlCol="0">
            <a:spAutoFit/>
          </a:bodyPr>
          <a:lstStyle/>
          <a:p>
            <a:r>
              <a:rPr lang="en-IN" dirty="0" smtClean="0"/>
              <a:t>US$ 2 million</a:t>
            </a:r>
            <a:endParaRPr lang="en-IN" dirty="0"/>
          </a:p>
        </p:txBody>
      </p:sp>
      <p:sp>
        <p:nvSpPr>
          <p:cNvPr id="12" name="TextBox 11"/>
          <p:cNvSpPr txBox="1"/>
          <p:nvPr/>
        </p:nvSpPr>
        <p:spPr>
          <a:xfrm>
            <a:off x="4899819" y="3826807"/>
            <a:ext cx="1447800" cy="369332"/>
          </a:xfrm>
          <a:prstGeom prst="rect">
            <a:avLst/>
          </a:prstGeom>
          <a:noFill/>
        </p:spPr>
        <p:txBody>
          <a:bodyPr wrap="square" rtlCol="0">
            <a:spAutoFit/>
          </a:bodyPr>
          <a:lstStyle/>
          <a:p>
            <a:r>
              <a:rPr lang="en-IN" dirty="0" smtClean="0"/>
              <a:t>US$ 1 million</a:t>
            </a:r>
            <a:endParaRPr lang="en-IN" dirty="0"/>
          </a:p>
        </p:txBody>
      </p:sp>
      <p:sp>
        <p:nvSpPr>
          <p:cNvPr id="14" name="TextBox 13"/>
          <p:cNvSpPr txBox="1"/>
          <p:nvPr/>
        </p:nvSpPr>
        <p:spPr>
          <a:xfrm>
            <a:off x="9355654" y="5614937"/>
            <a:ext cx="1447800" cy="369332"/>
          </a:xfrm>
          <a:prstGeom prst="rect">
            <a:avLst/>
          </a:prstGeom>
          <a:noFill/>
        </p:spPr>
        <p:txBody>
          <a:bodyPr wrap="square" rtlCol="0">
            <a:spAutoFit/>
          </a:bodyPr>
          <a:lstStyle/>
          <a:p>
            <a:r>
              <a:rPr lang="en-IN" dirty="0" smtClean="0"/>
              <a:t>US$ 1 million</a:t>
            </a:r>
            <a:endParaRPr lang="en-IN" dirty="0"/>
          </a:p>
        </p:txBody>
      </p:sp>
      <p:sp>
        <p:nvSpPr>
          <p:cNvPr id="15" name="TextBox 14"/>
          <p:cNvSpPr txBox="1"/>
          <p:nvPr/>
        </p:nvSpPr>
        <p:spPr>
          <a:xfrm>
            <a:off x="1889919" y="2232748"/>
            <a:ext cx="1447800" cy="369332"/>
          </a:xfrm>
          <a:prstGeom prst="rect">
            <a:avLst/>
          </a:prstGeom>
          <a:noFill/>
        </p:spPr>
        <p:txBody>
          <a:bodyPr wrap="square" rtlCol="0">
            <a:spAutoFit/>
          </a:bodyPr>
          <a:lstStyle/>
          <a:p>
            <a:r>
              <a:rPr lang="en-IN" dirty="0" smtClean="0"/>
              <a:t>US$ 1 million</a:t>
            </a:r>
            <a:endParaRPr lang="en-IN" dirty="0"/>
          </a:p>
        </p:txBody>
      </p:sp>
      <p:sp>
        <p:nvSpPr>
          <p:cNvPr id="16" name="TextBox 15"/>
          <p:cNvSpPr txBox="1"/>
          <p:nvPr/>
        </p:nvSpPr>
        <p:spPr>
          <a:xfrm>
            <a:off x="5357018" y="2575408"/>
            <a:ext cx="1447800" cy="369332"/>
          </a:xfrm>
          <a:prstGeom prst="rect">
            <a:avLst/>
          </a:prstGeom>
          <a:noFill/>
        </p:spPr>
        <p:txBody>
          <a:bodyPr wrap="square" rtlCol="0">
            <a:spAutoFit/>
          </a:bodyPr>
          <a:lstStyle/>
          <a:p>
            <a:r>
              <a:rPr lang="en-IN" dirty="0" smtClean="0"/>
              <a:t>US$ 1 million</a:t>
            </a:r>
            <a:endParaRPr lang="en-IN" dirty="0"/>
          </a:p>
        </p:txBody>
      </p:sp>
      <p:sp>
        <p:nvSpPr>
          <p:cNvPr id="17" name="TextBox 16"/>
          <p:cNvSpPr txBox="1"/>
          <p:nvPr/>
        </p:nvSpPr>
        <p:spPr>
          <a:xfrm>
            <a:off x="9653923" y="2607607"/>
            <a:ext cx="1447800" cy="369332"/>
          </a:xfrm>
          <a:prstGeom prst="rect">
            <a:avLst/>
          </a:prstGeom>
          <a:noFill/>
        </p:spPr>
        <p:txBody>
          <a:bodyPr wrap="square" rtlCol="0">
            <a:spAutoFit/>
          </a:bodyPr>
          <a:lstStyle/>
          <a:p>
            <a:r>
              <a:rPr lang="en-IN" dirty="0" smtClean="0"/>
              <a:t>US$ 1 million</a:t>
            </a:r>
            <a:endParaRPr lang="en-IN" dirty="0"/>
          </a:p>
        </p:txBody>
      </p:sp>
      <p:pic>
        <p:nvPicPr>
          <p:cNvPr id="6" name="Picture 5"/>
          <p:cNvPicPr>
            <a:picLocks noChangeAspect="1"/>
          </p:cNvPicPr>
          <p:nvPr/>
        </p:nvPicPr>
        <p:blipFill>
          <a:blip r:embed="rId5"/>
          <a:stretch>
            <a:fillRect/>
          </a:stretch>
        </p:blipFill>
        <p:spPr>
          <a:xfrm>
            <a:off x="1463675" y="4519352"/>
            <a:ext cx="2300288" cy="1307657"/>
          </a:xfrm>
          <a:prstGeom prst="rect">
            <a:avLst/>
          </a:prstGeom>
        </p:spPr>
      </p:pic>
      <p:sp>
        <p:nvSpPr>
          <p:cNvPr id="18" name="TextBox 17"/>
          <p:cNvSpPr txBox="1"/>
          <p:nvPr/>
        </p:nvSpPr>
        <p:spPr>
          <a:xfrm>
            <a:off x="2011363" y="5773476"/>
            <a:ext cx="1447800" cy="369332"/>
          </a:xfrm>
          <a:prstGeom prst="rect">
            <a:avLst/>
          </a:prstGeom>
          <a:noFill/>
        </p:spPr>
        <p:txBody>
          <a:bodyPr wrap="square" rtlCol="0">
            <a:spAutoFit/>
          </a:bodyPr>
          <a:lstStyle/>
          <a:p>
            <a:r>
              <a:rPr lang="en-IN" dirty="0" smtClean="0"/>
              <a:t>US$ 1 million</a:t>
            </a:r>
            <a:endParaRPr lang="en-IN" dirty="0"/>
          </a:p>
        </p:txBody>
      </p:sp>
    </p:spTree>
    <p:extLst>
      <p:ext uri="{BB962C8B-B14F-4D97-AF65-F5344CB8AC3E}">
        <p14:creationId xmlns:p14="http://schemas.microsoft.com/office/powerpoint/2010/main" val="9132221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Users\Maadan\Desktop\ISA JPEG\solar ALLIANC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5588" y="1200150"/>
            <a:ext cx="9110663"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p:cNvSpPr txBox="1">
            <a:spLocks noChangeArrowheads="1"/>
          </p:cNvSpPr>
          <p:nvPr/>
        </p:nvSpPr>
        <p:spPr bwMode="auto">
          <a:xfrm>
            <a:off x="3276600" y="6381690"/>
            <a:ext cx="6019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IN" altLang="en-US" sz="2000" b="1" dirty="0">
                <a:latin typeface="Arial" pitchFamily="34" charset="0"/>
                <a:cs typeface="Arial" pitchFamily="34" charset="0"/>
              </a:rPr>
              <a:t>ISA Headquarters Building –</a:t>
            </a:r>
            <a:r>
              <a:rPr lang="en-IN" altLang="en-US" sz="2000" b="1" dirty="0" smtClean="0">
                <a:latin typeface="Arial" pitchFamily="34" charset="0"/>
                <a:cs typeface="Arial" pitchFamily="34" charset="0"/>
              </a:rPr>
              <a:t>design ( Proposed)</a:t>
            </a:r>
            <a:endParaRPr lang="en-IN" altLang="en-US" sz="2000" b="1" dirty="0">
              <a:latin typeface="Arial" pitchFamily="34" charset="0"/>
              <a:cs typeface="Arial" pitchFamily="34" charset="0"/>
            </a:endParaRPr>
          </a:p>
        </p:txBody>
      </p:sp>
      <p:pic>
        <p:nvPicPr>
          <p:cNvPr id="8" name="Picture 8" descr="http://www.isolaralliance.com/img/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79554" y="15240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bject 9"/>
          <p:cNvSpPr>
            <a:spLocks/>
          </p:cNvSpPr>
          <p:nvPr/>
        </p:nvSpPr>
        <p:spPr bwMode="auto">
          <a:xfrm>
            <a:off x="1508919" y="1066800"/>
            <a:ext cx="9144000"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01197" y="3654346"/>
            <a:ext cx="6159447" cy="1184427"/>
          </a:xfrm>
          <a:prstGeom prst="rect">
            <a:avLst/>
          </a:prstGeom>
          <a:solidFill>
            <a:schemeClr val="tx2">
              <a:lumMod val="40000"/>
              <a:lumOff val="60000"/>
            </a:schemeClr>
          </a:solidFill>
        </p:spPr>
        <p:txBody>
          <a:bodyPr wrap="square" rtlCol="0">
            <a:spAutoFit/>
          </a:bodyPr>
          <a:lstStyle/>
          <a:p>
            <a:pPr algn="ctr"/>
            <a:endParaRPr lang="en-US" sz="1774" dirty="0"/>
          </a:p>
          <a:p>
            <a:pPr algn="ctr"/>
            <a:r>
              <a:rPr lang="en-US" sz="1774" dirty="0"/>
              <a:t>More information: </a:t>
            </a:r>
          </a:p>
          <a:p>
            <a:pPr algn="ctr"/>
            <a:r>
              <a:rPr lang="en-US" sz="1774" dirty="0">
                <a:hlinkClick r:id="rId2"/>
              </a:rPr>
              <a:t>www.isolaralliance.org</a:t>
            </a:r>
            <a:endParaRPr lang="en-US" sz="1774" dirty="0"/>
          </a:p>
          <a:p>
            <a:pPr algn="ctr"/>
            <a:endParaRPr lang="en-US" sz="1774" dirty="0"/>
          </a:p>
        </p:txBody>
      </p:sp>
      <p:sp>
        <p:nvSpPr>
          <p:cNvPr id="4" name="TextBox 3"/>
          <p:cNvSpPr txBox="1"/>
          <p:nvPr/>
        </p:nvSpPr>
        <p:spPr>
          <a:xfrm>
            <a:off x="6583119" y="2398044"/>
            <a:ext cx="4056221" cy="940524"/>
          </a:xfrm>
          <a:prstGeom prst="rect">
            <a:avLst/>
          </a:prstGeom>
          <a:solidFill>
            <a:schemeClr val="tx2">
              <a:lumMod val="75000"/>
            </a:schemeClr>
          </a:solidFill>
        </p:spPr>
        <p:txBody>
          <a:bodyPr wrap="square" rtlCol="0">
            <a:spAutoFit/>
          </a:bodyPr>
          <a:lstStyle/>
          <a:p>
            <a:r>
              <a:rPr lang="en-US" sz="2760" i="1" dirty="0">
                <a:solidFill>
                  <a:schemeClr val="bg1"/>
                </a:solidFill>
              </a:rPr>
              <a:t>“It always seems impossible until it's done.”</a:t>
            </a:r>
            <a:endParaRPr lang="en-US" sz="2760" dirty="0">
              <a:solidFill>
                <a:schemeClr val="bg1"/>
              </a:solidFill>
            </a:endParaRPr>
          </a:p>
        </p:txBody>
      </p:sp>
      <p:pic>
        <p:nvPicPr>
          <p:cNvPr id="2050" name="Picture 2" descr="Image result for nelson mandela images"/>
          <p:cNvPicPr>
            <a:picLocks noChangeAspect="1" noChangeArrowheads="1"/>
          </p:cNvPicPr>
          <p:nvPr/>
        </p:nvPicPr>
        <p:blipFill>
          <a:blip r:embed="rId3" cstate="print"/>
          <a:srcRect/>
          <a:stretch>
            <a:fillRect/>
          </a:stretch>
        </p:blipFill>
        <p:spPr bwMode="auto">
          <a:xfrm>
            <a:off x="2099814" y="1100430"/>
            <a:ext cx="4506913" cy="2535139"/>
          </a:xfrm>
          <a:prstGeom prst="rect">
            <a:avLst/>
          </a:prstGeom>
          <a:noFill/>
        </p:spPr>
      </p:pic>
      <p:pic>
        <p:nvPicPr>
          <p:cNvPr id="5" name="Picture 4" descr="C:\Documents and Settings\Rkumar.RAKESHKUMAR\My Documents\Downloads\ISA Logo.jpg"/>
          <p:cNvPicPr>
            <a:picLocks noChangeAspect="1" noChangeArrowheads="1"/>
          </p:cNvPicPr>
          <p:nvPr/>
        </p:nvPicPr>
        <p:blipFill>
          <a:blip r:embed="rId4" cstate="print"/>
          <a:srcRect/>
          <a:stretch>
            <a:fillRect/>
          </a:stretch>
        </p:blipFill>
        <p:spPr bwMode="auto">
          <a:xfrm>
            <a:off x="7883684" y="5817999"/>
            <a:ext cx="2478802" cy="845633"/>
          </a:xfrm>
          <a:prstGeom prst="rect">
            <a:avLst/>
          </a:prstGeom>
          <a:noFill/>
        </p:spPr>
      </p:pic>
      <p:sp>
        <p:nvSpPr>
          <p:cNvPr id="6" name="Rectangle 5"/>
          <p:cNvSpPr/>
          <p:nvPr/>
        </p:nvSpPr>
        <p:spPr>
          <a:xfrm>
            <a:off x="1966120" y="4964606"/>
            <a:ext cx="8229600" cy="646331"/>
          </a:xfrm>
          <a:prstGeom prst="rect">
            <a:avLst/>
          </a:prstGeom>
        </p:spPr>
        <p:txBody>
          <a:bodyPr>
            <a:spAutoFit/>
          </a:bodyPr>
          <a:lstStyle/>
          <a:p>
            <a:pPr algn="ctr">
              <a:defRPr/>
            </a:pPr>
            <a:r>
              <a:rPr lang="en-IN" sz="3600" b="1" dirty="0">
                <a:solidFill>
                  <a:srgbClr val="C00000"/>
                </a:solidFill>
                <a:latin typeface="Arial" pitchFamily="34" charset="0"/>
                <a:ea typeface="+mj-ea"/>
                <a:cs typeface="Arial" pitchFamily="34" charset="0"/>
              </a:rPr>
              <a:t>Thank </a:t>
            </a:r>
            <a:r>
              <a:rPr lang="en-IN" sz="3600" b="1" dirty="0" smtClean="0">
                <a:solidFill>
                  <a:srgbClr val="C00000"/>
                </a:solidFill>
                <a:latin typeface="Arial" pitchFamily="34" charset="0"/>
                <a:ea typeface="+mj-ea"/>
                <a:cs typeface="Arial" pitchFamily="34" charset="0"/>
              </a:rPr>
              <a:t>You</a:t>
            </a:r>
            <a:endParaRPr lang="en-IN" sz="4400" b="1" i="1" dirty="0">
              <a:solidFill>
                <a:srgbClr val="C00000"/>
              </a:solidFill>
              <a:latin typeface="Arial Rounded MT Bold" panose="020F0704030504030204" pitchFamily="34" charset="0"/>
              <a:ea typeface="+mj-ea"/>
              <a:cs typeface="+mj-cs"/>
            </a:endParaRPr>
          </a:p>
        </p:txBody>
      </p:sp>
    </p:spTree>
    <p:extLst>
      <p:ext uri="{BB962C8B-B14F-4D97-AF65-F5344CB8AC3E}">
        <p14:creationId xmlns:p14="http://schemas.microsoft.com/office/powerpoint/2010/main" val="408948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42" t="12222" r="142" b="14444"/>
          <a:stretch/>
        </p:blipFill>
        <p:spPr>
          <a:xfrm>
            <a:off x="61119" y="0"/>
            <a:ext cx="12039600" cy="6781800"/>
          </a:xfrm>
          <a:prstGeom prst="rect">
            <a:avLst/>
          </a:prstGeom>
        </p:spPr>
      </p:pic>
    </p:spTree>
    <p:extLst>
      <p:ext uri="{BB962C8B-B14F-4D97-AF65-F5344CB8AC3E}">
        <p14:creationId xmlns:p14="http://schemas.microsoft.com/office/powerpoint/2010/main" val="2658330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23119" y="70095"/>
            <a:ext cx="10134600" cy="531224"/>
          </a:xfrm>
          <a:solidFill>
            <a:schemeClr val="accent1">
              <a:lumMod val="75000"/>
            </a:schemeClr>
          </a:solidFill>
        </p:spPr>
        <p:txBody>
          <a:bodyPr>
            <a:noAutofit/>
          </a:bodyPr>
          <a:lstStyle/>
          <a:p>
            <a:r>
              <a:rPr lang="en-US" sz="3600" dirty="0" smtClean="0">
                <a:solidFill>
                  <a:schemeClr val="bg1"/>
                </a:solidFill>
              </a:rPr>
              <a:t>Three Goals of ISA</a:t>
            </a:r>
            <a:endParaRPr lang="en-US" sz="3600" dirty="0">
              <a:solidFill>
                <a:schemeClr val="bg1"/>
              </a:solidFill>
            </a:endParaRPr>
          </a:p>
        </p:txBody>
      </p:sp>
      <p:sp>
        <p:nvSpPr>
          <p:cNvPr id="3" name="Content Placeholder 2"/>
          <p:cNvSpPr>
            <a:spLocks noGrp="1"/>
          </p:cNvSpPr>
          <p:nvPr>
            <p:ph idx="1"/>
          </p:nvPr>
        </p:nvSpPr>
        <p:spPr>
          <a:xfrm>
            <a:off x="518319" y="601319"/>
            <a:ext cx="11341135" cy="6459601"/>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1033920" y="116417"/>
            <a:ext cx="998936" cy="340783"/>
          </a:xfrm>
          <a:prstGeom prst="rect">
            <a:avLst/>
          </a:prstGeom>
          <a:noFill/>
        </p:spPr>
      </p:pic>
      <p:graphicFrame>
        <p:nvGraphicFramePr>
          <p:cNvPr id="7" name="Diagram 6"/>
          <p:cNvGraphicFramePr/>
          <p:nvPr>
            <p:extLst>
              <p:ext uri="{D42A27DB-BD31-4B8C-83A1-F6EECF244321}">
                <p14:modId xmlns:p14="http://schemas.microsoft.com/office/powerpoint/2010/main" val="2022906175"/>
              </p:ext>
            </p:extLst>
          </p:nvPr>
        </p:nvGraphicFramePr>
        <p:xfrm>
          <a:off x="823119" y="641119"/>
          <a:ext cx="10134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848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2097243E-9E52-4D2D-A768-84912173314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graphicEl>
                                              <a:dgm id="{4294B394-F8E5-4B27-9AFF-F1543FB547A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graphicEl>
                                              <a:dgm id="{C406B0FA-C214-4482-8BDC-567EC13ED2EB}"/>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C1D3F5BA-EAA6-444C-A977-F8B5DDF9A1B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Goal: Mobilization </a:t>
            </a:r>
            <a:r>
              <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rPr>
              <a:t>of more than US $ 1000 billion </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by 2030</a:t>
            </a:r>
            <a:endPar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635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32544" y="7620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Rectangle 3"/>
          <p:cNvSpPr>
            <a:spLocks noChangeArrowheads="1"/>
          </p:cNvSpPr>
          <p:nvPr/>
        </p:nvSpPr>
        <p:spPr bwMode="auto">
          <a:xfrm>
            <a:off x="32544" y="392668"/>
            <a:ext cx="11858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IN" b="1" u="sng" dirty="0"/>
              <a:t>Credit Mobilisation Roadmap for ISA Prospective Member Countries</a:t>
            </a:r>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823547777"/>
              </p:ext>
            </p:extLst>
          </p:nvPr>
        </p:nvGraphicFramePr>
        <p:xfrm>
          <a:off x="32544" y="1110546"/>
          <a:ext cx="6595241" cy="5675503"/>
        </p:xfrm>
        <a:graphic>
          <a:graphicData uri="http://schemas.openxmlformats.org/drawingml/2006/table">
            <a:tbl>
              <a:tblPr firstRow="1" firstCol="1" bandRow="1">
                <a:tableStyleId>{5C22544A-7EE6-4342-B048-85BDC9FD1C3A}</a:tableStyleId>
              </a:tblPr>
              <a:tblGrid>
                <a:gridCol w="466330">
                  <a:extLst>
                    <a:ext uri="{9D8B030D-6E8A-4147-A177-3AD203B41FA5}">
                      <a16:colId xmlns:a16="http://schemas.microsoft.com/office/drawing/2014/main" val="2204997544"/>
                    </a:ext>
                  </a:extLst>
                </a:gridCol>
                <a:gridCol w="2598125">
                  <a:extLst>
                    <a:ext uri="{9D8B030D-6E8A-4147-A177-3AD203B41FA5}">
                      <a16:colId xmlns:a16="http://schemas.microsoft.com/office/drawing/2014/main" val="135767914"/>
                    </a:ext>
                  </a:extLst>
                </a:gridCol>
                <a:gridCol w="1398992">
                  <a:extLst>
                    <a:ext uri="{9D8B030D-6E8A-4147-A177-3AD203B41FA5}">
                      <a16:colId xmlns:a16="http://schemas.microsoft.com/office/drawing/2014/main" val="940494608"/>
                    </a:ext>
                  </a:extLst>
                </a:gridCol>
                <a:gridCol w="2131794">
                  <a:extLst>
                    <a:ext uri="{9D8B030D-6E8A-4147-A177-3AD203B41FA5}">
                      <a16:colId xmlns:a16="http://schemas.microsoft.com/office/drawing/2014/main" val="3322390143"/>
                    </a:ext>
                  </a:extLst>
                </a:gridCol>
              </a:tblGrid>
              <a:tr h="450870">
                <a:tc>
                  <a:txBody>
                    <a:bodyPr/>
                    <a:lstStyle/>
                    <a:p>
                      <a:pPr marL="0" marR="0" algn="l">
                        <a:lnSpc>
                          <a:spcPct val="107000"/>
                        </a:lnSpc>
                        <a:spcBef>
                          <a:spcPts val="0"/>
                        </a:spcBef>
                        <a:spcAft>
                          <a:spcPts val="0"/>
                        </a:spcAft>
                      </a:pPr>
                      <a:r>
                        <a:rPr lang="en-IN" sz="1200" dirty="0" err="1">
                          <a:effectLst/>
                        </a:rPr>
                        <a:t>S.No</a:t>
                      </a:r>
                      <a:r>
                        <a:rPr lang="en-IN" sz="1200" dirty="0">
                          <a:effectLst/>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Country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Population (in Million)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2018 to 2030 Annual </a:t>
                      </a:r>
                      <a:r>
                        <a:rPr lang="en-IN" sz="1200" dirty="0" smtClean="0">
                          <a:effectLst/>
                        </a:rPr>
                        <a:t>Target </a:t>
                      </a:r>
                      <a:r>
                        <a:rPr lang="en-IN" sz="1200" dirty="0">
                          <a:effectLst/>
                        </a:rPr>
                        <a:t>for Credit Mobilization (in Million US$)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extLst>
                  <a:ext uri="{0D108BD9-81ED-4DB2-BD59-A6C34878D82A}">
                    <a16:rowId xmlns:a16="http://schemas.microsoft.com/office/drawing/2014/main" val="3117996585"/>
                  </a:ext>
                </a:extLst>
              </a:tr>
              <a:tr h="163383">
                <a:tc>
                  <a:txBody>
                    <a:bodyPr/>
                    <a:lstStyle/>
                    <a:p>
                      <a:pPr marL="0" marR="0" algn="l">
                        <a:lnSpc>
                          <a:spcPct val="107000"/>
                        </a:lnSpc>
                        <a:spcBef>
                          <a:spcPts val="0"/>
                        </a:spcBef>
                        <a:spcAft>
                          <a:spcPts val="0"/>
                        </a:spcAft>
                      </a:pPr>
                      <a:r>
                        <a:rPr lang="en-IN" sz="1200">
                          <a:effectLst/>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Antigua and Barbuda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93581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1.22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310058998"/>
                  </a:ext>
                </a:extLst>
              </a:tr>
              <a:tr h="163383">
                <a:tc>
                  <a:txBody>
                    <a:bodyPr/>
                    <a:lstStyle/>
                    <a:p>
                      <a:pPr marL="0" marR="0" algn="l">
                        <a:lnSpc>
                          <a:spcPct val="107000"/>
                        </a:lnSpc>
                        <a:spcBef>
                          <a:spcPts val="0"/>
                        </a:spcBef>
                        <a:spcAft>
                          <a:spcPts val="0"/>
                        </a:spcAft>
                      </a:pPr>
                      <a:r>
                        <a:rPr lang="en-IN" sz="1200">
                          <a:effectLst/>
                        </a:rPr>
                        <a:t>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Arab Republic of Egypt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94666993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1229.72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921288693"/>
                  </a:ext>
                </a:extLst>
              </a:tr>
              <a:tr h="163383">
                <a:tc>
                  <a:txBody>
                    <a:bodyPr/>
                    <a:lstStyle/>
                    <a:p>
                      <a:pPr marL="0" marR="0" algn="l">
                        <a:lnSpc>
                          <a:spcPct val="107000"/>
                        </a:lnSpc>
                        <a:spcBef>
                          <a:spcPts val="0"/>
                        </a:spcBef>
                        <a:spcAft>
                          <a:spcPts val="0"/>
                        </a:spcAft>
                      </a:pPr>
                      <a:r>
                        <a:rPr lang="en-IN" sz="1200">
                          <a:effectLst/>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Argentina Republic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43886748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570.09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263667755"/>
                  </a:ext>
                </a:extLst>
              </a:tr>
              <a:tr h="163383">
                <a:tc>
                  <a:txBody>
                    <a:bodyPr/>
                    <a:lstStyle/>
                    <a:p>
                      <a:pPr marL="0" marR="0" algn="l">
                        <a:lnSpc>
                          <a:spcPct val="107000"/>
                        </a:lnSpc>
                        <a:spcBef>
                          <a:spcPts val="0"/>
                        </a:spcBef>
                        <a:spcAft>
                          <a:spcPts val="0"/>
                        </a:spcAft>
                      </a:pPr>
                      <a:r>
                        <a:rPr lang="en-IN" sz="1200">
                          <a:effectLst/>
                        </a:rPr>
                        <a:t>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Barbados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291495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3.79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856293615"/>
                  </a:ext>
                </a:extLst>
              </a:tr>
              <a:tr h="163383">
                <a:tc>
                  <a:txBody>
                    <a:bodyPr/>
                    <a:lstStyle/>
                    <a:p>
                      <a:pPr marL="0" marR="0" algn="l">
                        <a:lnSpc>
                          <a:spcPct val="107000"/>
                        </a:lnSpc>
                        <a:spcBef>
                          <a:spcPts val="0"/>
                        </a:spcBef>
                        <a:spcAft>
                          <a:spcPts val="0"/>
                        </a:spcAft>
                      </a:pPr>
                      <a:r>
                        <a:rPr lang="en-IN" sz="1200">
                          <a:effectLst/>
                        </a:rPr>
                        <a:t>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Belize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353858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4.60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944413616"/>
                  </a:ext>
                </a:extLst>
              </a:tr>
              <a:tr h="163383">
                <a:tc>
                  <a:txBody>
                    <a:bodyPr/>
                    <a:lstStyle/>
                    <a:p>
                      <a:pPr marL="0" marR="0" algn="l">
                        <a:lnSpc>
                          <a:spcPct val="107000"/>
                        </a:lnSpc>
                        <a:spcBef>
                          <a:spcPts val="0"/>
                        </a:spcBef>
                        <a:spcAft>
                          <a:spcPts val="0"/>
                        </a:spcAft>
                      </a:pPr>
                      <a:r>
                        <a:rPr lang="en-IN" sz="1200">
                          <a:effectLst/>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Bolivarian Republic of Venezuela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30912302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401.55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55894921"/>
                  </a:ext>
                </a:extLst>
              </a:tr>
              <a:tr h="163383">
                <a:tc>
                  <a:txBody>
                    <a:bodyPr/>
                    <a:lstStyle/>
                    <a:p>
                      <a:pPr marL="0" marR="0" algn="l">
                        <a:lnSpc>
                          <a:spcPct val="107000"/>
                        </a:lnSpc>
                        <a:spcBef>
                          <a:spcPts val="0"/>
                        </a:spcBef>
                        <a:spcAft>
                          <a:spcPts val="0"/>
                        </a:spcAft>
                      </a:pPr>
                      <a:r>
                        <a:rPr lang="en-IN" sz="1200">
                          <a:effectLst/>
                        </a:rPr>
                        <a:t>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Burkina Faso</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19512533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253.47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848102794"/>
                  </a:ext>
                </a:extLst>
              </a:tr>
              <a:tr h="163383">
                <a:tc>
                  <a:txBody>
                    <a:bodyPr/>
                    <a:lstStyle/>
                    <a:p>
                      <a:pPr marL="0" marR="0" algn="l">
                        <a:lnSpc>
                          <a:spcPct val="107000"/>
                        </a:lnSpc>
                        <a:spcBef>
                          <a:spcPts val="0"/>
                        </a:spcBef>
                        <a:spcAft>
                          <a:spcPts val="0"/>
                        </a:spcAft>
                      </a:pPr>
                      <a:r>
                        <a:rPr lang="en-IN" sz="1200">
                          <a:effectLst/>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Central African Republic</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5507257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71.54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131872520"/>
                  </a:ext>
                </a:extLst>
              </a:tr>
              <a:tr h="163383">
                <a:tc>
                  <a:txBody>
                    <a:bodyPr/>
                    <a:lstStyle/>
                    <a:p>
                      <a:pPr marL="0" marR="0" algn="l">
                        <a:lnSpc>
                          <a:spcPct val="107000"/>
                        </a:lnSpc>
                        <a:spcBef>
                          <a:spcPts val="0"/>
                        </a:spcBef>
                        <a:spcAft>
                          <a:spcPts val="0"/>
                        </a:spcAft>
                      </a:pPr>
                      <a:r>
                        <a:rPr lang="en-IN" sz="1200">
                          <a:effectLst/>
                        </a:rPr>
                        <a:t>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Commonwealth of Australia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22992654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298.67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883513275"/>
                  </a:ext>
                </a:extLst>
              </a:tr>
              <a:tr h="163383">
                <a:tc>
                  <a:txBody>
                    <a:bodyPr/>
                    <a:lstStyle/>
                    <a:p>
                      <a:pPr marL="0" marR="0" algn="l">
                        <a:lnSpc>
                          <a:spcPct val="107000"/>
                        </a:lnSpc>
                        <a:spcBef>
                          <a:spcPts val="0"/>
                        </a:spcBef>
                        <a:spcAft>
                          <a:spcPts val="0"/>
                        </a:spcAft>
                      </a:pPr>
                      <a:r>
                        <a:rPr lang="en-IN" sz="1200">
                          <a:effectLst/>
                        </a:rPr>
                        <a:t>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Commonwealth of Bahamas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327316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4.25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463956667"/>
                  </a:ext>
                </a:extLst>
              </a:tr>
              <a:tr h="163383">
                <a:tc>
                  <a:txBody>
                    <a:bodyPr/>
                    <a:lstStyle/>
                    <a:p>
                      <a:pPr marL="0" marR="0" algn="l">
                        <a:lnSpc>
                          <a:spcPct val="107000"/>
                        </a:lnSpc>
                        <a:spcBef>
                          <a:spcPts val="0"/>
                        </a:spcBef>
                        <a:spcAft>
                          <a:spcPts val="0"/>
                        </a:spcAft>
                      </a:pPr>
                      <a:r>
                        <a:rPr lang="en-IN" sz="1200">
                          <a:effectLst/>
                        </a:rPr>
                        <a:t>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Commonwealth of Dominica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10606865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137.78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612536467"/>
                  </a:ext>
                </a:extLst>
              </a:tr>
              <a:tr h="163383">
                <a:tc>
                  <a:txBody>
                    <a:bodyPr/>
                    <a:lstStyle/>
                    <a:p>
                      <a:pPr marL="0" marR="0" algn="l">
                        <a:lnSpc>
                          <a:spcPct val="107000"/>
                        </a:lnSpc>
                        <a:spcBef>
                          <a:spcPts val="0"/>
                        </a:spcBef>
                        <a:spcAft>
                          <a:spcPts val="0"/>
                        </a:spcAft>
                      </a:pPr>
                      <a:r>
                        <a:rPr lang="en-IN" sz="1200">
                          <a:effectLst/>
                        </a:rPr>
                        <a:t>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Congo – Democratic Republic of</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81331050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1056.49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23390223"/>
                  </a:ext>
                </a:extLst>
              </a:tr>
              <a:tr h="163383">
                <a:tc>
                  <a:txBody>
                    <a:bodyPr/>
                    <a:lstStyle/>
                    <a:p>
                      <a:pPr marL="0" marR="0" algn="l">
                        <a:lnSpc>
                          <a:spcPct val="107000"/>
                        </a:lnSpc>
                        <a:spcBef>
                          <a:spcPts val="0"/>
                        </a:spcBef>
                        <a:spcAft>
                          <a:spcPts val="0"/>
                        </a:spcAft>
                      </a:pPr>
                      <a:r>
                        <a:rPr lang="en-IN" sz="1200">
                          <a:effectLst/>
                        </a:rPr>
                        <a:t>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Congo - Republic of</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4852412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63.03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826381387"/>
                  </a:ext>
                </a:extLst>
              </a:tr>
              <a:tr h="335183">
                <a:tc>
                  <a:txBody>
                    <a:bodyPr/>
                    <a:lstStyle/>
                    <a:p>
                      <a:pPr marL="0" marR="0" algn="l">
                        <a:lnSpc>
                          <a:spcPct val="107000"/>
                        </a:lnSpc>
                        <a:spcBef>
                          <a:spcPts val="0"/>
                        </a:spcBef>
                        <a:spcAft>
                          <a:spcPts val="0"/>
                        </a:spcAft>
                      </a:pPr>
                      <a:r>
                        <a:rPr lang="en-IN" sz="1200">
                          <a:effectLst/>
                        </a:rPr>
                        <a:t>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Democratic Republic of Sao Tome and Principe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197541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2.57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258065291"/>
                  </a:ext>
                </a:extLst>
              </a:tr>
              <a:tr h="169100">
                <a:tc>
                  <a:txBody>
                    <a:bodyPr/>
                    <a:lstStyle/>
                    <a:p>
                      <a:pPr marL="0" marR="0" algn="l">
                        <a:lnSpc>
                          <a:spcPct val="107000"/>
                        </a:lnSpc>
                        <a:spcBef>
                          <a:spcPts val="0"/>
                        </a:spcBef>
                        <a:spcAft>
                          <a:spcPts val="0"/>
                        </a:spcAft>
                      </a:pPr>
                      <a:r>
                        <a:rPr lang="en-IN" sz="1200">
                          <a:effectLst/>
                        </a:rPr>
                        <a:t>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Democratic Republic of Timor-Leste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1261072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16.38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869537843"/>
                  </a:ext>
                </a:extLst>
              </a:tr>
              <a:tr h="169100">
                <a:tc>
                  <a:txBody>
                    <a:bodyPr/>
                    <a:lstStyle/>
                    <a:p>
                      <a:pPr marL="0" marR="0" algn="l">
                        <a:lnSpc>
                          <a:spcPct val="107000"/>
                        </a:lnSpc>
                        <a:spcBef>
                          <a:spcPts val="0"/>
                        </a:spcBef>
                        <a:spcAft>
                          <a:spcPts val="0"/>
                        </a:spcAft>
                      </a:pPr>
                      <a:r>
                        <a:rPr lang="en-IN" sz="1200">
                          <a:effectLst/>
                        </a:rPr>
                        <a:t>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Democratic Socialist Republic of Srilanka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22235000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288.83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295957015"/>
                  </a:ext>
                </a:extLst>
              </a:tr>
              <a:tr h="163383">
                <a:tc>
                  <a:txBody>
                    <a:bodyPr/>
                    <a:lstStyle/>
                    <a:p>
                      <a:pPr marL="0" marR="0" algn="l">
                        <a:lnSpc>
                          <a:spcPct val="107000"/>
                        </a:lnSpc>
                        <a:spcBef>
                          <a:spcPts val="0"/>
                        </a:spcBef>
                        <a:spcAft>
                          <a:spcPts val="0"/>
                        </a:spcAft>
                      </a:pPr>
                      <a:r>
                        <a:rPr lang="en-IN" sz="1200">
                          <a:effectLst/>
                        </a:rPr>
                        <a:t>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Dominican Republic</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10606865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137.78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198485160"/>
                  </a:ext>
                </a:extLst>
              </a:tr>
              <a:tr h="169100">
                <a:tc>
                  <a:txBody>
                    <a:bodyPr/>
                    <a:lstStyle/>
                    <a:p>
                      <a:pPr marL="0" marR="0" algn="l">
                        <a:lnSpc>
                          <a:spcPct val="107000"/>
                        </a:lnSpc>
                        <a:spcBef>
                          <a:spcPts val="0"/>
                        </a:spcBef>
                        <a:spcAft>
                          <a:spcPts val="0"/>
                        </a:spcAft>
                      </a:pPr>
                      <a:r>
                        <a:rPr lang="en-IN" sz="1200">
                          <a:effectLst/>
                        </a:rPr>
                        <a:t>18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Federal Democratic Republic of Ethiopia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102374044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1329.84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732392454"/>
                  </a:ext>
                </a:extLst>
              </a:tr>
              <a:tr h="163383">
                <a:tc>
                  <a:txBody>
                    <a:bodyPr/>
                    <a:lstStyle/>
                    <a:p>
                      <a:pPr marL="0" marR="0" algn="l">
                        <a:lnSpc>
                          <a:spcPct val="107000"/>
                        </a:lnSpc>
                        <a:spcBef>
                          <a:spcPts val="0"/>
                        </a:spcBef>
                        <a:spcAft>
                          <a:spcPts val="0"/>
                        </a:spcAft>
                      </a:pPr>
                      <a:r>
                        <a:rPr lang="en-IN" sz="1200">
                          <a:effectLst/>
                        </a:rPr>
                        <a:t>19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Federal Republic of Brazil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205823665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2673.65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4231824272"/>
                  </a:ext>
                </a:extLst>
              </a:tr>
              <a:tr h="163383">
                <a:tc>
                  <a:txBody>
                    <a:bodyPr/>
                    <a:lstStyle/>
                    <a:p>
                      <a:pPr marL="0" marR="0" algn="l">
                        <a:lnSpc>
                          <a:spcPct val="107000"/>
                        </a:lnSpc>
                        <a:spcBef>
                          <a:spcPts val="0"/>
                        </a:spcBef>
                        <a:spcAft>
                          <a:spcPts val="0"/>
                        </a:spcAft>
                      </a:pPr>
                      <a:r>
                        <a:rPr lang="en-IN" sz="1200">
                          <a:effectLst/>
                        </a:rPr>
                        <a:t>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Federal Republic of Nigeria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186053386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2416.83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2870514696"/>
                  </a:ext>
                </a:extLst>
              </a:tr>
              <a:tr h="163383">
                <a:tc>
                  <a:txBody>
                    <a:bodyPr/>
                    <a:lstStyle/>
                    <a:p>
                      <a:pPr marL="0" marR="0" algn="l">
                        <a:lnSpc>
                          <a:spcPct val="107000"/>
                        </a:lnSpc>
                        <a:spcBef>
                          <a:spcPts val="0"/>
                        </a:spcBef>
                        <a:spcAft>
                          <a:spcPts val="0"/>
                        </a:spcAft>
                      </a:pPr>
                      <a:r>
                        <a:rPr lang="en-IN" sz="1200">
                          <a:effectLst/>
                        </a:rPr>
                        <a:t>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Federal Republic of Somalia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10773253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139.94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2678491541"/>
                  </a:ext>
                </a:extLst>
              </a:tr>
              <a:tr h="163383">
                <a:tc>
                  <a:txBody>
                    <a:bodyPr/>
                    <a:lstStyle/>
                    <a:p>
                      <a:pPr marL="0" marR="0" algn="l">
                        <a:lnSpc>
                          <a:spcPct val="107000"/>
                        </a:lnSpc>
                        <a:spcBef>
                          <a:spcPts val="0"/>
                        </a:spcBef>
                        <a:spcAft>
                          <a:spcPts val="0"/>
                        </a:spcAft>
                      </a:pPr>
                      <a:r>
                        <a:rPr lang="en-IN" sz="1200">
                          <a:effectLst/>
                        </a:rPr>
                        <a:t>22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Federated States of Micronesia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104719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1.36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480908956"/>
                  </a:ext>
                </a:extLst>
              </a:tr>
              <a:tr h="163383">
                <a:tc>
                  <a:txBody>
                    <a:bodyPr/>
                    <a:lstStyle/>
                    <a:p>
                      <a:pPr marL="0" marR="0" algn="l">
                        <a:lnSpc>
                          <a:spcPct val="107000"/>
                        </a:lnSpc>
                        <a:spcBef>
                          <a:spcPts val="0"/>
                        </a:spcBef>
                        <a:spcAft>
                          <a:spcPts val="0"/>
                        </a:spcAft>
                      </a:pPr>
                      <a:r>
                        <a:rPr lang="en-IN" sz="1200">
                          <a:effectLst/>
                        </a:rPr>
                        <a:t>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Federation of Malaysia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30949962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402.04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1273662592"/>
                  </a:ext>
                </a:extLst>
              </a:tr>
              <a:tr h="163383">
                <a:tc>
                  <a:txBody>
                    <a:bodyPr/>
                    <a:lstStyle/>
                    <a:p>
                      <a:pPr marL="0" marR="0" algn="l">
                        <a:lnSpc>
                          <a:spcPct val="107000"/>
                        </a:lnSpc>
                        <a:spcBef>
                          <a:spcPts val="0"/>
                        </a:spcBef>
                        <a:spcAft>
                          <a:spcPts val="0"/>
                        </a:spcAft>
                      </a:pPr>
                      <a:r>
                        <a:rPr lang="en-IN" sz="1200">
                          <a:effectLst/>
                        </a:rPr>
                        <a:t>24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Federation of Saint Kitts and Nevis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52329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0.68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2035200743"/>
                  </a:ext>
                </a:extLst>
              </a:tr>
              <a:tr h="163383">
                <a:tc>
                  <a:txBody>
                    <a:bodyPr/>
                    <a:lstStyle/>
                    <a:p>
                      <a:pPr marL="0" marR="0" algn="l">
                        <a:lnSpc>
                          <a:spcPct val="107000"/>
                        </a:lnSpc>
                        <a:spcBef>
                          <a:spcPts val="0"/>
                        </a:spcBef>
                        <a:spcAft>
                          <a:spcPts val="0"/>
                        </a:spcAft>
                      </a:pPr>
                      <a:r>
                        <a:rPr lang="en-IN" sz="1200">
                          <a:effectLst/>
                        </a:rPr>
                        <a:t>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a:effectLst/>
                        </a:rPr>
                        <a:t>France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66836154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tc>
                  <a:txBody>
                    <a:bodyPr/>
                    <a:lstStyle/>
                    <a:p>
                      <a:pPr marL="0" marR="0" algn="l">
                        <a:lnSpc>
                          <a:spcPct val="107000"/>
                        </a:lnSpc>
                        <a:spcBef>
                          <a:spcPts val="0"/>
                        </a:spcBef>
                        <a:spcAft>
                          <a:spcPts val="0"/>
                        </a:spcAft>
                      </a:pPr>
                      <a:r>
                        <a:rPr lang="en-IN" sz="1200" dirty="0">
                          <a:effectLst/>
                        </a:rPr>
                        <a:t>868.20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ctr"/>
                </a:tc>
                <a:extLst>
                  <a:ext uri="{0D108BD9-81ED-4DB2-BD59-A6C34878D82A}">
                    <a16:rowId xmlns:a16="http://schemas.microsoft.com/office/drawing/2014/main" val="3791646971"/>
                  </a:ext>
                </a:extLst>
              </a:tr>
            </a:tbl>
          </a:graphicData>
        </a:graphic>
      </p:graphicFrame>
      <p:sp>
        <p:nvSpPr>
          <p:cNvPr id="15" name="Rectangle 14"/>
          <p:cNvSpPr/>
          <p:nvPr/>
        </p:nvSpPr>
        <p:spPr>
          <a:xfrm>
            <a:off x="-156689" y="804641"/>
            <a:ext cx="12022513" cy="276999"/>
          </a:xfrm>
          <a:prstGeom prst="rect">
            <a:avLst/>
          </a:prstGeom>
        </p:spPr>
        <p:txBody>
          <a:bodyPr wrap="square">
            <a:spAutoFit/>
          </a:bodyPr>
          <a:lstStyle/>
          <a:p>
            <a:pPr algn="ctr"/>
            <a:r>
              <a:rPr lang="en-IN" sz="1200" b="1" dirty="0">
                <a:latin typeface="Times New Roman" panose="02020603050405020304" pitchFamily="18" charset="0"/>
                <a:ea typeface="Calibri" panose="020F0502020204030204" pitchFamily="34" charset="0"/>
                <a:cs typeface="Times New Roman" panose="02020603050405020304" pitchFamily="18" charset="0"/>
              </a:rPr>
              <a:t>1000 Billion (for 13 years) equally distributed based on population per each year in Million US$ to 121 countries under Article III of the Framework Agreement of ISA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1042003383"/>
              </p:ext>
            </p:extLst>
          </p:nvPr>
        </p:nvGraphicFramePr>
        <p:xfrm>
          <a:off x="6690518" y="1685312"/>
          <a:ext cx="5471319" cy="5100729"/>
        </p:xfrm>
        <a:graphic>
          <a:graphicData uri="http://schemas.openxmlformats.org/drawingml/2006/table">
            <a:tbl>
              <a:tblPr firstRow="1" firstCol="1" bandRow="1">
                <a:tableStyleId>{5C22544A-7EE6-4342-B048-85BDC9FD1C3A}</a:tableStyleId>
              </a:tblPr>
              <a:tblGrid>
                <a:gridCol w="568818">
                  <a:extLst>
                    <a:ext uri="{9D8B030D-6E8A-4147-A177-3AD203B41FA5}">
                      <a16:colId xmlns:a16="http://schemas.microsoft.com/office/drawing/2014/main" val="1393838167"/>
                    </a:ext>
                  </a:extLst>
                </a:gridCol>
                <a:gridCol w="1793383">
                  <a:extLst>
                    <a:ext uri="{9D8B030D-6E8A-4147-A177-3AD203B41FA5}">
                      <a16:colId xmlns:a16="http://schemas.microsoft.com/office/drawing/2014/main" val="890138600"/>
                    </a:ext>
                  </a:extLst>
                </a:gridCol>
                <a:gridCol w="1143000">
                  <a:extLst>
                    <a:ext uri="{9D8B030D-6E8A-4147-A177-3AD203B41FA5}">
                      <a16:colId xmlns:a16="http://schemas.microsoft.com/office/drawing/2014/main" val="1557326852"/>
                    </a:ext>
                  </a:extLst>
                </a:gridCol>
                <a:gridCol w="1966118">
                  <a:extLst>
                    <a:ext uri="{9D8B030D-6E8A-4147-A177-3AD203B41FA5}">
                      <a16:colId xmlns:a16="http://schemas.microsoft.com/office/drawing/2014/main" val="2287709615"/>
                    </a:ext>
                  </a:extLst>
                </a:gridCol>
              </a:tblGrid>
              <a:tr h="164757">
                <a:tc>
                  <a:txBody>
                    <a:bodyPr/>
                    <a:lstStyle/>
                    <a:p>
                      <a:pPr marL="0" marR="0" algn="l">
                        <a:lnSpc>
                          <a:spcPct val="107000"/>
                        </a:lnSpc>
                        <a:spcBef>
                          <a:spcPts val="0"/>
                        </a:spcBef>
                        <a:spcAft>
                          <a:spcPts val="0"/>
                        </a:spcAft>
                      </a:pPr>
                      <a:r>
                        <a:rPr lang="en-IN" sz="900">
                          <a:effectLst/>
                        </a:rPr>
                        <a:t>26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Gabonese Republic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1738541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22.58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953157341"/>
                  </a:ext>
                </a:extLst>
              </a:tr>
              <a:tr h="329513">
                <a:tc>
                  <a:txBody>
                    <a:bodyPr/>
                    <a:lstStyle/>
                    <a:p>
                      <a:pPr marL="0" marR="0" algn="l">
                        <a:lnSpc>
                          <a:spcPct val="107000"/>
                        </a:lnSpc>
                        <a:spcBef>
                          <a:spcPts val="0"/>
                        </a:spcBef>
                        <a:spcAft>
                          <a:spcPts val="0"/>
                        </a:spcAft>
                      </a:pPr>
                      <a:r>
                        <a:rPr lang="en-IN" sz="900">
                          <a:effectLst/>
                        </a:rPr>
                        <a:t>27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Independent State of Papua New Guinea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dirty="0">
                          <a:effectLst/>
                        </a:rPr>
                        <a:t>6791317</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88.22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1661336549"/>
                  </a:ext>
                </a:extLst>
              </a:tr>
              <a:tr h="164757">
                <a:tc>
                  <a:txBody>
                    <a:bodyPr/>
                    <a:lstStyle/>
                    <a:p>
                      <a:pPr marL="0" marR="0" algn="l">
                        <a:lnSpc>
                          <a:spcPct val="107000"/>
                        </a:lnSpc>
                        <a:spcBef>
                          <a:spcPts val="0"/>
                        </a:spcBef>
                        <a:spcAft>
                          <a:spcPts val="0"/>
                        </a:spcAft>
                      </a:pPr>
                      <a:r>
                        <a:rPr lang="en-IN" sz="900">
                          <a:effectLst/>
                        </a:rPr>
                        <a:t>28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Independent State of Samoa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198926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2.58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4040399161"/>
                  </a:ext>
                </a:extLst>
              </a:tr>
              <a:tr h="327830">
                <a:tc>
                  <a:txBody>
                    <a:bodyPr/>
                    <a:lstStyle/>
                    <a:p>
                      <a:pPr marL="0" marR="0" algn="l">
                        <a:lnSpc>
                          <a:spcPct val="107000"/>
                        </a:lnSpc>
                        <a:spcBef>
                          <a:spcPts val="0"/>
                        </a:spcBef>
                        <a:spcAft>
                          <a:spcPts val="0"/>
                        </a:spcAft>
                      </a:pPr>
                      <a:r>
                        <a:rPr lang="en-IN" sz="900">
                          <a:effectLst/>
                        </a:rPr>
                        <a:t>29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Islamic Republic of Mauritania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dirty="0">
                          <a:effectLst/>
                        </a:rPr>
                        <a:t>3677293</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47.77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949245302"/>
                  </a:ext>
                </a:extLst>
              </a:tr>
              <a:tr h="164757">
                <a:tc>
                  <a:txBody>
                    <a:bodyPr/>
                    <a:lstStyle/>
                    <a:p>
                      <a:pPr marL="0" marR="0" algn="l">
                        <a:lnSpc>
                          <a:spcPct val="107000"/>
                        </a:lnSpc>
                        <a:spcBef>
                          <a:spcPts val="0"/>
                        </a:spcBef>
                        <a:spcAft>
                          <a:spcPts val="0"/>
                        </a:spcAft>
                      </a:pPr>
                      <a:r>
                        <a:rPr lang="en-IN" sz="900">
                          <a:effectLst/>
                        </a:rPr>
                        <a:t>30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Jamaica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2970340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38.58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510351901"/>
                  </a:ext>
                </a:extLst>
              </a:tr>
              <a:tr h="164757">
                <a:tc>
                  <a:txBody>
                    <a:bodyPr/>
                    <a:lstStyle/>
                    <a:p>
                      <a:pPr marL="0" marR="0" algn="l">
                        <a:lnSpc>
                          <a:spcPct val="107000"/>
                        </a:lnSpc>
                        <a:spcBef>
                          <a:spcPts val="0"/>
                        </a:spcBef>
                        <a:spcAft>
                          <a:spcPts val="0"/>
                        </a:spcAft>
                      </a:pPr>
                      <a:r>
                        <a:rPr lang="en-IN" sz="900">
                          <a:effectLst/>
                        </a:rPr>
                        <a:t>31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Japan</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126702133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1645.86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349706898"/>
                  </a:ext>
                </a:extLst>
              </a:tr>
              <a:tr h="164757">
                <a:tc>
                  <a:txBody>
                    <a:bodyPr/>
                    <a:lstStyle/>
                    <a:p>
                      <a:pPr marL="0" marR="0" algn="l">
                        <a:lnSpc>
                          <a:spcPct val="107000"/>
                        </a:lnSpc>
                        <a:spcBef>
                          <a:spcPts val="0"/>
                        </a:spcBef>
                        <a:spcAft>
                          <a:spcPts val="0"/>
                        </a:spcAft>
                      </a:pPr>
                      <a:r>
                        <a:rPr lang="en-IN" sz="900">
                          <a:effectLst/>
                        </a:rPr>
                        <a:t>32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Kingdom of Cambodia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15957223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207.28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181599641"/>
                  </a:ext>
                </a:extLst>
              </a:tr>
              <a:tr h="164757">
                <a:tc>
                  <a:txBody>
                    <a:bodyPr/>
                    <a:lstStyle/>
                    <a:p>
                      <a:pPr marL="0" marR="0" algn="l">
                        <a:lnSpc>
                          <a:spcPct val="107000"/>
                        </a:lnSpc>
                        <a:spcBef>
                          <a:spcPts val="0"/>
                        </a:spcBef>
                        <a:spcAft>
                          <a:spcPts val="0"/>
                        </a:spcAft>
                      </a:pPr>
                      <a:r>
                        <a:rPr lang="en-IN" sz="900">
                          <a:effectLst/>
                        </a:rPr>
                        <a:t>33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Kingdom of Saudi Arabia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28160273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365.80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1825640009"/>
                  </a:ext>
                </a:extLst>
              </a:tr>
              <a:tr h="164757">
                <a:tc>
                  <a:txBody>
                    <a:bodyPr/>
                    <a:lstStyle/>
                    <a:p>
                      <a:pPr marL="0" marR="0" algn="l">
                        <a:lnSpc>
                          <a:spcPct val="107000"/>
                        </a:lnSpc>
                        <a:spcBef>
                          <a:spcPts val="0"/>
                        </a:spcBef>
                        <a:spcAft>
                          <a:spcPts val="0"/>
                        </a:spcAft>
                      </a:pPr>
                      <a:r>
                        <a:rPr lang="en-IN" sz="900">
                          <a:effectLst/>
                        </a:rPr>
                        <a:t>34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Kingdom of Thailand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68200824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885.93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1635051698"/>
                  </a:ext>
                </a:extLst>
              </a:tr>
              <a:tr h="164757">
                <a:tc>
                  <a:txBody>
                    <a:bodyPr/>
                    <a:lstStyle/>
                    <a:p>
                      <a:pPr marL="0" marR="0" algn="l">
                        <a:lnSpc>
                          <a:spcPct val="107000"/>
                        </a:lnSpc>
                        <a:spcBef>
                          <a:spcPts val="0"/>
                        </a:spcBef>
                        <a:spcAft>
                          <a:spcPts val="0"/>
                        </a:spcAft>
                      </a:pPr>
                      <a:r>
                        <a:rPr lang="en-IN" sz="900">
                          <a:effectLst/>
                        </a:rPr>
                        <a:t>35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Kingdom of Tonga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106513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1.38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683856810"/>
                  </a:ext>
                </a:extLst>
              </a:tr>
              <a:tr h="327830">
                <a:tc>
                  <a:txBody>
                    <a:bodyPr/>
                    <a:lstStyle/>
                    <a:p>
                      <a:pPr marL="0" marR="0" algn="l">
                        <a:lnSpc>
                          <a:spcPct val="107000"/>
                        </a:lnSpc>
                        <a:spcBef>
                          <a:spcPts val="0"/>
                        </a:spcBef>
                        <a:spcAft>
                          <a:spcPts val="0"/>
                        </a:spcAft>
                      </a:pPr>
                      <a:r>
                        <a:rPr lang="en-IN" sz="900">
                          <a:effectLst/>
                        </a:rPr>
                        <a:t>36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Laos People’s Democratic Republic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7019073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91.18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427930869"/>
                  </a:ext>
                </a:extLst>
              </a:tr>
              <a:tr h="164757">
                <a:tc>
                  <a:txBody>
                    <a:bodyPr/>
                    <a:lstStyle/>
                    <a:p>
                      <a:pPr marL="0" marR="0" algn="l">
                        <a:lnSpc>
                          <a:spcPct val="107000"/>
                        </a:lnSpc>
                        <a:spcBef>
                          <a:spcPts val="0"/>
                        </a:spcBef>
                        <a:spcAft>
                          <a:spcPts val="0"/>
                        </a:spcAft>
                      </a:pPr>
                      <a:r>
                        <a:rPr lang="en-IN" sz="900">
                          <a:effectLst/>
                        </a:rPr>
                        <a:t>37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Libya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6541948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84.98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179704768"/>
                  </a:ext>
                </a:extLst>
              </a:tr>
              <a:tr h="327830">
                <a:tc>
                  <a:txBody>
                    <a:bodyPr/>
                    <a:lstStyle/>
                    <a:p>
                      <a:pPr marL="0" marR="0" algn="l">
                        <a:lnSpc>
                          <a:spcPct val="107000"/>
                        </a:lnSpc>
                        <a:spcBef>
                          <a:spcPts val="0"/>
                        </a:spcBef>
                        <a:spcAft>
                          <a:spcPts val="0"/>
                        </a:spcAft>
                      </a:pPr>
                      <a:r>
                        <a:rPr lang="en-IN" sz="900">
                          <a:effectLst/>
                        </a:rPr>
                        <a:t>38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Nation of Brunei, Abode of Peace</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436620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5.67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95567052"/>
                  </a:ext>
                </a:extLst>
              </a:tr>
              <a:tr h="164757">
                <a:tc>
                  <a:txBody>
                    <a:bodyPr/>
                    <a:lstStyle/>
                    <a:p>
                      <a:pPr marL="0" marR="0" algn="l">
                        <a:lnSpc>
                          <a:spcPct val="107000"/>
                        </a:lnSpc>
                        <a:spcBef>
                          <a:spcPts val="0"/>
                        </a:spcBef>
                        <a:spcAft>
                          <a:spcPts val="0"/>
                        </a:spcAft>
                      </a:pPr>
                      <a:r>
                        <a:rPr lang="en-IN" sz="900">
                          <a:effectLst/>
                        </a:rPr>
                        <a:t>39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New Zealand</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4474549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58.12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1179150285"/>
                  </a:ext>
                </a:extLst>
              </a:tr>
              <a:tr h="329513">
                <a:tc>
                  <a:txBody>
                    <a:bodyPr/>
                    <a:lstStyle/>
                    <a:p>
                      <a:pPr marL="0" marR="0" algn="l">
                        <a:lnSpc>
                          <a:spcPct val="107000"/>
                        </a:lnSpc>
                        <a:spcBef>
                          <a:spcPts val="0"/>
                        </a:spcBef>
                        <a:spcAft>
                          <a:spcPts val="0"/>
                        </a:spcAft>
                      </a:pPr>
                      <a:r>
                        <a:rPr lang="en-IN" sz="900">
                          <a:effectLst/>
                        </a:rPr>
                        <a:t>40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People’s Democratic Republic of Algeria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40263711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523.03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71280655"/>
                  </a:ext>
                </a:extLst>
              </a:tr>
              <a:tr h="164757">
                <a:tc>
                  <a:txBody>
                    <a:bodyPr/>
                    <a:lstStyle/>
                    <a:p>
                      <a:pPr marL="0" marR="0" algn="l">
                        <a:lnSpc>
                          <a:spcPct val="107000"/>
                        </a:lnSpc>
                        <a:spcBef>
                          <a:spcPts val="0"/>
                        </a:spcBef>
                        <a:spcAft>
                          <a:spcPts val="0"/>
                        </a:spcAft>
                      </a:pPr>
                      <a:r>
                        <a:rPr lang="en-IN" sz="900">
                          <a:effectLst/>
                        </a:rPr>
                        <a:t>41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People’s Republic of China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1,373,541,278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17842.30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1862270654"/>
                  </a:ext>
                </a:extLst>
              </a:tr>
              <a:tr h="327830">
                <a:tc>
                  <a:txBody>
                    <a:bodyPr/>
                    <a:lstStyle/>
                    <a:p>
                      <a:pPr marL="0" marR="0" algn="l">
                        <a:lnSpc>
                          <a:spcPct val="107000"/>
                        </a:lnSpc>
                        <a:spcBef>
                          <a:spcPts val="0"/>
                        </a:spcBef>
                        <a:spcAft>
                          <a:spcPts val="0"/>
                        </a:spcAft>
                      </a:pPr>
                      <a:r>
                        <a:rPr lang="en-IN" sz="900">
                          <a:effectLst/>
                        </a:rPr>
                        <a:t>42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Peoples Republic of Bangladesh</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156186882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2028.87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190530393"/>
                  </a:ext>
                </a:extLst>
              </a:tr>
              <a:tr h="164757">
                <a:tc>
                  <a:txBody>
                    <a:bodyPr/>
                    <a:lstStyle/>
                    <a:p>
                      <a:pPr marL="0" marR="0" algn="l">
                        <a:lnSpc>
                          <a:spcPct val="107000"/>
                        </a:lnSpc>
                        <a:spcBef>
                          <a:spcPts val="0"/>
                        </a:spcBef>
                        <a:spcAft>
                          <a:spcPts val="0"/>
                        </a:spcAft>
                      </a:pPr>
                      <a:r>
                        <a:rPr lang="en-IN" sz="900">
                          <a:effectLst/>
                        </a:rPr>
                        <a:t>43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Pluri’National State of Bolivia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10969649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142.50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792836613"/>
                  </a:ext>
                </a:extLst>
              </a:tr>
              <a:tr h="164757">
                <a:tc>
                  <a:txBody>
                    <a:bodyPr/>
                    <a:lstStyle/>
                    <a:p>
                      <a:pPr marL="0" marR="0" algn="l">
                        <a:lnSpc>
                          <a:spcPct val="107000"/>
                        </a:lnSpc>
                        <a:spcBef>
                          <a:spcPts val="0"/>
                        </a:spcBef>
                        <a:spcAft>
                          <a:spcPts val="0"/>
                        </a:spcAft>
                      </a:pPr>
                      <a:r>
                        <a:rPr lang="en-IN" sz="900">
                          <a:effectLst/>
                        </a:rPr>
                        <a:t>44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Cuba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11179995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145.23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976907887"/>
                  </a:ext>
                </a:extLst>
              </a:tr>
              <a:tr h="164757">
                <a:tc>
                  <a:txBody>
                    <a:bodyPr/>
                    <a:lstStyle/>
                    <a:p>
                      <a:pPr marL="0" marR="0" algn="l">
                        <a:lnSpc>
                          <a:spcPct val="107000"/>
                        </a:lnSpc>
                        <a:spcBef>
                          <a:spcPts val="0"/>
                        </a:spcBef>
                        <a:spcAft>
                          <a:spcPts val="0"/>
                        </a:spcAft>
                      </a:pPr>
                      <a:r>
                        <a:rPr lang="en-IN" sz="900">
                          <a:effectLst/>
                        </a:rPr>
                        <a:t>45</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Djibouti</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846687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11.00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824940080"/>
                  </a:ext>
                </a:extLst>
              </a:tr>
              <a:tr h="164757">
                <a:tc>
                  <a:txBody>
                    <a:bodyPr/>
                    <a:lstStyle/>
                    <a:p>
                      <a:pPr marL="0" marR="0" algn="l">
                        <a:lnSpc>
                          <a:spcPct val="107000"/>
                        </a:lnSpc>
                        <a:spcBef>
                          <a:spcPts val="0"/>
                        </a:spcBef>
                        <a:spcAft>
                          <a:spcPts val="0"/>
                        </a:spcAft>
                      </a:pPr>
                      <a:r>
                        <a:rPr lang="en-IN" sz="900">
                          <a:effectLst/>
                        </a:rPr>
                        <a:t>46</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Grenada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111219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1.44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3089098653"/>
                  </a:ext>
                </a:extLst>
              </a:tr>
              <a:tr h="164757">
                <a:tc>
                  <a:txBody>
                    <a:bodyPr/>
                    <a:lstStyle/>
                    <a:p>
                      <a:pPr marL="0" marR="0" algn="l">
                        <a:lnSpc>
                          <a:spcPct val="107000"/>
                        </a:lnSpc>
                        <a:spcBef>
                          <a:spcPts val="0"/>
                        </a:spcBef>
                        <a:spcAft>
                          <a:spcPts val="0"/>
                        </a:spcAft>
                      </a:pPr>
                      <a:r>
                        <a:rPr lang="en-IN" sz="900">
                          <a:effectLst/>
                        </a:rPr>
                        <a:t>47</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Malawi</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18570321</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241.23</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763012425"/>
                  </a:ext>
                </a:extLst>
              </a:tr>
              <a:tr h="164757">
                <a:tc>
                  <a:txBody>
                    <a:bodyPr/>
                    <a:lstStyle/>
                    <a:p>
                      <a:pPr marL="0" marR="0" algn="l">
                        <a:lnSpc>
                          <a:spcPct val="107000"/>
                        </a:lnSpc>
                        <a:spcBef>
                          <a:spcPts val="0"/>
                        </a:spcBef>
                        <a:spcAft>
                          <a:spcPts val="0"/>
                        </a:spcAft>
                      </a:pPr>
                      <a:r>
                        <a:rPr lang="en-IN" sz="900">
                          <a:effectLst/>
                        </a:rPr>
                        <a:t>48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Angola </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20172332</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262.04</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533190500"/>
                  </a:ext>
                </a:extLst>
              </a:tr>
              <a:tr h="164757">
                <a:tc>
                  <a:txBody>
                    <a:bodyPr/>
                    <a:lstStyle/>
                    <a:p>
                      <a:pPr marL="0" marR="0" algn="l">
                        <a:lnSpc>
                          <a:spcPct val="107000"/>
                        </a:lnSpc>
                        <a:spcBef>
                          <a:spcPts val="0"/>
                        </a:spcBef>
                        <a:spcAft>
                          <a:spcPts val="0"/>
                        </a:spcAft>
                      </a:pPr>
                      <a:r>
                        <a:rPr lang="en-IN" sz="900">
                          <a:effectLst/>
                        </a:rPr>
                        <a:t>49</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Benin</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10741458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dirty="0">
                          <a:effectLst/>
                        </a:rPr>
                        <a:t>139.53</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2214924301"/>
                  </a:ext>
                </a:extLst>
              </a:tr>
              <a:tr h="164757">
                <a:tc>
                  <a:txBody>
                    <a:bodyPr/>
                    <a:lstStyle/>
                    <a:p>
                      <a:pPr marL="0" marR="0" algn="l">
                        <a:lnSpc>
                          <a:spcPct val="107000"/>
                        </a:lnSpc>
                        <a:spcBef>
                          <a:spcPts val="0"/>
                        </a:spcBef>
                        <a:spcAft>
                          <a:spcPts val="0"/>
                        </a:spcAft>
                      </a:pPr>
                      <a:r>
                        <a:rPr lang="en-IN" sz="900">
                          <a:effectLst/>
                        </a:rPr>
                        <a:t>50</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Republic of Botswana</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a:effectLst/>
                        </a:rPr>
                        <a:t>2209208</a:t>
                      </a:r>
                      <a:endParaRPr lang="en-US" sz="90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tc>
                  <a:txBody>
                    <a:bodyPr/>
                    <a:lstStyle/>
                    <a:p>
                      <a:pPr marL="0" marR="0" algn="l">
                        <a:lnSpc>
                          <a:spcPct val="107000"/>
                        </a:lnSpc>
                        <a:spcBef>
                          <a:spcPts val="0"/>
                        </a:spcBef>
                        <a:spcAft>
                          <a:spcPts val="0"/>
                        </a:spcAft>
                      </a:pPr>
                      <a:r>
                        <a:rPr lang="en-IN" sz="900" dirty="0">
                          <a:effectLst/>
                        </a:rPr>
                        <a:t>28.70</a:t>
                      </a:r>
                      <a:endParaRPr lang="en-US" sz="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161" marR="51161" marT="0" marB="0" anchor="ctr"/>
                </a:tc>
                <a:extLst>
                  <a:ext uri="{0D108BD9-81ED-4DB2-BD59-A6C34878D82A}">
                    <a16:rowId xmlns:a16="http://schemas.microsoft.com/office/drawing/2014/main" val="46337167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693373440"/>
              </p:ext>
            </p:extLst>
          </p:nvPr>
        </p:nvGraphicFramePr>
        <p:xfrm>
          <a:off x="6690519" y="1081412"/>
          <a:ext cx="5471319" cy="587121"/>
        </p:xfrm>
        <a:graphic>
          <a:graphicData uri="http://schemas.openxmlformats.org/drawingml/2006/table">
            <a:tbl>
              <a:tblPr firstRow="1" firstCol="1" bandRow="1">
                <a:tableStyleId>{5C22544A-7EE6-4342-B048-85BDC9FD1C3A}</a:tableStyleId>
              </a:tblPr>
              <a:tblGrid>
                <a:gridCol w="386861">
                  <a:extLst>
                    <a:ext uri="{9D8B030D-6E8A-4147-A177-3AD203B41FA5}">
                      <a16:colId xmlns:a16="http://schemas.microsoft.com/office/drawing/2014/main" val="572444870"/>
                    </a:ext>
                  </a:extLst>
                </a:gridCol>
                <a:gridCol w="1975339">
                  <a:extLst>
                    <a:ext uri="{9D8B030D-6E8A-4147-A177-3AD203B41FA5}">
                      <a16:colId xmlns:a16="http://schemas.microsoft.com/office/drawing/2014/main" val="884198203"/>
                    </a:ext>
                  </a:extLst>
                </a:gridCol>
                <a:gridCol w="1143000">
                  <a:extLst>
                    <a:ext uri="{9D8B030D-6E8A-4147-A177-3AD203B41FA5}">
                      <a16:colId xmlns:a16="http://schemas.microsoft.com/office/drawing/2014/main" val="703315469"/>
                    </a:ext>
                  </a:extLst>
                </a:gridCol>
                <a:gridCol w="1966119">
                  <a:extLst>
                    <a:ext uri="{9D8B030D-6E8A-4147-A177-3AD203B41FA5}">
                      <a16:colId xmlns:a16="http://schemas.microsoft.com/office/drawing/2014/main" val="3174194313"/>
                    </a:ext>
                  </a:extLst>
                </a:gridCol>
              </a:tblGrid>
              <a:tr h="450870">
                <a:tc>
                  <a:txBody>
                    <a:bodyPr/>
                    <a:lstStyle/>
                    <a:p>
                      <a:pPr marL="0" marR="0" algn="l">
                        <a:lnSpc>
                          <a:spcPct val="107000"/>
                        </a:lnSpc>
                        <a:spcBef>
                          <a:spcPts val="0"/>
                        </a:spcBef>
                        <a:spcAft>
                          <a:spcPts val="0"/>
                        </a:spcAft>
                      </a:pPr>
                      <a:r>
                        <a:rPr lang="en-IN" sz="1200" dirty="0" err="1">
                          <a:effectLst/>
                        </a:rPr>
                        <a:t>S.No</a:t>
                      </a:r>
                      <a:r>
                        <a:rPr lang="en-IN" sz="1200" dirty="0">
                          <a:effectLst/>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Country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Population (in Million)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2018 to 2030 Annual </a:t>
                      </a:r>
                      <a:r>
                        <a:rPr lang="en-IN" sz="1200" dirty="0" smtClean="0">
                          <a:effectLst/>
                        </a:rPr>
                        <a:t>Target </a:t>
                      </a:r>
                      <a:r>
                        <a:rPr lang="en-IN" sz="1200" dirty="0">
                          <a:effectLst/>
                        </a:rPr>
                        <a:t>for Credit Mobilization (in Million US$)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extLst>
                  <a:ext uri="{0D108BD9-81ED-4DB2-BD59-A6C34878D82A}">
                    <a16:rowId xmlns:a16="http://schemas.microsoft.com/office/drawing/2014/main" val="3179758009"/>
                  </a:ext>
                </a:extLst>
              </a:tr>
            </a:tbl>
          </a:graphicData>
        </a:graphic>
      </p:graphicFrame>
    </p:spTree>
    <p:extLst>
      <p:ext uri="{BB962C8B-B14F-4D97-AF65-F5344CB8AC3E}">
        <p14:creationId xmlns:p14="http://schemas.microsoft.com/office/powerpoint/2010/main" val="687615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Mobilization </a:t>
            </a:r>
            <a:r>
              <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rPr>
              <a:t>of more than US $ 1000 billion </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by 2030</a:t>
            </a:r>
            <a:endPar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635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32544" y="7620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Rectangle 3"/>
          <p:cNvSpPr>
            <a:spLocks noChangeArrowheads="1"/>
          </p:cNvSpPr>
          <p:nvPr/>
        </p:nvSpPr>
        <p:spPr bwMode="auto">
          <a:xfrm>
            <a:off x="32544" y="392668"/>
            <a:ext cx="11858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IN" b="1" u="sng" dirty="0"/>
              <a:t>Credit Mobilisation Roadmap for ISA Prospective Member Countries</a:t>
            </a:r>
            <a:endParaRPr lang="en-US" dirty="0"/>
          </a:p>
        </p:txBody>
      </p:sp>
      <p:graphicFrame>
        <p:nvGraphicFramePr>
          <p:cNvPr id="17" name="Table 16"/>
          <p:cNvGraphicFramePr>
            <a:graphicFrameLocks noGrp="1"/>
          </p:cNvGraphicFramePr>
          <p:nvPr>
            <p:extLst>
              <p:ext uri="{D42A27DB-BD31-4B8C-83A1-F6EECF244321}">
                <p14:modId xmlns:p14="http://schemas.microsoft.com/office/powerpoint/2010/main" val="2182944133"/>
              </p:ext>
            </p:extLst>
          </p:nvPr>
        </p:nvGraphicFramePr>
        <p:xfrm>
          <a:off x="6690519" y="838200"/>
          <a:ext cx="5471319" cy="587121"/>
        </p:xfrm>
        <a:graphic>
          <a:graphicData uri="http://schemas.openxmlformats.org/drawingml/2006/table">
            <a:tbl>
              <a:tblPr firstRow="1" firstCol="1" bandRow="1">
                <a:tableStyleId>{5C22544A-7EE6-4342-B048-85BDC9FD1C3A}</a:tableStyleId>
              </a:tblPr>
              <a:tblGrid>
                <a:gridCol w="386861">
                  <a:extLst>
                    <a:ext uri="{9D8B030D-6E8A-4147-A177-3AD203B41FA5}">
                      <a16:colId xmlns:a16="http://schemas.microsoft.com/office/drawing/2014/main" val="572444870"/>
                    </a:ext>
                  </a:extLst>
                </a:gridCol>
                <a:gridCol w="1975339">
                  <a:extLst>
                    <a:ext uri="{9D8B030D-6E8A-4147-A177-3AD203B41FA5}">
                      <a16:colId xmlns:a16="http://schemas.microsoft.com/office/drawing/2014/main" val="884198203"/>
                    </a:ext>
                  </a:extLst>
                </a:gridCol>
                <a:gridCol w="1143000">
                  <a:extLst>
                    <a:ext uri="{9D8B030D-6E8A-4147-A177-3AD203B41FA5}">
                      <a16:colId xmlns:a16="http://schemas.microsoft.com/office/drawing/2014/main" val="703315469"/>
                    </a:ext>
                  </a:extLst>
                </a:gridCol>
                <a:gridCol w="1966119">
                  <a:extLst>
                    <a:ext uri="{9D8B030D-6E8A-4147-A177-3AD203B41FA5}">
                      <a16:colId xmlns:a16="http://schemas.microsoft.com/office/drawing/2014/main" val="3174194313"/>
                    </a:ext>
                  </a:extLst>
                </a:gridCol>
              </a:tblGrid>
              <a:tr h="510921">
                <a:tc>
                  <a:txBody>
                    <a:bodyPr/>
                    <a:lstStyle/>
                    <a:p>
                      <a:pPr marL="0" marR="0" algn="l">
                        <a:lnSpc>
                          <a:spcPct val="107000"/>
                        </a:lnSpc>
                        <a:spcBef>
                          <a:spcPts val="0"/>
                        </a:spcBef>
                        <a:spcAft>
                          <a:spcPts val="0"/>
                        </a:spcAft>
                      </a:pPr>
                      <a:r>
                        <a:rPr lang="en-IN" sz="1200" dirty="0" err="1">
                          <a:effectLst/>
                        </a:rPr>
                        <a:t>S.No</a:t>
                      </a:r>
                      <a:r>
                        <a:rPr lang="en-IN" sz="1200" dirty="0">
                          <a:effectLst/>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Country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Population (in Million)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2018 to 2030 Annual </a:t>
                      </a:r>
                      <a:r>
                        <a:rPr lang="en-IN" sz="1200" dirty="0" smtClean="0">
                          <a:effectLst/>
                        </a:rPr>
                        <a:t>Target </a:t>
                      </a:r>
                      <a:r>
                        <a:rPr lang="en-IN" sz="1200" dirty="0">
                          <a:effectLst/>
                        </a:rPr>
                        <a:t>for Credit Mobilization (in Million US$)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extLst>
                  <a:ext uri="{0D108BD9-81ED-4DB2-BD59-A6C34878D82A}">
                    <a16:rowId xmlns:a16="http://schemas.microsoft.com/office/drawing/2014/main" val="3179758009"/>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148670860"/>
              </p:ext>
            </p:extLst>
          </p:nvPr>
        </p:nvGraphicFramePr>
        <p:xfrm>
          <a:off x="85985" y="1317934"/>
          <a:ext cx="6512995" cy="5517047"/>
        </p:xfrm>
        <a:graphic>
          <a:graphicData uri="http://schemas.openxmlformats.org/drawingml/2006/table">
            <a:tbl>
              <a:tblPr firstRow="1" firstCol="1" bandRow="1">
                <a:tableStyleId>{5C22544A-7EE6-4342-B048-85BDC9FD1C3A}</a:tableStyleId>
              </a:tblPr>
              <a:tblGrid>
                <a:gridCol w="117747">
                  <a:extLst>
                    <a:ext uri="{9D8B030D-6E8A-4147-A177-3AD203B41FA5}">
                      <a16:colId xmlns:a16="http://schemas.microsoft.com/office/drawing/2014/main" val="1546532227"/>
                    </a:ext>
                  </a:extLst>
                </a:gridCol>
                <a:gridCol w="331066">
                  <a:extLst>
                    <a:ext uri="{9D8B030D-6E8A-4147-A177-3AD203B41FA5}">
                      <a16:colId xmlns:a16="http://schemas.microsoft.com/office/drawing/2014/main" val="519029059"/>
                    </a:ext>
                  </a:extLst>
                </a:gridCol>
                <a:gridCol w="2358398">
                  <a:extLst>
                    <a:ext uri="{9D8B030D-6E8A-4147-A177-3AD203B41FA5}">
                      <a16:colId xmlns:a16="http://schemas.microsoft.com/office/drawing/2014/main" val="786715651"/>
                    </a:ext>
                  </a:extLst>
                </a:gridCol>
                <a:gridCol w="1282723">
                  <a:extLst>
                    <a:ext uri="{9D8B030D-6E8A-4147-A177-3AD203B41FA5}">
                      <a16:colId xmlns:a16="http://schemas.microsoft.com/office/drawing/2014/main" val="2237514074"/>
                    </a:ext>
                  </a:extLst>
                </a:gridCol>
                <a:gridCol w="2423061">
                  <a:extLst>
                    <a:ext uri="{9D8B030D-6E8A-4147-A177-3AD203B41FA5}">
                      <a16:colId xmlns:a16="http://schemas.microsoft.com/office/drawing/2014/main" val="1644975055"/>
                    </a:ext>
                  </a:extLst>
                </a:gridCol>
              </a:tblGrid>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b="0" dirty="0">
                          <a:solidFill>
                            <a:schemeClr val="tx1"/>
                          </a:solidFill>
                          <a:effectLst/>
                        </a:rPr>
                        <a:t>51</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chemeClr val="accent1">
                        <a:lumMod val="20000"/>
                        <a:lumOff val="80000"/>
                      </a:schemeClr>
                    </a:solidFill>
                  </a:tcPr>
                </a:tc>
                <a:tc>
                  <a:txBody>
                    <a:bodyPr/>
                    <a:lstStyle/>
                    <a:p>
                      <a:pPr marL="0" marR="0" algn="l">
                        <a:lnSpc>
                          <a:spcPct val="107000"/>
                        </a:lnSpc>
                        <a:spcBef>
                          <a:spcPts val="0"/>
                        </a:spcBef>
                        <a:spcAft>
                          <a:spcPts val="0"/>
                        </a:spcAft>
                      </a:pPr>
                      <a:r>
                        <a:rPr lang="en-IN" sz="1200" b="0" dirty="0">
                          <a:solidFill>
                            <a:schemeClr val="tx1"/>
                          </a:solidFill>
                          <a:effectLst/>
                        </a:rPr>
                        <a:t>Republic of Burundi</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chemeClr val="accent1">
                        <a:lumMod val="20000"/>
                        <a:lumOff val="80000"/>
                      </a:schemeClr>
                    </a:solidFill>
                  </a:tcPr>
                </a:tc>
                <a:tc>
                  <a:txBody>
                    <a:bodyPr/>
                    <a:lstStyle/>
                    <a:p>
                      <a:pPr marL="0" marR="0" algn="l">
                        <a:lnSpc>
                          <a:spcPct val="107000"/>
                        </a:lnSpc>
                        <a:spcBef>
                          <a:spcPts val="0"/>
                        </a:spcBef>
                        <a:spcAft>
                          <a:spcPts val="0"/>
                        </a:spcAft>
                      </a:pPr>
                      <a:r>
                        <a:rPr lang="en-IN" sz="1200" b="0" dirty="0">
                          <a:solidFill>
                            <a:schemeClr val="tx1"/>
                          </a:solidFill>
                          <a:effectLst/>
                        </a:rPr>
                        <a:t>11099298</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chemeClr val="accent1">
                        <a:lumMod val="20000"/>
                        <a:lumOff val="80000"/>
                      </a:schemeClr>
                    </a:solidFill>
                  </a:tcPr>
                </a:tc>
                <a:tc>
                  <a:txBody>
                    <a:bodyPr/>
                    <a:lstStyle/>
                    <a:p>
                      <a:pPr marL="0" marR="0" algn="l">
                        <a:lnSpc>
                          <a:spcPct val="107000"/>
                        </a:lnSpc>
                        <a:spcBef>
                          <a:spcPts val="0"/>
                        </a:spcBef>
                        <a:spcAft>
                          <a:spcPts val="0"/>
                        </a:spcAft>
                      </a:pPr>
                      <a:r>
                        <a:rPr lang="en-IN" sz="1200" b="0" dirty="0">
                          <a:solidFill>
                            <a:schemeClr val="tx1"/>
                          </a:solidFill>
                          <a:effectLst/>
                        </a:rPr>
                        <a:t>144.18</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chemeClr val="accent1">
                        <a:lumMod val="20000"/>
                        <a:lumOff val="80000"/>
                      </a:schemeClr>
                    </a:solidFill>
                  </a:tcPr>
                </a:tc>
                <a:extLst>
                  <a:ext uri="{0D108BD9-81ED-4DB2-BD59-A6C34878D82A}">
                    <a16:rowId xmlns:a16="http://schemas.microsoft.com/office/drawing/2014/main" val="2435927238"/>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52</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a:effectLst/>
                        </a:rPr>
                        <a:t>Republic of Cameroon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24360803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316.45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540358876"/>
                  </a:ext>
                </a:extLst>
              </a:tr>
              <a:tr h="387588">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53</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dirty="0">
                          <a:effectLst/>
                        </a:rPr>
                        <a:t>Republic of Cape Verde/Cabo Verde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 498,897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6.47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578311393"/>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54</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a:effectLst/>
                        </a:rPr>
                        <a:t>Republic of Chad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11852462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153.96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874871819"/>
                  </a:ext>
                </a:extLst>
              </a:tr>
              <a:tr h="221957">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55</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dirty="0">
                          <a:effectLst/>
                        </a:rPr>
                        <a:t>Republic of Chile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17650114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229.27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2900136244"/>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56</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a:effectLst/>
                        </a:rPr>
                        <a:t>Republic of Colombia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47220856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613.40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571847215"/>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57</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a:effectLst/>
                        </a:rPr>
                        <a:t>Republic of Costa Rica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4872543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63.29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3932635411"/>
                  </a:ext>
                </a:extLst>
              </a:tr>
              <a:tr h="218186">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58</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a:effectLst/>
                        </a:rPr>
                        <a:t>Republic of Cote d’ivoire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23740424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308.39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164250132"/>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59</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dirty="0">
                          <a:effectLst/>
                        </a:rPr>
                        <a:t>Republic of Ecuador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16080778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208.89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597035600"/>
                  </a:ext>
                </a:extLst>
              </a:tr>
              <a:tr h="195505">
                <a:tc>
                  <a:txBody>
                    <a:bodyPr/>
                    <a:lstStyle/>
                    <a:p>
                      <a:pPr marL="0" marR="0" algn="just">
                        <a:lnSpc>
                          <a:spcPct val="107000"/>
                        </a:lnSpc>
                        <a:spcBef>
                          <a:spcPts val="0"/>
                        </a:spcBef>
                        <a:spcAft>
                          <a:spcPts val="0"/>
                        </a:spcAft>
                      </a:pPr>
                      <a:r>
                        <a:rPr lang="en-US"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0" marR="0" algn="l">
                        <a:lnSpc>
                          <a:spcPct val="107000"/>
                        </a:lnSpc>
                        <a:spcBef>
                          <a:spcPts val="0"/>
                        </a:spcBef>
                        <a:spcAft>
                          <a:spcPts val="0"/>
                        </a:spcAft>
                      </a:pPr>
                      <a:r>
                        <a:rPr lang="en-IN" sz="1200" dirty="0">
                          <a:solidFill>
                            <a:schemeClr val="bg1"/>
                          </a:solidFill>
                          <a:effectLst/>
                        </a:rPr>
                        <a:t>60</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solidFill>
                      <a:srgbClr val="0070C0"/>
                    </a:solidFill>
                  </a:tcPr>
                </a:tc>
                <a:tc>
                  <a:txBody>
                    <a:bodyPr/>
                    <a:lstStyle/>
                    <a:p>
                      <a:pPr marL="0" marR="0" algn="l">
                        <a:lnSpc>
                          <a:spcPct val="107000"/>
                        </a:lnSpc>
                        <a:spcBef>
                          <a:spcPts val="0"/>
                        </a:spcBef>
                        <a:spcAft>
                          <a:spcPts val="0"/>
                        </a:spcAft>
                      </a:pPr>
                      <a:r>
                        <a:rPr lang="en-IN" sz="1200" dirty="0">
                          <a:effectLst/>
                        </a:rPr>
                        <a:t>Republic of El Salvador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6156670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79.98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268835891"/>
                  </a:ext>
                </a:extLst>
              </a:tr>
              <a:tr h="387588">
                <a:tc gridSpan="2">
                  <a:txBody>
                    <a:bodyPr/>
                    <a:lstStyle/>
                    <a:p>
                      <a:pPr marL="0" marR="0" algn="l">
                        <a:lnSpc>
                          <a:spcPct val="107000"/>
                        </a:lnSpc>
                        <a:spcBef>
                          <a:spcPts val="0"/>
                        </a:spcBef>
                        <a:spcAft>
                          <a:spcPts val="0"/>
                        </a:spcAft>
                      </a:pPr>
                      <a:r>
                        <a:rPr lang="en-IN" sz="1200">
                          <a:effectLst/>
                        </a:rPr>
                        <a:t>61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Equatorial Guinea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759451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9.87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3756389850"/>
                  </a:ext>
                </a:extLst>
              </a:tr>
              <a:tr h="195505">
                <a:tc gridSpan="2">
                  <a:txBody>
                    <a:bodyPr/>
                    <a:lstStyle/>
                    <a:p>
                      <a:pPr marL="0" marR="0" algn="l">
                        <a:lnSpc>
                          <a:spcPct val="107000"/>
                        </a:lnSpc>
                        <a:spcBef>
                          <a:spcPts val="0"/>
                        </a:spcBef>
                        <a:spcAft>
                          <a:spcPts val="0"/>
                        </a:spcAft>
                      </a:pPr>
                      <a:r>
                        <a:rPr lang="en-IN" sz="1200">
                          <a:effectLst/>
                        </a:rPr>
                        <a:t>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Fiji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915303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11.89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967940501"/>
                  </a:ext>
                </a:extLst>
              </a:tr>
              <a:tr h="195505">
                <a:tc gridSpan="2">
                  <a:txBody>
                    <a:bodyPr/>
                    <a:lstStyle/>
                    <a:p>
                      <a:pPr marL="0" marR="0" algn="l">
                        <a:lnSpc>
                          <a:spcPct val="107000"/>
                        </a:lnSpc>
                        <a:spcBef>
                          <a:spcPts val="0"/>
                        </a:spcBef>
                        <a:spcAft>
                          <a:spcPts val="0"/>
                        </a:spcAft>
                      </a:pPr>
                      <a:r>
                        <a:rPr lang="en-IN" sz="1200">
                          <a:effectLst/>
                        </a:rPr>
                        <a:t>63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Ghana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26908262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349.54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190700364"/>
                  </a:ext>
                </a:extLst>
              </a:tr>
              <a:tr h="195505">
                <a:tc gridSpan="2">
                  <a:txBody>
                    <a:bodyPr/>
                    <a:lstStyle/>
                    <a:p>
                      <a:pPr marL="0" marR="0" algn="l">
                        <a:lnSpc>
                          <a:spcPct val="107000"/>
                        </a:lnSpc>
                        <a:spcBef>
                          <a:spcPts val="0"/>
                        </a:spcBef>
                        <a:spcAft>
                          <a:spcPts val="0"/>
                        </a:spcAft>
                      </a:pPr>
                      <a:r>
                        <a:rPr lang="en-IN" sz="1200">
                          <a:effectLst/>
                        </a:rPr>
                        <a:t>64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Guatemala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15189958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197.32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587273489"/>
                  </a:ext>
                </a:extLst>
              </a:tr>
              <a:tr h="195505">
                <a:tc gridSpan="2">
                  <a:txBody>
                    <a:bodyPr/>
                    <a:lstStyle/>
                    <a:p>
                      <a:pPr marL="0" marR="0" algn="l">
                        <a:lnSpc>
                          <a:spcPct val="107000"/>
                        </a:lnSpc>
                        <a:spcBef>
                          <a:spcPts val="0"/>
                        </a:spcBef>
                        <a:spcAft>
                          <a:spcPts val="0"/>
                        </a:spcAft>
                      </a:pPr>
                      <a:r>
                        <a:rPr lang="en-IN" sz="1200">
                          <a:effectLst/>
                        </a:rPr>
                        <a:t>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Guinea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12093349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157.09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165893942"/>
                  </a:ext>
                </a:extLst>
              </a:tr>
              <a:tr h="195505">
                <a:tc gridSpan="2">
                  <a:txBody>
                    <a:bodyPr/>
                    <a:lstStyle/>
                    <a:p>
                      <a:pPr marL="0" marR="0" algn="l">
                        <a:lnSpc>
                          <a:spcPct val="107000"/>
                        </a:lnSpc>
                        <a:spcBef>
                          <a:spcPts val="0"/>
                        </a:spcBef>
                        <a:spcAft>
                          <a:spcPts val="0"/>
                        </a:spcAft>
                      </a:pPr>
                      <a:r>
                        <a:rPr lang="en-IN" sz="1200">
                          <a:effectLst/>
                        </a:rPr>
                        <a:t>66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Guinea-Bissau</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1759159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22.85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684378410"/>
                  </a:ext>
                </a:extLst>
              </a:tr>
              <a:tr h="195505">
                <a:tc gridSpan="2">
                  <a:txBody>
                    <a:bodyPr/>
                    <a:lstStyle/>
                    <a:p>
                      <a:pPr marL="0" marR="0" algn="l">
                        <a:lnSpc>
                          <a:spcPct val="107000"/>
                        </a:lnSpc>
                        <a:spcBef>
                          <a:spcPts val="0"/>
                        </a:spcBef>
                        <a:spcAft>
                          <a:spcPts val="0"/>
                        </a:spcAft>
                      </a:pPr>
                      <a:r>
                        <a:rPr lang="en-IN" sz="1200">
                          <a:effectLst/>
                        </a:rPr>
                        <a:t>67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Guyana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735909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9.56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4119493992"/>
                  </a:ext>
                </a:extLst>
              </a:tr>
              <a:tr h="195505">
                <a:tc gridSpan="2">
                  <a:txBody>
                    <a:bodyPr/>
                    <a:lstStyle/>
                    <a:p>
                      <a:pPr marL="0" marR="0" algn="l">
                        <a:lnSpc>
                          <a:spcPct val="107000"/>
                        </a:lnSpc>
                        <a:spcBef>
                          <a:spcPts val="0"/>
                        </a:spcBef>
                        <a:spcAft>
                          <a:spcPts val="0"/>
                        </a:spcAft>
                      </a:pPr>
                      <a:r>
                        <a:rPr lang="en-IN" sz="1200">
                          <a:effectLst/>
                        </a:rPr>
                        <a:t>68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Haiti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10485800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136.21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2944096887"/>
                  </a:ext>
                </a:extLst>
              </a:tr>
              <a:tr h="195505">
                <a:tc gridSpan="2">
                  <a:txBody>
                    <a:bodyPr/>
                    <a:lstStyle/>
                    <a:p>
                      <a:pPr marL="0" marR="0" algn="l">
                        <a:lnSpc>
                          <a:spcPct val="107000"/>
                        </a:lnSpc>
                        <a:spcBef>
                          <a:spcPts val="0"/>
                        </a:spcBef>
                        <a:spcAft>
                          <a:spcPts val="0"/>
                        </a:spcAft>
                      </a:pPr>
                      <a:r>
                        <a:rPr lang="en-IN" sz="1200">
                          <a:effectLst/>
                        </a:rPr>
                        <a:t>69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Honduras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8893259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115.52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3549998603"/>
                  </a:ext>
                </a:extLst>
              </a:tr>
              <a:tr h="387588">
                <a:tc gridSpan="2">
                  <a:txBody>
                    <a:bodyPr/>
                    <a:lstStyle/>
                    <a:p>
                      <a:pPr marL="0" marR="0" algn="l">
                        <a:lnSpc>
                          <a:spcPct val="107000"/>
                        </a:lnSpc>
                        <a:spcBef>
                          <a:spcPts val="0"/>
                        </a:spcBef>
                        <a:spcAft>
                          <a:spcPts val="0"/>
                        </a:spcAft>
                      </a:pPr>
                      <a:r>
                        <a:rPr lang="en-IN" sz="1200">
                          <a:effectLst/>
                        </a:rPr>
                        <a:t>70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India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1,266,883,598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16456.82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4176988897"/>
                  </a:ext>
                </a:extLst>
              </a:tr>
              <a:tr h="195505">
                <a:tc gridSpan="2">
                  <a:txBody>
                    <a:bodyPr/>
                    <a:lstStyle/>
                    <a:p>
                      <a:pPr marL="0" marR="0" algn="l">
                        <a:lnSpc>
                          <a:spcPct val="107000"/>
                        </a:lnSpc>
                        <a:spcBef>
                          <a:spcPts val="0"/>
                        </a:spcBef>
                        <a:spcAft>
                          <a:spcPts val="0"/>
                        </a:spcAft>
                      </a:pPr>
                      <a:r>
                        <a:rPr lang="en-IN" sz="1200">
                          <a:effectLst/>
                        </a:rPr>
                        <a:t>71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Indonesia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258316051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3355.53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2660339473"/>
                  </a:ext>
                </a:extLst>
              </a:tr>
              <a:tr h="195505">
                <a:tc gridSpan="2">
                  <a:txBody>
                    <a:bodyPr/>
                    <a:lstStyle/>
                    <a:p>
                      <a:pPr marL="0" marR="0" algn="l">
                        <a:lnSpc>
                          <a:spcPct val="107000"/>
                        </a:lnSpc>
                        <a:spcBef>
                          <a:spcPts val="0"/>
                        </a:spcBef>
                        <a:spcAft>
                          <a:spcPts val="0"/>
                        </a:spcAft>
                      </a:pPr>
                      <a:r>
                        <a:rPr lang="en-IN" sz="1200">
                          <a:effectLst/>
                        </a:rPr>
                        <a:t>72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Kenya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46790758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607.81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722886061"/>
                  </a:ext>
                </a:extLst>
              </a:tr>
              <a:tr h="195505">
                <a:tc gridSpan="2">
                  <a:txBody>
                    <a:bodyPr/>
                    <a:lstStyle/>
                    <a:p>
                      <a:pPr marL="0" marR="0" algn="l">
                        <a:lnSpc>
                          <a:spcPct val="107000"/>
                        </a:lnSpc>
                        <a:spcBef>
                          <a:spcPts val="0"/>
                        </a:spcBef>
                        <a:spcAft>
                          <a:spcPts val="0"/>
                        </a:spcAft>
                      </a:pPr>
                      <a:r>
                        <a:rPr lang="en-IN" sz="1200">
                          <a:effectLst/>
                        </a:rPr>
                        <a:t>73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Kiribati</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106925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1.39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051168682"/>
                  </a:ext>
                </a:extLst>
              </a:tr>
              <a:tr h="195505">
                <a:tc gridSpan="2">
                  <a:txBody>
                    <a:bodyPr/>
                    <a:lstStyle/>
                    <a:p>
                      <a:pPr marL="0" marR="0" algn="l">
                        <a:lnSpc>
                          <a:spcPct val="107000"/>
                        </a:lnSpc>
                        <a:spcBef>
                          <a:spcPts val="0"/>
                        </a:spcBef>
                        <a:spcAft>
                          <a:spcPts val="0"/>
                        </a:spcAft>
                      </a:pPr>
                      <a:r>
                        <a:rPr lang="en-IN" sz="1200">
                          <a:effectLst/>
                        </a:rPr>
                        <a:t>74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Liberia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4299944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55.86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1484663645"/>
                  </a:ext>
                </a:extLst>
              </a:tr>
              <a:tr h="195505">
                <a:tc gridSpan="2">
                  <a:txBody>
                    <a:bodyPr/>
                    <a:lstStyle/>
                    <a:p>
                      <a:pPr marL="0" marR="0" algn="l">
                        <a:lnSpc>
                          <a:spcPct val="107000"/>
                        </a:lnSpc>
                        <a:spcBef>
                          <a:spcPts val="0"/>
                        </a:spcBef>
                        <a:spcAft>
                          <a:spcPts val="0"/>
                        </a:spcAft>
                      </a:pPr>
                      <a:r>
                        <a:rPr lang="en-IN" sz="1200">
                          <a:effectLst/>
                        </a:rPr>
                        <a:t>75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hMerge="1">
                  <a:txBody>
                    <a:bodyPr/>
                    <a:lstStyle/>
                    <a:p>
                      <a:endParaRPr lang="en-US"/>
                    </a:p>
                  </a:txBody>
                  <a:tcPr/>
                </a:tc>
                <a:tc>
                  <a:txBody>
                    <a:bodyPr/>
                    <a:lstStyle/>
                    <a:p>
                      <a:pPr marL="0" marR="0" algn="l">
                        <a:lnSpc>
                          <a:spcPct val="107000"/>
                        </a:lnSpc>
                        <a:spcBef>
                          <a:spcPts val="0"/>
                        </a:spcBef>
                        <a:spcAft>
                          <a:spcPts val="0"/>
                        </a:spcAft>
                      </a:pPr>
                      <a:r>
                        <a:rPr lang="en-IN" sz="1200">
                          <a:effectLst/>
                        </a:rPr>
                        <a:t>Republic of Madagascar</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a:effectLst/>
                        </a:rPr>
                        <a:t>24430325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tc>
                  <a:txBody>
                    <a:bodyPr/>
                    <a:lstStyle/>
                    <a:p>
                      <a:pPr marL="0" marR="0" algn="l">
                        <a:lnSpc>
                          <a:spcPct val="107000"/>
                        </a:lnSpc>
                        <a:spcBef>
                          <a:spcPts val="0"/>
                        </a:spcBef>
                        <a:spcAft>
                          <a:spcPts val="0"/>
                        </a:spcAft>
                      </a:pPr>
                      <a:r>
                        <a:rPr lang="en-IN" sz="1200" dirty="0">
                          <a:effectLst/>
                        </a:rPr>
                        <a:t>317.35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643" marR="56643" marT="0" marB="0" anchor="ctr"/>
                </a:tc>
                <a:extLst>
                  <a:ext uri="{0D108BD9-81ED-4DB2-BD59-A6C34878D82A}">
                    <a16:rowId xmlns:a16="http://schemas.microsoft.com/office/drawing/2014/main" val="3115786167"/>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870972600"/>
              </p:ext>
            </p:extLst>
          </p:nvPr>
        </p:nvGraphicFramePr>
        <p:xfrm>
          <a:off x="6619877" y="1538542"/>
          <a:ext cx="5471319" cy="5248222"/>
        </p:xfrm>
        <a:graphic>
          <a:graphicData uri="http://schemas.openxmlformats.org/drawingml/2006/table">
            <a:tbl>
              <a:tblPr firstRow="1" firstCol="1" bandRow="1">
                <a:tableStyleId>{5C22544A-7EE6-4342-B048-85BDC9FD1C3A}</a:tableStyleId>
              </a:tblPr>
              <a:tblGrid>
                <a:gridCol w="413543">
                  <a:extLst>
                    <a:ext uri="{9D8B030D-6E8A-4147-A177-3AD203B41FA5}">
                      <a16:colId xmlns:a16="http://schemas.microsoft.com/office/drawing/2014/main" val="176182228"/>
                    </a:ext>
                  </a:extLst>
                </a:gridCol>
                <a:gridCol w="1981200">
                  <a:extLst>
                    <a:ext uri="{9D8B030D-6E8A-4147-A177-3AD203B41FA5}">
                      <a16:colId xmlns:a16="http://schemas.microsoft.com/office/drawing/2014/main" val="2195000822"/>
                    </a:ext>
                  </a:extLst>
                </a:gridCol>
                <a:gridCol w="1143000">
                  <a:extLst>
                    <a:ext uri="{9D8B030D-6E8A-4147-A177-3AD203B41FA5}">
                      <a16:colId xmlns:a16="http://schemas.microsoft.com/office/drawing/2014/main" val="238305820"/>
                    </a:ext>
                  </a:extLst>
                </a:gridCol>
                <a:gridCol w="1933576">
                  <a:extLst>
                    <a:ext uri="{9D8B030D-6E8A-4147-A177-3AD203B41FA5}">
                      <a16:colId xmlns:a16="http://schemas.microsoft.com/office/drawing/2014/main" val="3475907571"/>
                    </a:ext>
                  </a:extLst>
                </a:gridCol>
              </a:tblGrid>
              <a:tr h="202367">
                <a:tc>
                  <a:txBody>
                    <a:bodyPr/>
                    <a:lstStyle/>
                    <a:p>
                      <a:pPr marL="0" marR="0" algn="l">
                        <a:lnSpc>
                          <a:spcPct val="107000"/>
                        </a:lnSpc>
                        <a:spcBef>
                          <a:spcPts val="0"/>
                        </a:spcBef>
                        <a:spcAft>
                          <a:spcPts val="0"/>
                        </a:spcAft>
                      </a:pPr>
                      <a:r>
                        <a:rPr lang="en-IN" sz="1200" dirty="0">
                          <a:effectLst/>
                        </a:rPr>
                        <a:t>76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Maldives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392960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5.10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826037019"/>
                  </a:ext>
                </a:extLst>
              </a:tr>
              <a:tr h="202367">
                <a:tc>
                  <a:txBody>
                    <a:bodyPr/>
                    <a:lstStyle/>
                    <a:p>
                      <a:pPr marL="0" marR="0" algn="l">
                        <a:lnSpc>
                          <a:spcPct val="107000"/>
                        </a:lnSpc>
                        <a:spcBef>
                          <a:spcPts val="0"/>
                        </a:spcBef>
                        <a:spcAft>
                          <a:spcPts val="0"/>
                        </a:spcAft>
                      </a:pPr>
                      <a:r>
                        <a:rPr lang="en-IN" sz="1200" dirty="0">
                          <a:effectLst/>
                        </a:rPr>
                        <a:t>77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Mali</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17467108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226.90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001505525"/>
                  </a:ext>
                </a:extLst>
              </a:tr>
              <a:tr h="202367">
                <a:tc>
                  <a:txBody>
                    <a:bodyPr/>
                    <a:lstStyle/>
                    <a:p>
                      <a:pPr marL="0" marR="0" algn="l">
                        <a:lnSpc>
                          <a:spcPct val="107000"/>
                        </a:lnSpc>
                        <a:spcBef>
                          <a:spcPts val="0"/>
                        </a:spcBef>
                        <a:spcAft>
                          <a:spcPts val="0"/>
                        </a:spcAft>
                      </a:pPr>
                      <a:r>
                        <a:rPr lang="en-IN" sz="1200" dirty="0">
                          <a:effectLst/>
                        </a:rPr>
                        <a:t>78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Marshall Islands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73376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0.95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829964020"/>
                  </a:ext>
                </a:extLst>
              </a:tr>
              <a:tr h="202367">
                <a:tc>
                  <a:txBody>
                    <a:bodyPr/>
                    <a:lstStyle/>
                    <a:p>
                      <a:pPr marL="0" marR="0" algn="l">
                        <a:lnSpc>
                          <a:spcPct val="107000"/>
                        </a:lnSpc>
                        <a:spcBef>
                          <a:spcPts val="0"/>
                        </a:spcBef>
                        <a:spcAft>
                          <a:spcPts val="0"/>
                        </a:spcAft>
                      </a:pPr>
                      <a:r>
                        <a:rPr lang="en-IN" sz="1200" dirty="0">
                          <a:effectLst/>
                        </a:rPr>
                        <a:t>79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Mauritius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1348242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17.51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221512466"/>
                  </a:ext>
                </a:extLst>
              </a:tr>
              <a:tr h="202367">
                <a:tc>
                  <a:txBody>
                    <a:bodyPr/>
                    <a:lstStyle/>
                    <a:p>
                      <a:pPr marL="0" marR="0" algn="l">
                        <a:lnSpc>
                          <a:spcPct val="107000"/>
                        </a:lnSpc>
                        <a:spcBef>
                          <a:spcPts val="0"/>
                        </a:spcBef>
                        <a:spcAft>
                          <a:spcPts val="0"/>
                        </a:spcAft>
                      </a:pPr>
                      <a:r>
                        <a:rPr lang="en-IN" sz="1200">
                          <a:effectLst/>
                        </a:rPr>
                        <a:t>80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Mozambique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25930150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336.83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531299783"/>
                  </a:ext>
                </a:extLst>
              </a:tr>
              <a:tr h="202367">
                <a:tc>
                  <a:txBody>
                    <a:bodyPr/>
                    <a:lstStyle/>
                    <a:p>
                      <a:pPr marL="0" marR="0" algn="l">
                        <a:lnSpc>
                          <a:spcPct val="107000"/>
                        </a:lnSpc>
                        <a:spcBef>
                          <a:spcPts val="0"/>
                        </a:spcBef>
                        <a:spcAft>
                          <a:spcPts val="0"/>
                        </a:spcAft>
                      </a:pPr>
                      <a:r>
                        <a:rPr lang="en-IN" sz="1200">
                          <a:effectLst/>
                        </a:rPr>
                        <a:t>81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Myanmar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53260000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691.85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171637612"/>
                  </a:ext>
                </a:extLst>
              </a:tr>
              <a:tr h="202367">
                <a:tc>
                  <a:txBody>
                    <a:bodyPr/>
                    <a:lstStyle/>
                    <a:p>
                      <a:pPr marL="0" marR="0" algn="l">
                        <a:lnSpc>
                          <a:spcPct val="107000"/>
                        </a:lnSpc>
                        <a:spcBef>
                          <a:spcPts val="0"/>
                        </a:spcBef>
                        <a:spcAft>
                          <a:spcPts val="0"/>
                        </a:spcAft>
                      </a:pPr>
                      <a:r>
                        <a:rPr lang="en-IN" sz="1200">
                          <a:effectLst/>
                        </a:rPr>
                        <a:t>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Namibia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2436469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31.65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154065105"/>
                  </a:ext>
                </a:extLst>
              </a:tr>
              <a:tr h="202367">
                <a:tc>
                  <a:txBody>
                    <a:bodyPr/>
                    <a:lstStyle/>
                    <a:p>
                      <a:pPr marL="0" marR="0" algn="l">
                        <a:lnSpc>
                          <a:spcPct val="107000"/>
                        </a:lnSpc>
                        <a:spcBef>
                          <a:spcPts val="0"/>
                        </a:spcBef>
                        <a:spcAft>
                          <a:spcPts val="0"/>
                        </a:spcAft>
                      </a:pPr>
                      <a:r>
                        <a:rPr lang="en-IN" sz="1200">
                          <a:effectLst/>
                        </a:rPr>
                        <a:t>83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Nauru</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9591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0.12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749477242"/>
                  </a:ext>
                </a:extLst>
              </a:tr>
              <a:tr h="202367">
                <a:tc>
                  <a:txBody>
                    <a:bodyPr/>
                    <a:lstStyle/>
                    <a:p>
                      <a:pPr marL="0" marR="0" algn="l">
                        <a:lnSpc>
                          <a:spcPct val="107000"/>
                        </a:lnSpc>
                        <a:spcBef>
                          <a:spcPts val="0"/>
                        </a:spcBef>
                        <a:spcAft>
                          <a:spcPts val="0"/>
                        </a:spcAft>
                      </a:pPr>
                      <a:r>
                        <a:rPr lang="en-IN" sz="1200">
                          <a:effectLst/>
                        </a:rPr>
                        <a:t>84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Niger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18,638,600 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242.11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945170805"/>
                  </a:ext>
                </a:extLst>
              </a:tr>
              <a:tr h="202367">
                <a:tc>
                  <a:txBody>
                    <a:bodyPr/>
                    <a:lstStyle/>
                    <a:p>
                      <a:pPr marL="0" marR="0" algn="l">
                        <a:lnSpc>
                          <a:spcPct val="107000"/>
                        </a:lnSpc>
                        <a:spcBef>
                          <a:spcPts val="0"/>
                        </a:spcBef>
                        <a:spcAft>
                          <a:spcPts val="0"/>
                        </a:spcAft>
                      </a:pPr>
                      <a:r>
                        <a:rPr lang="en-IN" sz="1200">
                          <a:effectLst/>
                        </a:rPr>
                        <a:t>85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Palau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21347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0.28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386466495"/>
                  </a:ext>
                </a:extLst>
              </a:tr>
              <a:tr h="202367">
                <a:tc>
                  <a:txBody>
                    <a:bodyPr/>
                    <a:lstStyle/>
                    <a:p>
                      <a:pPr marL="0" marR="0" algn="l">
                        <a:lnSpc>
                          <a:spcPct val="107000"/>
                        </a:lnSpc>
                        <a:spcBef>
                          <a:spcPts val="0"/>
                        </a:spcBef>
                        <a:spcAft>
                          <a:spcPts val="0"/>
                        </a:spcAft>
                      </a:pPr>
                      <a:r>
                        <a:rPr lang="en-IN" sz="1200">
                          <a:effectLst/>
                        </a:rPr>
                        <a:t>86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Panama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3705246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48.13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562450207"/>
                  </a:ext>
                </a:extLst>
              </a:tr>
              <a:tr h="202367">
                <a:tc>
                  <a:txBody>
                    <a:bodyPr/>
                    <a:lstStyle/>
                    <a:p>
                      <a:pPr marL="0" marR="0" algn="l">
                        <a:lnSpc>
                          <a:spcPct val="107000"/>
                        </a:lnSpc>
                        <a:spcBef>
                          <a:spcPts val="0"/>
                        </a:spcBef>
                        <a:spcAft>
                          <a:spcPts val="0"/>
                        </a:spcAft>
                      </a:pPr>
                      <a:r>
                        <a:rPr lang="en-IN" sz="1200">
                          <a:effectLst/>
                        </a:rPr>
                        <a:t>87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Paraguay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6862812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89.15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63180151"/>
                  </a:ext>
                </a:extLst>
              </a:tr>
              <a:tr h="202367">
                <a:tc>
                  <a:txBody>
                    <a:bodyPr/>
                    <a:lstStyle/>
                    <a:p>
                      <a:pPr marL="0" marR="0" algn="l">
                        <a:lnSpc>
                          <a:spcPct val="107000"/>
                        </a:lnSpc>
                        <a:spcBef>
                          <a:spcPts val="0"/>
                        </a:spcBef>
                        <a:spcAft>
                          <a:spcPts val="0"/>
                        </a:spcAft>
                      </a:pPr>
                      <a:r>
                        <a:rPr lang="en-IN" sz="1200">
                          <a:effectLst/>
                        </a:rPr>
                        <a:t>88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Peru</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30741062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399.33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819711251"/>
                  </a:ext>
                </a:extLst>
              </a:tr>
              <a:tr h="202367">
                <a:tc>
                  <a:txBody>
                    <a:bodyPr/>
                    <a:lstStyle/>
                    <a:p>
                      <a:pPr marL="0" marR="0" algn="l">
                        <a:lnSpc>
                          <a:spcPct val="107000"/>
                        </a:lnSpc>
                        <a:spcBef>
                          <a:spcPts val="0"/>
                        </a:spcBef>
                        <a:spcAft>
                          <a:spcPts val="0"/>
                        </a:spcAft>
                      </a:pPr>
                      <a:r>
                        <a:rPr lang="en-IN" sz="1200">
                          <a:effectLst/>
                        </a:rPr>
                        <a:t>89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Philippines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102624209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1333.09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75914203"/>
                  </a:ext>
                </a:extLst>
              </a:tr>
              <a:tr h="202367">
                <a:tc>
                  <a:txBody>
                    <a:bodyPr/>
                    <a:lstStyle/>
                    <a:p>
                      <a:pPr marL="0" marR="0" algn="l">
                        <a:lnSpc>
                          <a:spcPct val="107000"/>
                        </a:lnSpc>
                        <a:spcBef>
                          <a:spcPts val="0"/>
                        </a:spcBef>
                        <a:spcAft>
                          <a:spcPts val="0"/>
                        </a:spcAft>
                      </a:pPr>
                      <a:r>
                        <a:rPr lang="en-IN" sz="1200">
                          <a:effectLst/>
                        </a:rPr>
                        <a:t>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Rwanda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12988423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168.72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686652929"/>
                  </a:ext>
                </a:extLst>
              </a:tr>
              <a:tr h="202367">
                <a:tc>
                  <a:txBody>
                    <a:bodyPr/>
                    <a:lstStyle/>
                    <a:p>
                      <a:pPr marL="0" marR="0" algn="l">
                        <a:lnSpc>
                          <a:spcPct val="107000"/>
                        </a:lnSpc>
                        <a:spcBef>
                          <a:spcPts val="0"/>
                        </a:spcBef>
                        <a:spcAft>
                          <a:spcPts val="0"/>
                        </a:spcAft>
                      </a:pPr>
                      <a:r>
                        <a:rPr lang="en-IN" sz="1200">
                          <a:effectLst/>
                        </a:rPr>
                        <a:t>91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Senegal</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14320055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186.02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635010860"/>
                  </a:ext>
                </a:extLst>
              </a:tr>
              <a:tr h="202367">
                <a:tc>
                  <a:txBody>
                    <a:bodyPr/>
                    <a:lstStyle/>
                    <a:p>
                      <a:pPr marL="0" marR="0" algn="l">
                        <a:lnSpc>
                          <a:spcPct val="107000"/>
                        </a:lnSpc>
                        <a:spcBef>
                          <a:spcPts val="0"/>
                        </a:spcBef>
                        <a:spcAft>
                          <a:spcPts val="0"/>
                        </a:spcAft>
                      </a:pPr>
                      <a:r>
                        <a:rPr lang="en-IN" sz="1200">
                          <a:effectLst/>
                        </a:rPr>
                        <a:t>92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Seychelles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93186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4180358920"/>
                  </a:ext>
                </a:extLst>
              </a:tr>
              <a:tr h="202367">
                <a:tc>
                  <a:txBody>
                    <a:bodyPr/>
                    <a:lstStyle/>
                    <a:p>
                      <a:pPr marL="0" marR="0" algn="l">
                        <a:lnSpc>
                          <a:spcPct val="107000"/>
                        </a:lnSpc>
                        <a:spcBef>
                          <a:spcPts val="0"/>
                        </a:spcBef>
                        <a:spcAft>
                          <a:spcPts val="0"/>
                        </a:spcAft>
                      </a:pPr>
                      <a:r>
                        <a:rPr lang="en-IN" sz="1200">
                          <a:effectLst/>
                        </a:rPr>
                        <a:t>93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Sierra Leone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6018888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78.19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981691561"/>
                  </a:ext>
                </a:extLst>
              </a:tr>
              <a:tr h="202367">
                <a:tc>
                  <a:txBody>
                    <a:bodyPr/>
                    <a:lstStyle/>
                    <a:p>
                      <a:pPr marL="0" marR="0" algn="l">
                        <a:lnSpc>
                          <a:spcPct val="107000"/>
                        </a:lnSpc>
                        <a:spcBef>
                          <a:spcPts val="0"/>
                        </a:spcBef>
                        <a:spcAft>
                          <a:spcPts val="0"/>
                        </a:spcAft>
                      </a:pPr>
                      <a:r>
                        <a:rPr lang="en-IN" sz="1200">
                          <a:effectLst/>
                        </a:rPr>
                        <a:t>94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Singapore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5781728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75.10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725974990"/>
                  </a:ext>
                </a:extLst>
              </a:tr>
              <a:tr h="202367">
                <a:tc>
                  <a:txBody>
                    <a:bodyPr/>
                    <a:lstStyle/>
                    <a:p>
                      <a:pPr marL="0" marR="0" algn="l">
                        <a:lnSpc>
                          <a:spcPct val="107000"/>
                        </a:lnSpc>
                        <a:spcBef>
                          <a:spcPts val="0"/>
                        </a:spcBef>
                        <a:spcAft>
                          <a:spcPts val="0"/>
                        </a:spcAft>
                      </a:pPr>
                      <a:r>
                        <a:rPr lang="en-IN" sz="1200">
                          <a:effectLst/>
                        </a:rPr>
                        <a:t>95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South Africa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54300704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705.37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4236725500"/>
                  </a:ext>
                </a:extLst>
              </a:tr>
              <a:tr h="202367">
                <a:tc>
                  <a:txBody>
                    <a:bodyPr/>
                    <a:lstStyle/>
                    <a:p>
                      <a:pPr marL="0" marR="0" algn="l">
                        <a:lnSpc>
                          <a:spcPct val="107000"/>
                        </a:lnSpc>
                        <a:spcBef>
                          <a:spcPts val="0"/>
                        </a:spcBef>
                        <a:spcAft>
                          <a:spcPts val="0"/>
                        </a:spcAft>
                      </a:pPr>
                      <a:r>
                        <a:rPr lang="en-IN" sz="1200">
                          <a:effectLst/>
                        </a:rPr>
                        <a:t>96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South Sudan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12530717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162.77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26487984"/>
                  </a:ext>
                </a:extLst>
              </a:tr>
              <a:tr h="202367">
                <a:tc>
                  <a:txBody>
                    <a:bodyPr/>
                    <a:lstStyle/>
                    <a:p>
                      <a:pPr marL="0" marR="0" algn="l">
                        <a:lnSpc>
                          <a:spcPct val="107000"/>
                        </a:lnSpc>
                        <a:spcBef>
                          <a:spcPts val="0"/>
                        </a:spcBef>
                        <a:spcAft>
                          <a:spcPts val="0"/>
                        </a:spcAft>
                      </a:pPr>
                      <a:r>
                        <a:rPr lang="en-IN" sz="1200">
                          <a:effectLst/>
                        </a:rPr>
                        <a:t>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Sudan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36729501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477.12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3285088776"/>
                  </a:ext>
                </a:extLst>
              </a:tr>
              <a:tr h="202367">
                <a:tc>
                  <a:txBody>
                    <a:bodyPr/>
                    <a:lstStyle/>
                    <a:p>
                      <a:pPr marL="0" marR="0" algn="l">
                        <a:lnSpc>
                          <a:spcPct val="107000"/>
                        </a:lnSpc>
                        <a:spcBef>
                          <a:spcPts val="0"/>
                        </a:spcBef>
                        <a:spcAft>
                          <a:spcPts val="0"/>
                        </a:spcAft>
                      </a:pPr>
                      <a:r>
                        <a:rPr lang="en-IN" sz="1200">
                          <a:effectLst/>
                        </a:rPr>
                        <a:t>98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a:effectLst/>
                        </a:rPr>
                        <a:t>Republic of Suriname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585824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7.61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1729934209"/>
                  </a:ext>
                </a:extLst>
              </a:tr>
              <a:tr h="202367">
                <a:tc>
                  <a:txBody>
                    <a:bodyPr/>
                    <a:lstStyle/>
                    <a:p>
                      <a:pPr marL="0" marR="0" algn="l">
                        <a:lnSpc>
                          <a:spcPct val="107000"/>
                        </a:lnSpc>
                        <a:spcBef>
                          <a:spcPts val="0"/>
                        </a:spcBef>
                        <a:spcAft>
                          <a:spcPts val="0"/>
                        </a:spcAft>
                      </a:pPr>
                      <a:r>
                        <a:rPr lang="en-IN" sz="1200">
                          <a:effectLst/>
                        </a:rPr>
                        <a:t>99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The Gambia</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2009648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26.11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052448873"/>
                  </a:ext>
                </a:extLst>
              </a:tr>
              <a:tr h="390902">
                <a:tc>
                  <a:txBody>
                    <a:bodyPr/>
                    <a:lstStyle/>
                    <a:p>
                      <a:pPr marL="0" marR="0" algn="l">
                        <a:lnSpc>
                          <a:spcPct val="107000"/>
                        </a:lnSpc>
                        <a:spcBef>
                          <a:spcPts val="0"/>
                        </a:spcBef>
                        <a:spcAft>
                          <a:spcPts val="0"/>
                        </a:spcAft>
                      </a:pPr>
                      <a:r>
                        <a:rPr lang="en-IN" sz="1200">
                          <a:effectLst/>
                        </a:rPr>
                        <a:t>100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Republic of Trinidad and Tobago</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1220479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tc>
                  <a:txBody>
                    <a:bodyPr/>
                    <a:lstStyle/>
                    <a:p>
                      <a:pPr marL="0" marR="0" algn="l">
                        <a:lnSpc>
                          <a:spcPct val="107000"/>
                        </a:lnSpc>
                        <a:spcBef>
                          <a:spcPts val="0"/>
                        </a:spcBef>
                        <a:spcAft>
                          <a:spcPts val="0"/>
                        </a:spcAft>
                      </a:pPr>
                      <a:r>
                        <a:rPr lang="en-IN" sz="1200" dirty="0">
                          <a:effectLst/>
                        </a:rPr>
                        <a:t>15.85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2274" marR="32274" marT="0" marB="0" anchor="ctr"/>
                </a:tc>
                <a:extLst>
                  <a:ext uri="{0D108BD9-81ED-4DB2-BD59-A6C34878D82A}">
                    <a16:rowId xmlns:a16="http://schemas.microsoft.com/office/drawing/2014/main" val="2193714734"/>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564330460"/>
              </p:ext>
            </p:extLst>
          </p:nvPr>
        </p:nvGraphicFramePr>
        <p:xfrm>
          <a:off x="65088" y="814532"/>
          <a:ext cx="6512996" cy="503402"/>
        </p:xfrm>
        <a:graphic>
          <a:graphicData uri="http://schemas.openxmlformats.org/drawingml/2006/table">
            <a:tbl>
              <a:tblPr firstRow="1" firstCol="1" bandRow="1">
                <a:tableStyleId>{5C22544A-7EE6-4342-B048-85BDC9FD1C3A}</a:tableStyleId>
              </a:tblPr>
              <a:tblGrid>
                <a:gridCol w="460515">
                  <a:extLst>
                    <a:ext uri="{9D8B030D-6E8A-4147-A177-3AD203B41FA5}">
                      <a16:colId xmlns:a16="http://schemas.microsoft.com/office/drawing/2014/main" val="572444870"/>
                    </a:ext>
                  </a:extLst>
                </a:gridCol>
                <a:gridCol w="2351421">
                  <a:extLst>
                    <a:ext uri="{9D8B030D-6E8A-4147-A177-3AD203B41FA5}">
                      <a16:colId xmlns:a16="http://schemas.microsoft.com/office/drawing/2014/main" val="884198203"/>
                    </a:ext>
                  </a:extLst>
                </a:gridCol>
                <a:gridCol w="1360614">
                  <a:extLst>
                    <a:ext uri="{9D8B030D-6E8A-4147-A177-3AD203B41FA5}">
                      <a16:colId xmlns:a16="http://schemas.microsoft.com/office/drawing/2014/main" val="703315469"/>
                    </a:ext>
                  </a:extLst>
                </a:gridCol>
                <a:gridCol w="2340446">
                  <a:extLst>
                    <a:ext uri="{9D8B030D-6E8A-4147-A177-3AD203B41FA5}">
                      <a16:colId xmlns:a16="http://schemas.microsoft.com/office/drawing/2014/main" val="3174194313"/>
                    </a:ext>
                  </a:extLst>
                </a:gridCol>
              </a:tblGrid>
              <a:tr h="503402">
                <a:tc>
                  <a:txBody>
                    <a:bodyPr/>
                    <a:lstStyle/>
                    <a:p>
                      <a:pPr marL="0" marR="0" algn="l">
                        <a:lnSpc>
                          <a:spcPct val="107000"/>
                        </a:lnSpc>
                        <a:spcBef>
                          <a:spcPts val="0"/>
                        </a:spcBef>
                        <a:spcAft>
                          <a:spcPts val="0"/>
                        </a:spcAft>
                      </a:pPr>
                      <a:r>
                        <a:rPr lang="en-IN" sz="1200" dirty="0" err="1">
                          <a:solidFill>
                            <a:schemeClr val="bg1"/>
                          </a:solidFill>
                          <a:effectLst/>
                        </a:rPr>
                        <a:t>S.No</a:t>
                      </a:r>
                      <a:r>
                        <a:rPr lang="en-IN" sz="1200" dirty="0">
                          <a:solidFill>
                            <a:schemeClr val="bg1"/>
                          </a:solidFill>
                          <a:effectLst/>
                        </a:rPr>
                        <a:t>:</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solidFill>
                            <a:schemeClr val="bg1"/>
                          </a:solidFill>
                          <a:effectLst/>
                        </a:rPr>
                        <a:t>Country</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solidFill>
                            <a:schemeClr val="bg1"/>
                          </a:solidFill>
                          <a:effectLst/>
                        </a:rPr>
                        <a:t>Population (in Million)</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solidFill>
                            <a:schemeClr val="bg1"/>
                          </a:solidFill>
                          <a:effectLst/>
                        </a:rPr>
                        <a:t>2018 to 2030 Annual </a:t>
                      </a:r>
                      <a:r>
                        <a:rPr lang="en-IN" sz="1200" dirty="0" smtClean="0">
                          <a:solidFill>
                            <a:schemeClr val="bg1"/>
                          </a:solidFill>
                          <a:effectLst/>
                        </a:rPr>
                        <a:t>Target </a:t>
                      </a:r>
                      <a:r>
                        <a:rPr lang="en-IN" sz="1200" dirty="0">
                          <a:solidFill>
                            <a:schemeClr val="bg1"/>
                          </a:solidFill>
                          <a:effectLst/>
                        </a:rPr>
                        <a:t>for Credit Mobilization (in Million US$) </a:t>
                      </a:r>
                      <a:endParaRPr lang="en-US" sz="12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extLst>
                  <a:ext uri="{0D108BD9-81ED-4DB2-BD59-A6C34878D82A}">
                    <a16:rowId xmlns:a16="http://schemas.microsoft.com/office/drawing/2014/main" val="3179758009"/>
                  </a:ext>
                </a:extLst>
              </a:tr>
            </a:tbl>
          </a:graphicData>
        </a:graphic>
      </p:graphicFrame>
    </p:spTree>
    <p:extLst>
      <p:ext uri="{BB962C8B-B14F-4D97-AF65-F5344CB8AC3E}">
        <p14:creationId xmlns:p14="http://schemas.microsoft.com/office/powerpoint/2010/main" val="4037755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254" y="0"/>
            <a:ext cx="10011373" cy="1066797"/>
          </a:xfrm>
          <a:prstGeom prst="rect">
            <a:avLst/>
          </a:prstGeom>
        </p:spPr>
        <p:txBody>
          <a:bodyPr/>
          <a:lstStyle>
            <a:lvl1pPr algn="ctr" defTabSz="1030288" rtl="0" eaLnBrk="0" fontAlgn="base" hangingPunct="0">
              <a:spcBef>
                <a:spcPct val="0"/>
              </a:spcBef>
              <a:spcAft>
                <a:spcPct val="0"/>
              </a:spcAft>
              <a:defRPr sz="5000" kern="1200">
                <a:solidFill>
                  <a:schemeClr val="tx1"/>
                </a:solidFill>
                <a:latin typeface="+mj-lt"/>
                <a:ea typeface="MS PGothic" pitchFamily="34" charset="-128"/>
                <a:cs typeface="MS PGothic" pitchFamily="34" charset="-128"/>
              </a:defRPr>
            </a:lvl1pPr>
            <a:lvl2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2pPr>
            <a:lvl3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3pPr>
            <a:lvl4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4pPr>
            <a:lvl5pPr algn="ctr" defTabSz="1030288" rtl="0" eaLnBrk="0" fontAlgn="base" hangingPunct="0">
              <a:spcBef>
                <a:spcPct val="0"/>
              </a:spcBef>
              <a:spcAft>
                <a:spcPct val="0"/>
              </a:spcAft>
              <a:defRPr sz="5000">
                <a:solidFill>
                  <a:schemeClr val="tx1"/>
                </a:solidFill>
                <a:latin typeface="Calibri" pitchFamily="34" charset="0"/>
                <a:ea typeface="MS PGothic" pitchFamily="34" charset="-128"/>
                <a:cs typeface="MS PGothic" pitchFamily="34" charset="-128"/>
              </a:defRPr>
            </a:lvl5pPr>
            <a:lvl6pPr marL="457200" algn="ctr" defTabSz="1030288" rtl="0" fontAlgn="base">
              <a:spcBef>
                <a:spcPct val="0"/>
              </a:spcBef>
              <a:spcAft>
                <a:spcPct val="0"/>
              </a:spcAft>
              <a:defRPr sz="5000">
                <a:solidFill>
                  <a:schemeClr val="tx1"/>
                </a:solidFill>
                <a:latin typeface="Calibri" pitchFamily="34" charset="0"/>
              </a:defRPr>
            </a:lvl6pPr>
            <a:lvl7pPr marL="914400" algn="ctr" defTabSz="1030288" rtl="0" fontAlgn="base">
              <a:spcBef>
                <a:spcPct val="0"/>
              </a:spcBef>
              <a:spcAft>
                <a:spcPct val="0"/>
              </a:spcAft>
              <a:defRPr sz="5000">
                <a:solidFill>
                  <a:schemeClr val="tx1"/>
                </a:solidFill>
                <a:latin typeface="Calibri" pitchFamily="34" charset="0"/>
              </a:defRPr>
            </a:lvl7pPr>
            <a:lvl8pPr marL="1371600" algn="ctr" defTabSz="1030288" rtl="0" fontAlgn="base">
              <a:spcBef>
                <a:spcPct val="0"/>
              </a:spcBef>
              <a:spcAft>
                <a:spcPct val="0"/>
              </a:spcAft>
              <a:defRPr sz="5000">
                <a:solidFill>
                  <a:schemeClr val="tx1"/>
                </a:solidFill>
                <a:latin typeface="Calibri" pitchFamily="34" charset="0"/>
              </a:defRPr>
            </a:lvl8pPr>
            <a:lvl9pPr marL="1828800" algn="ctr" defTabSz="1030288" rtl="0" fontAlgn="base">
              <a:spcBef>
                <a:spcPct val="0"/>
              </a:spcBef>
              <a:spcAft>
                <a:spcPct val="0"/>
              </a:spcAft>
              <a:defRPr sz="5000">
                <a:solidFill>
                  <a:schemeClr val="tx1"/>
                </a:solidFill>
                <a:latin typeface="Calibri" pitchFamily="34" charset="0"/>
              </a:defRPr>
            </a:lvl9pPr>
          </a:lstStyle>
          <a:p>
            <a:pPr algn="l">
              <a:defRPr/>
            </a:pP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Mobilization </a:t>
            </a:r>
            <a:r>
              <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rPr>
              <a:t>of more than US $ 1000 billion </a:t>
            </a:r>
            <a:r>
              <a:rPr kumimoji="1" lang="en-US" sz="2400" b="1" dirty="0" smtClean="0">
                <a:ln w="11430"/>
                <a:solidFill>
                  <a:srgbClr val="FF0000"/>
                </a:solidFill>
                <a:effectLst>
                  <a:outerShdw blurRad="38100" dist="38100" dir="2700000" algn="tl">
                    <a:srgbClr val="000000">
                      <a:alpha val="43137"/>
                    </a:srgbClr>
                  </a:outerShdw>
                </a:effectLst>
                <a:latin typeface="Arial" pitchFamily="34" charset="0"/>
                <a:cs typeface="Arial" pitchFamily="34" charset="0"/>
              </a:rPr>
              <a:t>by 2030</a:t>
            </a:r>
            <a:endParaRPr kumimoji="1" lang="en-US" sz="2400" b="1" dirty="0">
              <a:ln w="1143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3" name="Picture 8" descr="http://www.isolaralliance.com/img/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9554" y="-6350"/>
            <a:ext cx="178627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9"/>
          <p:cNvSpPr>
            <a:spLocks/>
          </p:cNvSpPr>
          <p:nvPr/>
        </p:nvSpPr>
        <p:spPr bwMode="auto">
          <a:xfrm>
            <a:off x="32544" y="762000"/>
            <a:ext cx="12161837" cy="260796"/>
          </a:xfrm>
          <a:custGeom>
            <a:avLst/>
            <a:gdLst>
              <a:gd name="T0" fmla="*/ 0 w 9144000"/>
              <a:gd name="T1" fmla="*/ 0 h 170688"/>
              <a:gd name="T2" fmla="*/ 9144000 w 9144000"/>
              <a:gd name="T3" fmla="*/ 0 h 170688"/>
              <a:gd name="T4" fmla="*/ 0 60000 65536"/>
              <a:gd name="T5" fmla="*/ 0 60000 65536"/>
            </a:gdLst>
            <a:ahLst/>
            <a:cxnLst>
              <a:cxn ang="T4">
                <a:pos x="T0" y="T1"/>
              </a:cxn>
              <a:cxn ang="T5">
                <a:pos x="T2" y="T3"/>
              </a:cxn>
            </a:cxnLst>
            <a:rect l="0" t="0" r="r" b="b"/>
            <a:pathLst>
              <a:path w="9144000" h="170688">
                <a:moveTo>
                  <a:pt x="0" y="0"/>
                </a:moveTo>
                <a:lnTo>
                  <a:pt x="9144000" y="0"/>
                </a:lnTo>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en-IN"/>
          </a:p>
        </p:txBody>
      </p:sp>
      <p:sp>
        <p:nvSpPr>
          <p:cNvPr id="6" name="Rectangle 3"/>
          <p:cNvSpPr>
            <a:spLocks noChangeArrowheads="1"/>
          </p:cNvSpPr>
          <p:nvPr/>
        </p:nvSpPr>
        <p:spPr bwMode="auto">
          <a:xfrm>
            <a:off x="32544" y="392668"/>
            <a:ext cx="11858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IN" b="1" u="sng" dirty="0"/>
              <a:t>Credit Mobilisation Roadmap for ISA Prospective Member Countries</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3310239615"/>
              </p:ext>
            </p:extLst>
          </p:nvPr>
        </p:nvGraphicFramePr>
        <p:xfrm>
          <a:off x="137319" y="932727"/>
          <a:ext cx="6512996" cy="503402"/>
        </p:xfrm>
        <a:graphic>
          <a:graphicData uri="http://schemas.openxmlformats.org/drawingml/2006/table">
            <a:tbl>
              <a:tblPr firstRow="1" firstCol="1" bandRow="1">
                <a:tableStyleId>{5C22544A-7EE6-4342-B048-85BDC9FD1C3A}</a:tableStyleId>
              </a:tblPr>
              <a:tblGrid>
                <a:gridCol w="460515">
                  <a:extLst>
                    <a:ext uri="{9D8B030D-6E8A-4147-A177-3AD203B41FA5}">
                      <a16:colId xmlns:a16="http://schemas.microsoft.com/office/drawing/2014/main" val="572444870"/>
                    </a:ext>
                  </a:extLst>
                </a:gridCol>
                <a:gridCol w="2351421">
                  <a:extLst>
                    <a:ext uri="{9D8B030D-6E8A-4147-A177-3AD203B41FA5}">
                      <a16:colId xmlns:a16="http://schemas.microsoft.com/office/drawing/2014/main" val="884198203"/>
                    </a:ext>
                  </a:extLst>
                </a:gridCol>
                <a:gridCol w="1360614">
                  <a:extLst>
                    <a:ext uri="{9D8B030D-6E8A-4147-A177-3AD203B41FA5}">
                      <a16:colId xmlns:a16="http://schemas.microsoft.com/office/drawing/2014/main" val="703315469"/>
                    </a:ext>
                  </a:extLst>
                </a:gridCol>
                <a:gridCol w="2340446">
                  <a:extLst>
                    <a:ext uri="{9D8B030D-6E8A-4147-A177-3AD203B41FA5}">
                      <a16:colId xmlns:a16="http://schemas.microsoft.com/office/drawing/2014/main" val="3174194313"/>
                    </a:ext>
                  </a:extLst>
                </a:gridCol>
              </a:tblGrid>
              <a:tr h="503402">
                <a:tc>
                  <a:txBody>
                    <a:bodyPr/>
                    <a:lstStyle/>
                    <a:p>
                      <a:pPr marL="0" marR="0" algn="l">
                        <a:lnSpc>
                          <a:spcPct val="107000"/>
                        </a:lnSpc>
                        <a:spcBef>
                          <a:spcPts val="0"/>
                        </a:spcBef>
                        <a:spcAft>
                          <a:spcPts val="0"/>
                        </a:spcAft>
                      </a:pPr>
                      <a:r>
                        <a:rPr lang="en-IN" sz="1200" dirty="0" err="1">
                          <a:effectLst/>
                        </a:rPr>
                        <a:t>S.No</a:t>
                      </a:r>
                      <a:r>
                        <a:rPr lang="en-IN" sz="1200" dirty="0">
                          <a:effectLst/>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Country</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Population (in Million)</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tc>
                  <a:txBody>
                    <a:bodyPr/>
                    <a:lstStyle/>
                    <a:p>
                      <a:pPr marL="0" marR="0" algn="l">
                        <a:lnSpc>
                          <a:spcPct val="107000"/>
                        </a:lnSpc>
                        <a:spcBef>
                          <a:spcPts val="0"/>
                        </a:spcBef>
                        <a:spcAft>
                          <a:spcPts val="0"/>
                        </a:spcAft>
                      </a:pPr>
                      <a:r>
                        <a:rPr lang="en-IN" sz="1200" dirty="0">
                          <a:effectLst/>
                        </a:rPr>
                        <a:t>2018 to 2030 Annual </a:t>
                      </a:r>
                      <a:r>
                        <a:rPr lang="en-IN" sz="1200" dirty="0" smtClean="0">
                          <a:effectLst/>
                        </a:rPr>
                        <a:t>Target </a:t>
                      </a:r>
                      <a:r>
                        <a:rPr lang="en-IN" sz="1200" dirty="0">
                          <a:effectLst/>
                        </a:rPr>
                        <a:t>for Credit Mobilization (in Million US$)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2839" marR="42839" marT="0" marB="0" anchor="b"/>
                </a:tc>
                <a:extLst>
                  <a:ext uri="{0D108BD9-81ED-4DB2-BD59-A6C34878D82A}">
                    <a16:rowId xmlns:a16="http://schemas.microsoft.com/office/drawing/2014/main" val="3179758009"/>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90872832"/>
              </p:ext>
            </p:extLst>
          </p:nvPr>
        </p:nvGraphicFramePr>
        <p:xfrm>
          <a:off x="137319" y="1436122"/>
          <a:ext cx="6512995" cy="5073491"/>
        </p:xfrm>
        <a:graphic>
          <a:graphicData uri="http://schemas.openxmlformats.org/drawingml/2006/table">
            <a:tbl>
              <a:tblPr firstRow="1" firstCol="1" bandRow="1">
                <a:tableStyleId>{5C22544A-7EE6-4342-B048-85BDC9FD1C3A}</a:tableStyleId>
              </a:tblPr>
              <a:tblGrid>
                <a:gridCol w="485293">
                  <a:extLst>
                    <a:ext uri="{9D8B030D-6E8A-4147-A177-3AD203B41FA5}">
                      <a16:colId xmlns:a16="http://schemas.microsoft.com/office/drawing/2014/main" val="364137063"/>
                    </a:ext>
                  </a:extLst>
                </a:gridCol>
                <a:gridCol w="2334107">
                  <a:extLst>
                    <a:ext uri="{9D8B030D-6E8A-4147-A177-3AD203B41FA5}">
                      <a16:colId xmlns:a16="http://schemas.microsoft.com/office/drawing/2014/main" val="2890923601"/>
                    </a:ext>
                  </a:extLst>
                </a:gridCol>
                <a:gridCol w="1371600">
                  <a:extLst>
                    <a:ext uri="{9D8B030D-6E8A-4147-A177-3AD203B41FA5}">
                      <a16:colId xmlns:a16="http://schemas.microsoft.com/office/drawing/2014/main" val="3061358808"/>
                    </a:ext>
                  </a:extLst>
                </a:gridCol>
                <a:gridCol w="2321995">
                  <a:extLst>
                    <a:ext uri="{9D8B030D-6E8A-4147-A177-3AD203B41FA5}">
                      <a16:colId xmlns:a16="http://schemas.microsoft.com/office/drawing/2014/main" val="3524421014"/>
                    </a:ext>
                  </a:extLst>
                </a:gridCol>
              </a:tblGrid>
              <a:tr h="219264">
                <a:tc>
                  <a:txBody>
                    <a:bodyPr/>
                    <a:lstStyle/>
                    <a:p>
                      <a:pPr marL="0" marR="0" algn="l">
                        <a:lnSpc>
                          <a:spcPct val="107000"/>
                        </a:lnSpc>
                        <a:spcBef>
                          <a:spcPts val="0"/>
                        </a:spcBef>
                        <a:spcAft>
                          <a:spcPts val="0"/>
                        </a:spcAft>
                      </a:pPr>
                      <a:r>
                        <a:rPr lang="en-IN" sz="1200" b="0" dirty="0">
                          <a:solidFill>
                            <a:schemeClr val="bg1"/>
                          </a:solidFill>
                          <a:effectLst/>
                        </a:rPr>
                        <a:t>101</a:t>
                      </a:r>
                      <a:endParaRPr lang="en-US" sz="1200" b="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solidFill>
                      <a:schemeClr val="accent1"/>
                    </a:solidFill>
                  </a:tcPr>
                </a:tc>
                <a:tc>
                  <a:txBody>
                    <a:bodyPr/>
                    <a:lstStyle/>
                    <a:p>
                      <a:pPr marL="0" marR="0" algn="l">
                        <a:lnSpc>
                          <a:spcPct val="107000"/>
                        </a:lnSpc>
                        <a:spcBef>
                          <a:spcPts val="0"/>
                        </a:spcBef>
                        <a:spcAft>
                          <a:spcPts val="0"/>
                        </a:spcAft>
                      </a:pPr>
                      <a:r>
                        <a:rPr lang="en-IN" sz="1200" b="0" dirty="0">
                          <a:solidFill>
                            <a:schemeClr val="tx1"/>
                          </a:solidFill>
                          <a:effectLst/>
                        </a:rPr>
                        <a:t>Republic of Uganda</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solidFill>
                      <a:schemeClr val="accent1">
                        <a:lumMod val="20000"/>
                        <a:lumOff val="80000"/>
                      </a:schemeClr>
                    </a:solidFill>
                  </a:tcPr>
                </a:tc>
                <a:tc>
                  <a:txBody>
                    <a:bodyPr/>
                    <a:lstStyle/>
                    <a:p>
                      <a:pPr marL="0" marR="0" algn="l">
                        <a:lnSpc>
                          <a:spcPct val="107000"/>
                        </a:lnSpc>
                        <a:spcBef>
                          <a:spcPts val="0"/>
                        </a:spcBef>
                        <a:spcAft>
                          <a:spcPts val="0"/>
                        </a:spcAft>
                      </a:pPr>
                      <a:r>
                        <a:rPr lang="en-IN" sz="1200" b="0" dirty="0">
                          <a:solidFill>
                            <a:schemeClr val="tx1"/>
                          </a:solidFill>
                          <a:effectLst/>
                        </a:rPr>
                        <a:t>38319241</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solidFill>
                      <a:schemeClr val="accent1">
                        <a:lumMod val="20000"/>
                        <a:lumOff val="80000"/>
                      </a:schemeClr>
                    </a:solidFill>
                  </a:tcPr>
                </a:tc>
                <a:tc>
                  <a:txBody>
                    <a:bodyPr/>
                    <a:lstStyle/>
                    <a:p>
                      <a:pPr marL="0" marR="0" algn="l">
                        <a:lnSpc>
                          <a:spcPct val="107000"/>
                        </a:lnSpc>
                        <a:spcBef>
                          <a:spcPts val="0"/>
                        </a:spcBef>
                        <a:spcAft>
                          <a:spcPts val="0"/>
                        </a:spcAft>
                      </a:pPr>
                      <a:r>
                        <a:rPr lang="en-IN" sz="1200" b="0" dirty="0">
                          <a:solidFill>
                            <a:schemeClr val="tx1"/>
                          </a:solidFill>
                          <a:effectLst/>
                        </a:rPr>
                        <a:t>497.77</a:t>
                      </a:r>
                      <a:endParaRPr lang="en-US" sz="12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solidFill>
                      <a:schemeClr val="accent1">
                        <a:lumMod val="20000"/>
                        <a:lumOff val="80000"/>
                      </a:schemeClr>
                    </a:solidFill>
                  </a:tcPr>
                </a:tc>
                <a:extLst>
                  <a:ext uri="{0D108BD9-81ED-4DB2-BD59-A6C34878D82A}">
                    <a16:rowId xmlns:a16="http://schemas.microsoft.com/office/drawing/2014/main" val="2099386054"/>
                  </a:ext>
                </a:extLst>
              </a:tr>
              <a:tr h="219264">
                <a:tc>
                  <a:txBody>
                    <a:bodyPr/>
                    <a:lstStyle/>
                    <a:p>
                      <a:pPr marL="0" marR="0" algn="l">
                        <a:lnSpc>
                          <a:spcPct val="107000"/>
                        </a:lnSpc>
                        <a:spcBef>
                          <a:spcPts val="0"/>
                        </a:spcBef>
                        <a:spcAft>
                          <a:spcPts val="0"/>
                        </a:spcAft>
                      </a:pPr>
                      <a:r>
                        <a:rPr lang="en-IN" sz="1200" dirty="0">
                          <a:effectLst/>
                        </a:rPr>
                        <a:t>102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Republic of Vanuatu</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277554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3.61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3452212671"/>
                  </a:ext>
                </a:extLst>
              </a:tr>
              <a:tr h="219264">
                <a:tc>
                  <a:txBody>
                    <a:bodyPr/>
                    <a:lstStyle/>
                    <a:p>
                      <a:pPr marL="0" marR="0" algn="l">
                        <a:lnSpc>
                          <a:spcPct val="107000"/>
                        </a:lnSpc>
                        <a:spcBef>
                          <a:spcPts val="0"/>
                        </a:spcBef>
                        <a:spcAft>
                          <a:spcPts val="0"/>
                        </a:spcAft>
                      </a:pPr>
                      <a:r>
                        <a:rPr lang="en-IN" sz="1200">
                          <a:effectLst/>
                        </a:rPr>
                        <a:t>103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Republic of Yemen</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27392779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355.83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933001739"/>
                  </a:ext>
                </a:extLst>
              </a:tr>
              <a:tr h="219264">
                <a:tc>
                  <a:txBody>
                    <a:bodyPr/>
                    <a:lstStyle/>
                    <a:p>
                      <a:pPr marL="0" marR="0" algn="l">
                        <a:lnSpc>
                          <a:spcPct val="107000"/>
                        </a:lnSpc>
                        <a:spcBef>
                          <a:spcPts val="0"/>
                        </a:spcBef>
                        <a:spcAft>
                          <a:spcPts val="0"/>
                        </a:spcAft>
                      </a:pPr>
                      <a:r>
                        <a:rPr lang="en-IN" sz="1200">
                          <a:effectLst/>
                        </a:rPr>
                        <a:t>104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Republic of Zambia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15510711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201.48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1543746714"/>
                  </a:ext>
                </a:extLst>
              </a:tr>
              <a:tr h="219264">
                <a:tc>
                  <a:txBody>
                    <a:bodyPr/>
                    <a:lstStyle/>
                    <a:p>
                      <a:pPr marL="0" marR="0" algn="l">
                        <a:lnSpc>
                          <a:spcPct val="107000"/>
                        </a:lnSpc>
                        <a:spcBef>
                          <a:spcPts val="0"/>
                        </a:spcBef>
                        <a:spcAft>
                          <a:spcPts val="0"/>
                        </a:spcAft>
                      </a:pPr>
                      <a:r>
                        <a:rPr lang="en-IN" sz="1200">
                          <a:effectLst/>
                        </a:rPr>
                        <a:t>105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Republic of Zimbabwe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14546961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188.97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712359561"/>
                  </a:ext>
                </a:extLst>
              </a:tr>
              <a:tr h="219264">
                <a:tc>
                  <a:txBody>
                    <a:bodyPr/>
                    <a:lstStyle/>
                    <a:p>
                      <a:pPr marL="0" marR="0" algn="l">
                        <a:lnSpc>
                          <a:spcPct val="107000"/>
                        </a:lnSpc>
                        <a:spcBef>
                          <a:spcPts val="0"/>
                        </a:spcBef>
                        <a:spcAft>
                          <a:spcPts val="0"/>
                        </a:spcAft>
                      </a:pPr>
                      <a:r>
                        <a:rPr lang="en-IN" sz="1200">
                          <a:effectLst/>
                        </a:rPr>
                        <a:t>106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Republic of Nicaragua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5966798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77.51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806233277"/>
                  </a:ext>
                </a:extLst>
              </a:tr>
              <a:tr h="438239">
                <a:tc>
                  <a:txBody>
                    <a:bodyPr/>
                    <a:lstStyle/>
                    <a:p>
                      <a:pPr marL="0" marR="0" algn="l">
                        <a:lnSpc>
                          <a:spcPct val="107000"/>
                        </a:lnSpc>
                        <a:spcBef>
                          <a:spcPts val="0"/>
                        </a:spcBef>
                        <a:spcAft>
                          <a:spcPts val="0"/>
                        </a:spcAft>
                      </a:pPr>
                      <a:r>
                        <a:rPr lang="en-IN" sz="1200">
                          <a:effectLst/>
                        </a:rPr>
                        <a:t>107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Saint Vincent and the Grenadines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102,350 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930874728"/>
                  </a:ext>
                </a:extLst>
              </a:tr>
              <a:tr h="219264">
                <a:tc>
                  <a:txBody>
                    <a:bodyPr/>
                    <a:lstStyle/>
                    <a:p>
                      <a:pPr marL="0" marR="0" algn="l">
                        <a:lnSpc>
                          <a:spcPct val="107000"/>
                        </a:lnSpc>
                        <a:spcBef>
                          <a:spcPts val="0"/>
                        </a:spcBef>
                        <a:spcAft>
                          <a:spcPts val="0"/>
                        </a:spcAft>
                      </a:pPr>
                      <a:r>
                        <a:rPr lang="en-IN" sz="1200">
                          <a:effectLst/>
                        </a:rPr>
                        <a:t>108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Socialist Republic of Vietnam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95261021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1237.44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822919598"/>
                  </a:ext>
                </a:extLst>
              </a:tr>
              <a:tr h="219264">
                <a:tc>
                  <a:txBody>
                    <a:bodyPr/>
                    <a:lstStyle/>
                    <a:p>
                      <a:pPr marL="0" marR="0" algn="l">
                        <a:lnSpc>
                          <a:spcPct val="107000"/>
                        </a:lnSpc>
                        <a:spcBef>
                          <a:spcPts val="0"/>
                        </a:spcBef>
                        <a:spcAft>
                          <a:spcPts val="0"/>
                        </a:spcAft>
                      </a:pPr>
                      <a:r>
                        <a:rPr lang="en-IN" sz="1200">
                          <a:effectLst/>
                        </a:rPr>
                        <a:t>109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Solomon Islands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635027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8.25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3294934640"/>
                  </a:ext>
                </a:extLst>
              </a:tr>
              <a:tr h="219264">
                <a:tc>
                  <a:txBody>
                    <a:bodyPr/>
                    <a:lstStyle/>
                    <a:p>
                      <a:pPr marL="0" marR="0" algn="l">
                        <a:lnSpc>
                          <a:spcPct val="107000"/>
                        </a:lnSpc>
                        <a:spcBef>
                          <a:spcPts val="0"/>
                        </a:spcBef>
                        <a:spcAft>
                          <a:spcPts val="0"/>
                        </a:spcAft>
                      </a:pPr>
                      <a:r>
                        <a:rPr lang="en-IN" sz="1200">
                          <a:effectLst/>
                        </a:rPr>
                        <a:t>110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St. Lucia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164464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2.14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3050874642"/>
                  </a:ext>
                </a:extLst>
              </a:tr>
              <a:tr h="219264">
                <a:tc>
                  <a:txBody>
                    <a:bodyPr/>
                    <a:lstStyle/>
                    <a:p>
                      <a:pPr marL="0" marR="0" algn="l">
                        <a:lnSpc>
                          <a:spcPct val="107000"/>
                        </a:lnSpc>
                        <a:spcBef>
                          <a:spcPts val="0"/>
                        </a:spcBef>
                        <a:spcAft>
                          <a:spcPts val="0"/>
                        </a:spcAft>
                      </a:pPr>
                      <a:r>
                        <a:rPr lang="en-IN" sz="1200">
                          <a:effectLst/>
                        </a:rPr>
                        <a:t>111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State of Eritrea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5869869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76.25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4171670996"/>
                  </a:ext>
                </a:extLst>
              </a:tr>
              <a:tr h="219264">
                <a:tc>
                  <a:txBody>
                    <a:bodyPr/>
                    <a:lstStyle/>
                    <a:p>
                      <a:pPr marL="0" marR="0" algn="l">
                        <a:lnSpc>
                          <a:spcPct val="107000"/>
                        </a:lnSpc>
                        <a:spcBef>
                          <a:spcPts val="0"/>
                        </a:spcBef>
                        <a:spcAft>
                          <a:spcPts val="0"/>
                        </a:spcAft>
                      </a:pPr>
                      <a:r>
                        <a:rPr lang="en-IN" sz="1200">
                          <a:effectLst/>
                        </a:rPr>
                        <a:t>112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dirty="0">
                          <a:effectLst/>
                        </a:rPr>
                        <a:t>Sultanate of Oman </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3355262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43.58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871707737"/>
                  </a:ext>
                </a:extLst>
              </a:tr>
              <a:tr h="219264">
                <a:tc>
                  <a:txBody>
                    <a:bodyPr/>
                    <a:lstStyle/>
                    <a:p>
                      <a:pPr marL="0" marR="0" algn="l">
                        <a:lnSpc>
                          <a:spcPct val="107000"/>
                        </a:lnSpc>
                        <a:spcBef>
                          <a:spcPts val="0"/>
                        </a:spcBef>
                        <a:spcAft>
                          <a:spcPts val="0"/>
                        </a:spcAft>
                      </a:pPr>
                      <a:r>
                        <a:rPr lang="en-IN" sz="1200">
                          <a:effectLst/>
                        </a:rPr>
                        <a:t>113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The Netherlands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17016967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221.05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50442953"/>
                  </a:ext>
                </a:extLst>
              </a:tr>
              <a:tr h="219264">
                <a:tc>
                  <a:txBody>
                    <a:bodyPr/>
                    <a:lstStyle/>
                    <a:p>
                      <a:pPr marL="0" marR="0" algn="l">
                        <a:lnSpc>
                          <a:spcPct val="107000"/>
                        </a:lnSpc>
                        <a:spcBef>
                          <a:spcPts val="0"/>
                        </a:spcBef>
                        <a:spcAft>
                          <a:spcPts val="0"/>
                        </a:spcAft>
                      </a:pPr>
                      <a:r>
                        <a:rPr lang="en-IN" sz="1200">
                          <a:effectLst/>
                        </a:rPr>
                        <a:t>114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Togolese Republic</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7756937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100.76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810306354"/>
                  </a:ext>
                </a:extLst>
              </a:tr>
              <a:tr h="219264">
                <a:tc>
                  <a:txBody>
                    <a:bodyPr/>
                    <a:lstStyle/>
                    <a:p>
                      <a:pPr marL="0" marR="0" algn="l">
                        <a:lnSpc>
                          <a:spcPct val="107000"/>
                        </a:lnSpc>
                        <a:spcBef>
                          <a:spcPts val="0"/>
                        </a:spcBef>
                        <a:spcAft>
                          <a:spcPts val="0"/>
                        </a:spcAft>
                      </a:pPr>
                      <a:r>
                        <a:rPr lang="en-IN" sz="1200">
                          <a:effectLst/>
                        </a:rPr>
                        <a:t>115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Tuvalu</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10959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0.14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178031245"/>
                  </a:ext>
                </a:extLst>
              </a:tr>
              <a:tr h="219264">
                <a:tc>
                  <a:txBody>
                    <a:bodyPr/>
                    <a:lstStyle/>
                    <a:p>
                      <a:pPr marL="0" marR="0" algn="l">
                        <a:lnSpc>
                          <a:spcPct val="107000"/>
                        </a:lnSpc>
                        <a:spcBef>
                          <a:spcPts val="0"/>
                        </a:spcBef>
                        <a:spcAft>
                          <a:spcPts val="0"/>
                        </a:spcAft>
                      </a:pPr>
                      <a:r>
                        <a:rPr lang="en-IN" sz="1200">
                          <a:effectLst/>
                        </a:rPr>
                        <a:t>116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Union of Comoros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794678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10.32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401892961"/>
                  </a:ext>
                </a:extLst>
              </a:tr>
              <a:tr h="219264">
                <a:tc>
                  <a:txBody>
                    <a:bodyPr/>
                    <a:lstStyle/>
                    <a:p>
                      <a:pPr marL="0" marR="0" algn="l">
                        <a:lnSpc>
                          <a:spcPct val="107000"/>
                        </a:lnSpc>
                        <a:spcBef>
                          <a:spcPts val="0"/>
                        </a:spcBef>
                        <a:spcAft>
                          <a:spcPts val="0"/>
                        </a:spcAft>
                      </a:pPr>
                      <a:r>
                        <a:rPr lang="en-IN" sz="1200">
                          <a:effectLst/>
                        </a:rPr>
                        <a:t>117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United Arab Emirates</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5927482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77.00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296092290"/>
                  </a:ext>
                </a:extLst>
              </a:tr>
              <a:tr h="219264">
                <a:tc>
                  <a:txBody>
                    <a:bodyPr/>
                    <a:lstStyle/>
                    <a:p>
                      <a:pPr marL="0" marR="0" algn="l">
                        <a:lnSpc>
                          <a:spcPct val="107000"/>
                        </a:lnSpc>
                        <a:spcBef>
                          <a:spcPts val="0"/>
                        </a:spcBef>
                        <a:spcAft>
                          <a:spcPts val="0"/>
                        </a:spcAft>
                      </a:pPr>
                      <a:r>
                        <a:rPr lang="en-IN" sz="1200">
                          <a:effectLst/>
                        </a:rPr>
                        <a:t>118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United Kingdom</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64430428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836.95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1671917514"/>
                  </a:ext>
                </a:extLst>
              </a:tr>
              <a:tr h="219264">
                <a:tc>
                  <a:txBody>
                    <a:bodyPr/>
                    <a:lstStyle/>
                    <a:p>
                      <a:pPr marL="0" marR="0" algn="l">
                        <a:lnSpc>
                          <a:spcPct val="107000"/>
                        </a:lnSpc>
                        <a:spcBef>
                          <a:spcPts val="0"/>
                        </a:spcBef>
                        <a:spcAft>
                          <a:spcPts val="0"/>
                        </a:spcAft>
                      </a:pPr>
                      <a:r>
                        <a:rPr lang="en-IN" sz="1200">
                          <a:effectLst/>
                        </a:rPr>
                        <a:t>119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United Mexican State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123,166,749 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1638.90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3208768062"/>
                  </a:ext>
                </a:extLst>
              </a:tr>
              <a:tr h="219264">
                <a:tc>
                  <a:txBody>
                    <a:bodyPr/>
                    <a:lstStyle/>
                    <a:p>
                      <a:pPr marL="0" marR="0" algn="l">
                        <a:lnSpc>
                          <a:spcPct val="107000"/>
                        </a:lnSpc>
                        <a:spcBef>
                          <a:spcPts val="0"/>
                        </a:spcBef>
                        <a:spcAft>
                          <a:spcPts val="0"/>
                        </a:spcAft>
                      </a:pPr>
                      <a:r>
                        <a:rPr lang="en-IN" sz="1200">
                          <a:effectLst/>
                        </a:rPr>
                        <a:t>120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United Republic of Tanzania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49250000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639.76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1206309899"/>
                  </a:ext>
                </a:extLst>
              </a:tr>
              <a:tr h="223953">
                <a:tc>
                  <a:txBody>
                    <a:bodyPr/>
                    <a:lstStyle/>
                    <a:p>
                      <a:pPr marL="0" marR="0" algn="l">
                        <a:lnSpc>
                          <a:spcPct val="107000"/>
                        </a:lnSpc>
                        <a:spcBef>
                          <a:spcPts val="0"/>
                        </a:spcBef>
                        <a:spcAft>
                          <a:spcPts val="0"/>
                        </a:spcAft>
                      </a:pPr>
                      <a:r>
                        <a:rPr lang="en-IN" sz="1200">
                          <a:effectLst/>
                        </a:rPr>
                        <a:t>121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United States of America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318900000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tc>
                  <a:txBody>
                    <a:bodyPr/>
                    <a:lstStyle/>
                    <a:p>
                      <a:pPr marL="0" marR="0" algn="l">
                        <a:lnSpc>
                          <a:spcPct val="107000"/>
                        </a:lnSpc>
                        <a:spcBef>
                          <a:spcPts val="0"/>
                        </a:spcBef>
                        <a:spcAft>
                          <a:spcPts val="0"/>
                        </a:spcAft>
                      </a:pPr>
                      <a:r>
                        <a:rPr lang="en-IN" sz="1200">
                          <a:effectLst/>
                        </a:rPr>
                        <a:t>4142.51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ctr"/>
                </a:tc>
                <a:extLst>
                  <a:ext uri="{0D108BD9-81ED-4DB2-BD59-A6C34878D82A}">
                    <a16:rowId xmlns:a16="http://schemas.microsoft.com/office/drawing/2014/main" val="2567997170"/>
                  </a:ext>
                </a:extLst>
              </a:tr>
              <a:tr h="245283">
                <a:tc>
                  <a:txBody>
                    <a:bodyPr/>
                    <a:lstStyle/>
                    <a:p>
                      <a:pPr marL="0" marR="0" algn="l">
                        <a:lnSpc>
                          <a:spcPct val="107000"/>
                        </a:lnSpc>
                        <a:spcBef>
                          <a:spcPts val="0"/>
                        </a:spcBef>
                        <a:spcAft>
                          <a:spcPts val="0"/>
                        </a:spcAft>
                      </a:pPr>
                      <a:r>
                        <a:rPr lang="en-IN" sz="1200">
                          <a:effectLst/>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b"/>
                </a:tc>
                <a:tc>
                  <a:txBody>
                    <a:bodyPr/>
                    <a:lstStyle/>
                    <a:p>
                      <a:pPr marL="0" marR="0" algn="l">
                        <a:lnSpc>
                          <a:spcPct val="107000"/>
                        </a:lnSpc>
                        <a:spcBef>
                          <a:spcPts val="0"/>
                        </a:spcBef>
                        <a:spcAft>
                          <a:spcPts val="0"/>
                        </a:spcAft>
                      </a:pPr>
                      <a:r>
                        <a:rPr lang="en-IN" sz="1400" b="1" dirty="0">
                          <a:effectLst/>
                        </a:rPr>
                        <a:t>Total </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b"/>
                </a:tc>
                <a:tc>
                  <a:txBody>
                    <a:bodyPr/>
                    <a:lstStyle/>
                    <a:p>
                      <a:pPr marL="0" marR="0" algn="l">
                        <a:lnSpc>
                          <a:spcPct val="107000"/>
                        </a:lnSpc>
                        <a:spcBef>
                          <a:spcPts val="0"/>
                        </a:spcBef>
                        <a:spcAft>
                          <a:spcPts val="0"/>
                        </a:spcAft>
                      </a:pPr>
                      <a:r>
                        <a:rPr lang="en-IN" sz="1400" b="1" dirty="0">
                          <a:effectLst/>
                        </a:rPr>
                        <a:t>3134387353</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nchor="b"/>
                </a:tc>
                <a:tc>
                  <a:txBody>
                    <a:bodyPr/>
                    <a:lstStyle/>
                    <a:p>
                      <a:pPr marL="0" marR="0" algn="l">
                        <a:lnSpc>
                          <a:spcPct val="107000"/>
                        </a:lnSpc>
                        <a:spcBef>
                          <a:spcPts val="0"/>
                        </a:spcBef>
                        <a:spcAft>
                          <a:spcPts val="0"/>
                        </a:spcAft>
                      </a:pPr>
                      <a:r>
                        <a:rPr lang="en-IN" sz="1400" b="1" dirty="0">
                          <a:effectLst/>
                        </a:rPr>
                        <a:t>76903.609</a:t>
                      </a:r>
                      <a:endParaRPr lang="en-US" sz="14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35" marR="68535" marT="0" marB="0"/>
                </a:tc>
                <a:extLst>
                  <a:ext uri="{0D108BD9-81ED-4DB2-BD59-A6C34878D82A}">
                    <a16:rowId xmlns:a16="http://schemas.microsoft.com/office/drawing/2014/main" val="1895345148"/>
                  </a:ext>
                </a:extLst>
              </a:tr>
            </a:tbl>
          </a:graphicData>
        </a:graphic>
      </p:graphicFrame>
      <p:sp>
        <p:nvSpPr>
          <p:cNvPr id="11" name="Text Box 1"/>
          <p:cNvSpPr txBox="1"/>
          <p:nvPr/>
        </p:nvSpPr>
        <p:spPr>
          <a:xfrm>
            <a:off x="6727112" y="932727"/>
            <a:ext cx="4993205" cy="3182073"/>
          </a:xfrm>
          <a:prstGeom prst="rect">
            <a:avLst/>
          </a:prstGeom>
          <a:ln/>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IN" sz="2800" dirty="0">
                <a:effectLst/>
                <a:latin typeface="Times New Roman" panose="02020603050405020304" pitchFamily="18" charset="0"/>
                <a:ea typeface="Calibri" panose="020F0502020204030204" pitchFamily="34" charset="0"/>
                <a:cs typeface="Times New Roman" panose="02020603050405020304" pitchFamily="18" charset="0"/>
              </a:rPr>
              <a:t>The total Credit Mobilization for 13 years = US $ 1,000 Billion;</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IN" sz="2800" dirty="0">
                <a:effectLst/>
                <a:latin typeface="Times New Roman" panose="02020603050405020304" pitchFamily="18" charset="0"/>
                <a:ea typeface="Calibri" panose="020F0502020204030204" pitchFamily="34" charset="0"/>
                <a:cs typeface="Times New Roman" panose="02020603050405020304" pitchFamily="18" charset="0"/>
              </a:rPr>
              <a:t>Credit Mobilization per year = US $ 76,923 Million (this amount is equally distributed to 121 countries based on population).</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IN" sz="2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Oval 3"/>
          <p:cNvSpPr/>
          <p:nvPr/>
        </p:nvSpPr>
        <p:spPr>
          <a:xfrm>
            <a:off x="6995319" y="1447797"/>
            <a:ext cx="4572000" cy="1447803"/>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759656" y="4495800"/>
            <a:ext cx="5036263" cy="156966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n-US" sz="2400" dirty="0" smtClean="0"/>
              <a:t>ISA Secretariat assisting member countries in the preparation </a:t>
            </a:r>
            <a:r>
              <a:rPr lang="en-US" sz="2400" dirty="0"/>
              <a:t>of Solar Road </a:t>
            </a:r>
            <a:r>
              <a:rPr lang="en-US" sz="2400" dirty="0" smtClean="0"/>
              <a:t>Maps. </a:t>
            </a:r>
            <a:r>
              <a:rPr lang="en-US" sz="2400" b="1" dirty="0" smtClean="0"/>
              <a:t>So </a:t>
            </a:r>
            <a:r>
              <a:rPr lang="en-US" sz="2400" b="1" dirty="0"/>
              <a:t>far </a:t>
            </a:r>
            <a:r>
              <a:rPr lang="en-US" sz="2400" b="1" dirty="0" smtClean="0"/>
              <a:t>Solar Roadmaps of 33 countries developed.</a:t>
            </a:r>
            <a:endParaRPr lang="en-US" sz="2400" b="1" dirty="0"/>
          </a:p>
        </p:txBody>
      </p:sp>
    </p:spTree>
    <p:extLst>
      <p:ext uri="{BB962C8B-B14F-4D97-AF65-F5344CB8AC3E}">
        <p14:creationId xmlns:p14="http://schemas.microsoft.com/office/powerpoint/2010/main" val="375676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23119" y="70095"/>
            <a:ext cx="10134600" cy="531224"/>
          </a:xfrm>
          <a:solidFill>
            <a:schemeClr val="accent1">
              <a:lumMod val="75000"/>
            </a:schemeClr>
          </a:solidFill>
        </p:spPr>
        <p:txBody>
          <a:bodyPr>
            <a:noAutofit/>
          </a:bodyPr>
          <a:lstStyle/>
          <a:p>
            <a:pPr lvl="0" algn="l">
              <a:spcBef>
                <a:spcPts val="0"/>
              </a:spcBef>
              <a:defRPr/>
            </a:pPr>
            <a:r>
              <a:rPr kumimoji="1" lang="en-US" sz="2400" b="1" dirty="0" smtClean="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Goal : Mobilization </a:t>
            </a:r>
            <a:r>
              <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of more than US $ 1000 billion by 2030</a:t>
            </a:r>
          </a:p>
        </p:txBody>
      </p:sp>
      <p:sp>
        <p:nvSpPr>
          <p:cNvPr id="3" name="Content Placeholder 2"/>
          <p:cNvSpPr>
            <a:spLocks noGrp="1"/>
          </p:cNvSpPr>
          <p:nvPr>
            <p:ph idx="1"/>
          </p:nvPr>
        </p:nvSpPr>
        <p:spPr>
          <a:xfrm>
            <a:off x="0" y="685800"/>
            <a:ext cx="12161838" cy="6172200"/>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16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r>
              <a:rPr lang="en-US" sz="1600" dirty="0" smtClean="0">
                <a:ln w="1905"/>
                <a:solidFill>
                  <a:srgbClr val="0044CC"/>
                </a:solidFill>
                <a:effectLst>
                  <a:innerShdw blurRad="69850" dist="43180" dir="5400000">
                    <a:srgbClr val="000000">
                      <a:alpha val="65000"/>
                    </a:srgbClr>
                  </a:innerShdw>
                </a:effectLst>
                <a:latin typeface="Calibri" charset="0"/>
                <a:cs typeface="Calibri" charset="0"/>
              </a:rPr>
              <a:t>   </a:t>
            </a: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lvl="0">
              <a:buFont typeface="Wingdings" charset="2"/>
              <a:buChar char="§"/>
            </a:pPr>
            <a:endParaRPr lang="en-US" b="1" dirty="0" smtClean="0"/>
          </a:p>
          <a:p>
            <a:pPr marL="0" indent="0">
              <a:buNone/>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65999" y="70095"/>
            <a:ext cx="1134720" cy="387105"/>
          </a:xfrm>
          <a:prstGeom prst="rect">
            <a:avLst/>
          </a:prstGeom>
          <a:noFill/>
        </p:spPr>
      </p:pic>
      <p:graphicFrame>
        <p:nvGraphicFramePr>
          <p:cNvPr id="8" name="Table 7"/>
          <p:cNvGraphicFramePr>
            <a:graphicFrameLocks noGrp="1"/>
          </p:cNvGraphicFramePr>
          <p:nvPr>
            <p:extLst>
              <p:ext uri="{D42A27DB-BD31-4B8C-83A1-F6EECF244321}">
                <p14:modId xmlns:p14="http://schemas.microsoft.com/office/powerpoint/2010/main" val="3645533413"/>
              </p:ext>
            </p:extLst>
          </p:nvPr>
        </p:nvGraphicFramePr>
        <p:xfrm>
          <a:off x="404019" y="797604"/>
          <a:ext cx="11544300" cy="5603196"/>
        </p:xfrm>
        <a:graphic>
          <a:graphicData uri="http://schemas.openxmlformats.org/drawingml/2006/table">
            <a:tbl>
              <a:tblPr firstRow="1" firstCol="1" bandRow="1">
                <a:tableStyleId>{5C22544A-7EE6-4342-B048-85BDC9FD1C3A}</a:tableStyleId>
              </a:tblPr>
              <a:tblGrid>
                <a:gridCol w="4305300">
                  <a:extLst>
                    <a:ext uri="{9D8B030D-6E8A-4147-A177-3AD203B41FA5}">
                      <a16:colId xmlns:a16="http://schemas.microsoft.com/office/drawing/2014/main" val="39501047"/>
                    </a:ext>
                  </a:extLst>
                </a:gridCol>
                <a:gridCol w="7239000">
                  <a:extLst>
                    <a:ext uri="{9D8B030D-6E8A-4147-A177-3AD203B41FA5}">
                      <a16:colId xmlns:a16="http://schemas.microsoft.com/office/drawing/2014/main" val="3816855991"/>
                    </a:ext>
                  </a:extLst>
                </a:gridCol>
              </a:tblGrid>
              <a:tr h="1986450">
                <a:tc>
                  <a:txBody>
                    <a:bodyPr/>
                    <a:lstStyle/>
                    <a:p>
                      <a:pPr marL="0" marR="0" indent="0" algn="just">
                        <a:lnSpc>
                          <a:spcPct val="115000"/>
                        </a:lnSpc>
                        <a:spcBef>
                          <a:spcPts val="0"/>
                        </a:spcBef>
                        <a:spcAft>
                          <a:spcPts val="0"/>
                        </a:spcAft>
                        <a:buFont typeface="Arial" panose="020B0604020202020204" pitchFamily="34" charset="0"/>
                        <a:buNone/>
                      </a:pPr>
                      <a:r>
                        <a:rPr lang="en-IN" sz="1800" dirty="0" smtClean="0">
                          <a:effectLst/>
                        </a:rPr>
                        <a:t>ISA Secretariat Constituted Task </a:t>
                      </a:r>
                      <a:r>
                        <a:rPr lang="en-IN" sz="1800" dirty="0">
                          <a:effectLst/>
                        </a:rPr>
                        <a:t>Force / Committee </a:t>
                      </a:r>
                      <a:r>
                        <a:rPr lang="en-US" sz="1800" dirty="0" smtClean="0">
                          <a:effectLst/>
                        </a:rPr>
                        <a:t>to translate the aspirations enshrined in the Paris Declaration of 30th November, 2015 and the ISA Framework Agreement.</a:t>
                      </a:r>
                    </a:p>
                    <a:p>
                      <a:pPr marL="0" marR="0" indent="0" algn="just">
                        <a:lnSpc>
                          <a:spcPct val="115000"/>
                        </a:lnSpc>
                        <a:spcBef>
                          <a:spcPts val="0"/>
                        </a:spcBef>
                        <a:spcAft>
                          <a:spcPts val="0"/>
                        </a:spcAft>
                        <a:buFont typeface="Arial" panose="020B0604020202020204" pitchFamily="34" charset="0"/>
                        <a:buNone/>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IN" sz="1400" b="0" dirty="0">
                          <a:solidFill>
                            <a:schemeClr val="tx1"/>
                          </a:solidFill>
                          <a:effectLst/>
                        </a:rPr>
                        <a:t>In order to promote the implementation of the programmes, goals and objectives, ISA has so far constituted </a:t>
                      </a:r>
                      <a:r>
                        <a:rPr lang="en-IN" sz="1400" b="0" dirty="0" smtClean="0">
                          <a:solidFill>
                            <a:schemeClr val="tx1"/>
                          </a:solidFill>
                          <a:effectLst/>
                        </a:rPr>
                        <a:t>Three </a:t>
                      </a:r>
                      <a:r>
                        <a:rPr lang="en-IN" sz="1400" b="0" dirty="0">
                          <a:solidFill>
                            <a:schemeClr val="tx1"/>
                          </a:solidFill>
                          <a:effectLst/>
                        </a:rPr>
                        <a:t>Task Forces: </a:t>
                      </a:r>
                      <a:endParaRPr lang="en-US" sz="1400" b="0" dirty="0">
                        <a:solidFill>
                          <a:schemeClr val="tx1"/>
                        </a:solidFill>
                        <a:effectLst/>
                      </a:endParaRPr>
                    </a:p>
                    <a:p>
                      <a:pPr marL="342900" marR="0" lvl="0" indent="-342900" algn="just">
                        <a:buFont typeface="+mj-lt"/>
                        <a:buAutoNum type="arabicPeriod"/>
                      </a:pPr>
                      <a:r>
                        <a:rPr lang="en-US" sz="1400" b="1" dirty="0" smtClean="0">
                          <a:solidFill>
                            <a:srgbClr val="00B050"/>
                          </a:solidFill>
                          <a:effectLst/>
                        </a:rPr>
                        <a:t>Constitution of a Task Force for development of a Common Risk Mitigation Mechanism (CRMM), for Solar power generation assets in ISA countries.</a:t>
                      </a:r>
                    </a:p>
                    <a:p>
                      <a:pPr marL="342900" marR="0" lvl="0" indent="-342900" algn="just">
                        <a:buFont typeface="+mj-lt"/>
                        <a:buAutoNum type="arabicPeriod"/>
                      </a:pPr>
                      <a:r>
                        <a:rPr lang="en-US" sz="1400" b="1" dirty="0" smtClean="0">
                          <a:solidFill>
                            <a:srgbClr val="00B050"/>
                          </a:solidFill>
                          <a:effectLst/>
                        </a:rPr>
                        <a:t>Constitution of a Global Leadership Task Force of Corporates on Innovation by ISA.</a:t>
                      </a:r>
                    </a:p>
                    <a:p>
                      <a:pPr marL="342900" marR="0" lvl="0" indent="-342900" algn="just">
                        <a:buFont typeface="+mj-lt"/>
                        <a:buAutoNum type="arabicPeriod"/>
                      </a:pPr>
                      <a:r>
                        <a:rPr lang="en-US" sz="1400" b="1" dirty="0" smtClean="0">
                          <a:solidFill>
                            <a:srgbClr val="00B050"/>
                          </a:solidFill>
                          <a:effectLst/>
                        </a:rPr>
                        <a:t>Constitution of an International Committee of Chambers of Industry and Business (ICCIB) so that the Corporate sector can contribute effectively </a:t>
                      </a:r>
                      <a:r>
                        <a:rPr lang="en-IN" sz="1400" b="1" dirty="0">
                          <a:solidFill>
                            <a:srgbClr val="00B050"/>
                          </a:solidFill>
                          <a:effectLst/>
                        </a:rPr>
                        <a:t> </a:t>
                      </a:r>
                      <a:endParaRPr lang="en-US" sz="1400" b="1"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477687114"/>
                  </a:ext>
                </a:extLst>
              </a:tr>
              <a:tr h="1047517">
                <a:tc>
                  <a:txBody>
                    <a:bodyPr/>
                    <a:lstStyle/>
                    <a:p>
                      <a:pPr marL="0" marR="0" indent="0" algn="l">
                        <a:lnSpc>
                          <a:spcPct val="115000"/>
                        </a:lnSpc>
                        <a:spcBef>
                          <a:spcPts val="0"/>
                        </a:spcBef>
                        <a:spcAft>
                          <a:spcPts val="0"/>
                        </a:spcAft>
                        <a:buFont typeface="Arial" panose="020B0604020202020204" pitchFamily="34" charset="0"/>
                        <a:buNone/>
                      </a:pPr>
                      <a:r>
                        <a:rPr lang="en-IN" sz="1795" b="1" kern="1200" dirty="0" smtClean="0">
                          <a:solidFill>
                            <a:schemeClr val="lt1"/>
                          </a:solidFill>
                          <a:effectLst/>
                          <a:latin typeface="+mn-lt"/>
                          <a:ea typeface="+mn-ea"/>
                          <a:cs typeface="+mn-cs"/>
                        </a:rPr>
                        <a:t>Partnered with major Multilateral Banks and GCF for enhancing cooperation in solar energy area</a:t>
                      </a:r>
                      <a:endParaRPr lang="en-U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Joint Declarations have been signed with the World Bank, the European Investment Bank (EIB), the European Bank for Reconstruction and Development (EBRD), the African Development Bank (</a:t>
                      </a:r>
                      <a:r>
                        <a:rPr lang="en-US" sz="1400" b="0" dirty="0" err="1"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AfDb</a:t>
                      </a: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the Asian Development Bank (ADB), the Asian Infrastructure Investment Bank (AIIB), New Development Bank (NDB), and the Green Climate fund (GCF).</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886982214"/>
                  </a:ext>
                </a:extLst>
              </a:tr>
              <a:tr h="1047517">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Initiation of Off-Grid Fund</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European Investment Bank(EIB) though its Asia Investment Facility(AIF) has proposed to setup a pilot Off-grid fund of approx. US$ 60 million for Bangladesh-India-Sri Lanka and Maldives. The fund will cater to rapid deployment and acceleration of off grid applications by catering to the financing activities. </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785976819"/>
                  </a:ext>
                </a:extLst>
              </a:tr>
              <a:tr h="1001612">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Statement of Intent (</a:t>
                      </a:r>
                      <a:r>
                        <a:rPr lang="en-US" sz="1795" b="1" kern="1200" dirty="0" err="1" smtClean="0">
                          <a:solidFill>
                            <a:schemeClr val="lt1"/>
                          </a:solidFill>
                          <a:effectLst/>
                          <a:latin typeface="+mn-lt"/>
                          <a:ea typeface="+mn-ea"/>
                          <a:cs typeface="+mn-cs"/>
                        </a:rPr>
                        <a:t>SoI</a:t>
                      </a:r>
                      <a:r>
                        <a:rPr lang="en-US" sz="1795" b="1" kern="1200" dirty="0" smtClean="0">
                          <a:solidFill>
                            <a:schemeClr val="lt1"/>
                          </a:solidFill>
                          <a:effectLst/>
                          <a:latin typeface="+mn-lt"/>
                          <a:ea typeface="+mn-ea"/>
                          <a:cs typeface="+mn-cs"/>
                        </a:rPr>
                        <a:t>) signed between UK and ISA</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 Statement of Intent for Joint Collaboration between UK and the ISA was signed on 16</a:t>
                      </a:r>
                      <a:r>
                        <a:rPr lang="en-US" sz="1400" b="0" baseline="300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th</a:t>
                      </a: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April 2018 that resolved to raise finance, promote solar innovation, research and capacity building in the field of solar energy. </a:t>
                      </a: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035237120"/>
                  </a:ext>
                </a:extLst>
              </a:tr>
              <a:tr h="520100">
                <a:tc>
                  <a:txBody>
                    <a:bodyPr/>
                    <a:lstStyle/>
                    <a:p>
                      <a:pPr marL="0" marR="0" indent="0" algn="l" defTabSz="912114" rtl="0" eaLnBrk="1" latinLnBrk="0" hangingPunct="1">
                        <a:lnSpc>
                          <a:spcPct val="115000"/>
                        </a:lnSpc>
                        <a:spcBef>
                          <a:spcPts val="0"/>
                        </a:spcBef>
                        <a:spcAft>
                          <a:spcPts val="0"/>
                        </a:spcAft>
                        <a:buFont typeface="Arial" panose="020B0604020202020204" pitchFamily="34" charset="0"/>
                        <a:buNone/>
                      </a:pPr>
                      <a:r>
                        <a:rPr lang="en-US" sz="1795" b="1" kern="1200" dirty="0" smtClean="0">
                          <a:solidFill>
                            <a:schemeClr val="lt1"/>
                          </a:solidFill>
                          <a:effectLst/>
                          <a:latin typeface="+mn-lt"/>
                          <a:ea typeface="+mn-ea"/>
                          <a:cs typeface="+mn-cs"/>
                        </a:rPr>
                        <a:t>Commitment by Corporate Bank’s</a:t>
                      </a:r>
                      <a:endParaRPr lang="en-US" sz="1795" b="1" kern="1200" dirty="0">
                        <a:solidFill>
                          <a:schemeClr val="lt1"/>
                        </a:solidFill>
                        <a:effectLst/>
                        <a:latin typeface="+mn-lt"/>
                        <a:ea typeface="+mn-ea"/>
                        <a:cs typeface="+mn-cs"/>
                      </a:endParaRPr>
                    </a:p>
                  </a:txBody>
                  <a:tcPr marL="68580" marR="68580" marT="0" marB="0">
                    <a:solidFill>
                      <a:schemeClr val="accent1"/>
                    </a:solidFill>
                  </a:tcPr>
                </a:tc>
                <a:tc>
                  <a:txBody>
                    <a:bodyPr/>
                    <a:lstStyle/>
                    <a:p>
                      <a:pPr marL="0" marR="0" algn="just">
                        <a:lnSpc>
                          <a:spcPct val="115000"/>
                        </a:lnSpc>
                        <a:spcBef>
                          <a:spcPts val="0"/>
                        </a:spcBef>
                        <a:spcAft>
                          <a:spcPts val="0"/>
                        </a:spcAft>
                      </a:pPr>
                      <a:r>
                        <a:rPr lang="en-US" sz="1400" b="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YES Bank committed to invest US $1 billion by the year 2022 and US $ 5 billion by the year 2030</a:t>
                      </a:r>
                    </a:p>
                    <a:p>
                      <a:pPr marL="0" marR="0" algn="just">
                        <a:lnSpc>
                          <a:spcPct val="115000"/>
                        </a:lnSpc>
                        <a:spcBef>
                          <a:spcPts val="0"/>
                        </a:spcBef>
                        <a:spcAft>
                          <a:spcPts val="0"/>
                        </a:spcAft>
                      </a:pPr>
                      <a:endParaRPr lang="en-US" sz="14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1661120626"/>
                  </a:ext>
                </a:extLst>
              </a:tr>
            </a:tbl>
          </a:graphicData>
        </a:graphic>
      </p:graphicFrame>
    </p:spTree>
    <p:extLst>
      <p:ext uri="{BB962C8B-B14F-4D97-AF65-F5344CB8AC3E}">
        <p14:creationId xmlns:p14="http://schemas.microsoft.com/office/powerpoint/2010/main" val="860929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3519" y="763329"/>
            <a:ext cx="2377286" cy="531224"/>
          </a:xfrm>
          <a:solidFill>
            <a:schemeClr val="accent1">
              <a:lumMod val="75000"/>
            </a:schemeClr>
          </a:solidFill>
        </p:spPr>
        <p:txBody>
          <a:bodyPr>
            <a:noAutofit/>
          </a:bodyPr>
          <a:lstStyle/>
          <a:p>
            <a:pPr algn="l"/>
            <a:r>
              <a:rPr lang="en-US" sz="3200" dirty="0" smtClean="0">
                <a:solidFill>
                  <a:schemeClr val="bg1"/>
                </a:solidFill>
              </a:rPr>
              <a:t/>
            </a:r>
            <a:br>
              <a:rPr lang="en-US" sz="3200" dirty="0" smtClean="0">
                <a:solidFill>
                  <a:schemeClr val="bg1"/>
                </a:solidFill>
              </a:rPr>
            </a:br>
            <a:r>
              <a:rPr lang="en-US" sz="2400" dirty="0" smtClean="0">
                <a:solidFill>
                  <a:schemeClr val="bg1"/>
                </a:solidFill>
              </a:rPr>
              <a:t>Status </a:t>
            </a:r>
            <a:r>
              <a:rPr lang="en-US" sz="2400" dirty="0">
                <a:solidFill>
                  <a:schemeClr val="bg1"/>
                </a:solidFill>
              </a:rPr>
              <a:t>of </a:t>
            </a:r>
            <a:r>
              <a:rPr lang="en-US" sz="2400" dirty="0" smtClean="0">
                <a:solidFill>
                  <a:schemeClr val="bg1"/>
                </a:solidFill>
              </a:rPr>
              <a:t>Projects</a:t>
            </a:r>
            <a:r>
              <a:rPr lang="en-US" sz="2400" dirty="0">
                <a:solidFill>
                  <a:schemeClr val="bg1"/>
                </a:solidFill>
              </a:rPr>
              <a:t/>
            </a:r>
            <a:br>
              <a:rPr lang="en-US" sz="2400" dirty="0">
                <a:solidFill>
                  <a:schemeClr val="bg1"/>
                </a:solidFill>
              </a:rPr>
            </a:br>
            <a:endParaRPr lang="en-US" sz="2400" dirty="0">
              <a:solidFill>
                <a:schemeClr val="bg1"/>
              </a:solidFill>
            </a:endParaRPr>
          </a:p>
        </p:txBody>
      </p:sp>
      <p:sp>
        <p:nvSpPr>
          <p:cNvPr id="3" name="Content Placeholder 2"/>
          <p:cNvSpPr>
            <a:spLocks noGrp="1"/>
          </p:cNvSpPr>
          <p:nvPr>
            <p:ph idx="1"/>
          </p:nvPr>
        </p:nvSpPr>
        <p:spPr>
          <a:xfrm>
            <a:off x="137319" y="685800"/>
            <a:ext cx="12161838" cy="6172200"/>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16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r>
              <a:rPr lang="en-US" sz="1600" dirty="0" smtClean="0">
                <a:ln w="1905"/>
                <a:solidFill>
                  <a:srgbClr val="0044CC"/>
                </a:solidFill>
                <a:effectLst>
                  <a:innerShdw blurRad="69850" dist="43180" dir="5400000">
                    <a:srgbClr val="000000">
                      <a:alpha val="65000"/>
                    </a:srgbClr>
                  </a:innerShdw>
                </a:effectLst>
                <a:latin typeface="Calibri" charset="0"/>
                <a:cs typeface="Calibri" charset="0"/>
              </a:rPr>
              <a:t>   </a:t>
            </a: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lvl="0">
              <a:buFont typeface="Wingdings" charset="2"/>
              <a:buChar char="§"/>
            </a:pPr>
            <a:endParaRPr lang="en-US" b="1" dirty="0" smtClean="0"/>
          </a:p>
          <a:p>
            <a:pPr lvl="0">
              <a:buFont typeface="Wingdings" charset="2"/>
              <a:buChar char="§"/>
            </a:pPr>
            <a:endParaRPr lang="en-US" b="1" dirty="0"/>
          </a:p>
          <a:p>
            <a:pPr marL="0" indent="0">
              <a:buNone/>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0965999" y="70095"/>
            <a:ext cx="1134720" cy="387105"/>
          </a:xfrm>
          <a:prstGeom prst="rect">
            <a:avLst/>
          </a:prstGeom>
          <a:noFill/>
        </p:spPr>
      </p:pic>
      <p:graphicFrame>
        <p:nvGraphicFramePr>
          <p:cNvPr id="23" name="Table 22"/>
          <p:cNvGraphicFramePr>
            <a:graphicFrameLocks noGrp="1"/>
          </p:cNvGraphicFramePr>
          <p:nvPr>
            <p:extLst>
              <p:ext uri="{D42A27DB-BD31-4B8C-83A1-F6EECF244321}">
                <p14:modId xmlns:p14="http://schemas.microsoft.com/office/powerpoint/2010/main" val="3105002666"/>
              </p:ext>
            </p:extLst>
          </p:nvPr>
        </p:nvGraphicFramePr>
        <p:xfrm>
          <a:off x="1619079" y="1814945"/>
          <a:ext cx="8652840" cy="547255"/>
        </p:xfrm>
        <a:graphic>
          <a:graphicData uri="http://schemas.openxmlformats.org/drawingml/2006/table">
            <a:tbl>
              <a:tblPr firstRow="1" firstCol="1" bandRow="1">
                <a:tableStyleId>{5C22544A-7EE6-4342-B048-85BDC9FD1C3A}</a:tableStyleId>
              </a:tblPr>
              <a:tblGrid>
                <a:gridCol w="3795833">
                  <a:extLst>
                    <a:ext uri="{9D8B030D-6E8A-4147-A177-3AD203B41FA5}">
                      <a16:colId xmlns:a16="http://schemas.microsoft.com/office/drawing/2014/main" val="2734939211"/>
                    </a:ext>
                  </a:extLst>
                </a:gridCol>
                <a:gridCol w="1302467">
                  <a:extLst>
                    <a:ext uri="{9D8B030D-6E8A-4147-A177-3AD203B41FA5}">
                      <a16:colId xmlns:a16="http://schemas.microsoft.com/office/drawing/2014/main" val="4203771825"/>
                    </a:ext>
                  </a:extLst>
                </a:gridCol>
                <a:gridCol w="1336195">
                  <a:extLst>
                    <a:ext uri="{9D8B030D-6E8A-4147-A177-3AD203B41FA5}">
                      <a16:colId xmlns:a16="http://schemas.microsoft.com/office/drawing/2014/main" val="3052090212"/>
                    </a:ext>
                  </a:extLst>
                </a:gridCol>
                <a:gridCol w="2218345">
                  <a:extLst>
                    <a:ext uri="{9D8B030D-6E8A-4147-A177-3AD203B41FA5}">
                      <a16:colId xmlns:a16="http://schemas.microsoft.com/office/drawing/2014/main" val="1799303021"/>
                    </a:ext>
                  </a:extLst>
                </a:gridCol>
              </a:tblGrid>
              <a:tr h="319803">
                <a:tc>
                  <a:txBody>
                    <a:bodyPr/>
                    <a:lstStyle/>
                    <a:p>
                      <a:pPr marL="0" marR="0">
                        <a:lnSpc>
                          <a:spcPct val="107000"/>
                        </a:lnSpc>
                        <a:spcBef>
                          <a:spcPts val="0"/>
                        </a:spcBef>
                        <a:spcAft>
                          <a:spcPts val="0"/>
                        </a:spcAft>
                      </a:pPr>
                      <a:r>
                        <a:rPr lang="en-US" sz="1200" dirty="0">
                          <a:effectLst/>
                        </a:rPr>
                        <a:t>Projects received from the member countries of ISA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Already </a:t>
                      </a:r>
                      <a:r>
                        <a:rPr lang="en-US" sz="1400" dirty="0">
                          <a:effectLst/>
                        </a:rPr>
                        <a:t>funded</a:t>
                      </a:r>
                      <a:r>
                        <a:rPr lang="en-US" sz="12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Partially funded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Still need to be funded*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8208255"/>
                  </a:ext>
                </a:extLst>
              </a:tr>
              <a:tr h="227452">
                <a:tc>
                  <a:txBody>
                    <a:bodyPr/>
                    <a:lstStyle/>
                    <a:p>
                      <a:pPr marL="0" marR="0" algn="ctr">
                        <a:lnSpc>
                          <a:spcPct val="107000"/>
                        </a:lnSpc>
                        <a:spcBef>
                          <a:spcPts val="0"/>
                        </a:spcBef>
                        <a:spcAft>
                          <a:spcPts val="0"/>
                        </a:spcAft>
                      </a:pPr>
                      <a:r>
                        <a:rPr lang="en-US" sz="1200" dirty="0" smtClean="0">
                          <a:effectLst/>
                        </a:rPr>
                        <a:t>227 (55 countries)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119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11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97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3026736"/>
                  </a:ext>
                </a:extLst>
              </a:tr>
            </a:tbl>
          </a:graphicData>
        </a:graphic>
      </p:graphicFrame>
      <p:sp>
        <p:nvSpPr>
          <p:cNvPr id="24" name="Rectangle 4"/>
          <p:cNvSpPr>
            <a:spLocks noChangeArrowheads="1"/>
          </p:cNvSpPr>
          <p:nvPr/>
        </p:nvSpPr>
        <p:spPr bwMode="auto">
          <a:xfrm>
            <a:off x="1619079" y="1524000"/>
            <a:ext cx="370979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400" b="1" i="0" u="none" strike="noStrike" cap="none" normalizeH="0" baseline="0" dirty="0" smtClean="0">
                <a:ln>
                  <a:noFill/>
                </a:ln>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rPr>
              <a:t>(A) Call for Expression of Interests (CEI) – Status</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25" name="Rectangle 24"/>
          <p:cNvSpPr/>
          <p:nvPr/>
        </p:nvSpPr>
        <p:spPr>
          <a:xfrm>
            <a:off x="1619079" y="2336884"/>
            <a:ext cx="4989241" cy="253916"/>
          </a:xfrm>
          <a:prstGeom prst="rect">
            <a:avLst/>
          </a:prstGeom>
        </p:spPr>
        <p:txBody>
          <a:bodyPr wrap="square">
            <a:spAutoFit/>
          </a:bodyPr>
          <a:lstStyle/>
          <a:p>
            <a:r>
              <a:rPr lang="en-US" sz="1050" dirty="0" smtClean="0"/>
              <a:t>*Data </a:t>
            </a:r>
            <a:r>
              <a:rPr lang="en-US" sz="1050" dirty="0"/>
              <a:t>mining on all the projects is going on for the </a:t>
            </a:r>
            <a:r>
              <a:rPr lang="en-US" sz="1050" dirty="0" smtClean="0"/>
              <a:t>understanding the assistance sought  </a:t>
            </a:r>
            <a:endParaRPr lang="en-US" sz="1050" dirty="0"/>
          </a:p>
        </p:txBody>
      </p:sp>
      <p:sp>
        <p:nvSpPr>
          <p:cNvPr id="26" name="Rectangle 4"/>
          <p:cNvSpPr>
            <a:spLocks noChangeArrowheads="1"/>
          </p:cNvSpPr>
          <p:nvPr/>
        </p:nvSpPr>
        <p:spPr bwMode="auto">
          <a:xfrm>
            <a:off x="1619079" y="5635823"/>
            <a:ext cx="568602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400" b="1" i="0" u="none" strike="noStrike" cap="none" normalizeH="0" baseline="0" dirty="0" smtClean="0">
                <a:ln>
                  <a:noFill/>
                </a:ln>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rPr>
              <a:t>(E</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 </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Action to Transaction </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Meetings</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1036573507"/>
              </p:ext>
            </p:extLst>
          </p:nvPr>
        </p:nvGraphicFramePr>
        <p:xfrm>
          <a:off x="1623219" y="3084609"/>
          <a:ext cx="8534400" cy="572991"/>
        </p:xfrm>
        <a:graphic>
          <a:graphicData uri="http://schemas.openxmlformats.org/drawingml/2006/table">
            <a:tbl>
              <a:tblPr firstRow="1" firstCol="1" bandRow="1">
                <a:tableStyleId>{5C22544A-7EE6-4342-B048-85BDC9FD1C3A}</a:tableStyleId>
              </a:tblPr>
              <a:tblGrid>
                <a:gridCol w="4525818">
                  <a:extLst>
                    <a:ext uri="{9D8B030D-6E8A-4147-A177-3AD203B41FA5}">
                      <a16:colId xmlns:a16="http://schemas.microsoft.com/office/drawing/2014/main" val="1306293181"/>
                    </a:ext>
                  </a:extLst>
                </a:gridCol>
                <a:gridCol w="4008582">
                  <a:extLst>
                    <a:ext uri="{9D8B030D-6E8A-4147-A177-3AD203B41FA5}">
                      <a16:colId xmlns:a16="http://schemas.microsoft.com/office/drawing/2014/main" val="2803619481"/>
                    </a:ext>
                  </a:extLst>
                </a:gridCol>
              </a:tblGrid>
              <a:tr h="377284">
                <a:tc>
                  <a:txBody>
                    <a:bodyPr/>
                    <a:lstStyle/>
                    <a:p>
                      <a:pPr marL="0" marR="0">
                        <a:lnSpc>
                          <a:spcPct val="107000"/>
                        </a:lnSpc>
                        <a:spcBef>
                          <a:spcPts val="0"/>
                        </a:spcBef>
                        <a:spcAft>
                          <a:spcPts val="0"/>
                        </a:spcAft>
                      </a:pPr>
                      <a:r>
                        <a:rPr lang="en-US" sz="1200" dirty="0">
                          <a:effectLst/>
                        </a:rPr>
                        <a:t>Projects received from the member countries of ISA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Amount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1222321"/>
                  </a:ext>
                </a:extLst>
              </a:tr>
              <a:tr h="94112">
                <a:tc>
                  <a:txBody>
                    <a:bodyPr/>
                    <a:lstStyle/>
                    <a:p>
                      <a:pPr marL="0" marR="0" algn="ctr">
                        <a:lnSpc>
                          <a:spcPct val="107000"/>
                        </a:lnSpc>
                        <a:spcBef>
                          <a:spcPts val="0"/>
                        </a:spcBef>
                        <a:spcAft>
                          <a:spcPts val="0"/>
                        </a:spcAft>
                      </a:pPr>
                      <a:r>
                        <a:rPr lang="en-US" sz="1200" dirty="0" smtClean="0">
                          <a:effectLst/>
                        </a:rPr>
                        <a:t>27 (15 countries)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USD 1392.48 million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37311171"/>
                  </a:ext>
                </a:extLst>
              </a:tr>
            </a:tbl>
          </a:graphicData>
        </a:graphic>
      </p:graphicFrame>
      <p:sp>
        <p:nvSpPr>
          <p:cNvPr id="28" name="Rectangle 4"/>
          <p:cNvSpPr>
            <a:spLocks noChangeArrowheads="1"/>
          </p:cNvSpPr>
          <p:nvPr/>
        </p:nvSpPr>
        <p:spPr bwMode="auto">
          <a:xfrm>
            <a:off x="1619079" y="3730823"/>
            <a:ext cx="43789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(C) Solar </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projects under implementation under GOI </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LOCs</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9" name="Table 28"/>
          <p:cNvGraphicFramePr>
            <a:graphicFrameLocks noGrp="1"/>
          </p:cNvGraphicFramePr>
          <p:nvPr>
            <p:extLst>
              <p:ext uri="{D42A27DB-BD31-4B8C-83A1-F6EECF244321}">
                <p14:modId xmlns:p14="http://schemas.microsoft.com/office/powerpoint/2010/main" val="2123395139"/>
              </p:ext>
            </p:extLst>
          </p:nvPr>
        </p:nvGraphicFramePr>
        <p:xfrm>
          <a:off x="1623218" y="4180586"/>
          <a:ext cx="8534401" cy="391414"/>
        </p:xfrm>
        <a:graphic>
          <a:graphicData uri="http://schemas.openxmlformats.org/drawingml/2006/table">
            <a:tbl>
              <a:tblPr firstRow="1" firstCol="1" bandRow="1">
                <a:tableStyleId>{5C22544A-7EE6-4342-B048-85BDC9FD1C3A}</a:tableStyleId>
              </a:tblPr>
              <a:tblGrid>
                <a:gridCol w="4525818">
                  <a:extLst>
                    <a:ext uri="{9D8B030D-6E8A-4147-A177-3AD203B41FA5}">
                      <a16:colId xmlns:a16="http://schemas.microsoft.com/office/drawing/2014/main" val="3952774302"/>
                    </a:ext>
                  </a:extLst>
                </a:gridCol>
                <a:gridCol w="4008583">
                  <a:extLst>
                    <a:ext uri="{9D8B030D-6E8A-4147-A177-3AD203B41FA5}">
                      <a16:colId xmlns:a16="http://schemas.microsoft.com/office/drawing/2014/main" val="1324610107"/>
                    </a:ext>
                  </a:extLst>
                </a:gridCol>
              </a:tblGrid>
              <a:tr h="109236">
                <a:tc>
                  <a:txBody>
                    <a:bodyPr/>
                    <a:lstStyle/>
                    <a:p>
                      <a:pPr marL="0" marR="0">
                        <a:lnSpc>
                          <a:spcPct val="107000"/>
                        </a:lnSpc>
                        <a:spcBef>
                          <a:spcPts val="0"/>
                        </a:spcBef>
                        <a:spcAft>
                          <a:spcPts val="0"/>
                        </a:spcAft>
                      </a:pPr>
                      <a:r>
                        <a:rPr lang="en-US" sz="1200" dirty="0">
                          <a:effectLst/>
                        </a:rPr>
                        <a:t>Projects under implementation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Amount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16192165"/>
                  </a:ext>
                </a:extLst>
              </a:tr>
              <a:tr h="53385">
                <a:tc>
                  <a:txBody>
                    <a:bodyPr/>
                    <a:lstStyle/>
                    <a:p>
                      <a:pPr marL="0" marR="0" algn="ctr">
                        <a:lnSpc>
                          <a:spcPct val="107000"/>
                        </a:lnSpc>
                        <a:spcBef>
                          <a:spcPts val="0"/>
                        </a:spcBef>
                        <a:spcAft>
                          <a:spcPts val="0"/>
                        </a:spcAft>
                      </a:pPr>
                      <a:r>
                        <a:rPr lang="en-US" sz="1200" dirty="0" smtClean="0">
                          <a:effectLst/>
                        </a:rPr>
                        <a:t>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USD </a:t>
                      </a:r>
                      <a:r>
                        <a:rPr lang="en-US" sz="1200" dirty="0" smtClean="0">
                          <a:effectLst/>
                        </a:rPr>
                        <a:t>100.04 </a:t>
                      </a:r>
                      <a:r>
                        <a:rPr lang="en-US" sz="1200" dirty="0">
                          <a:effectLst/>
                        </a:rPr>
                        <a:t>million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96021565"/>
                  </a:ext>
                </a:extLst>
              </a:tr>
            </a:tbl>
          </a:graphicData>
        </a:graphic>
      </p:graphicFrame>
      <p:sp>
        <p:nvSpPr>
          <p:cNvPr id="30" name="Rectangle 4"/>
          <p:cNvSpPr>
            <a:spLocks noChangeArrowheads="1"/>
          </p:cNvSpPr>
          <p:nvPr/>
        </p:nvSpPr>
        <p:spPr bwMode="auto">
          <a:xfrm>
            <a:off x="1619079" y="4645223"/>
            <a:ext cx="644695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400" b="1" i="0" u="none" strike="noStrike" cap="none" normalizeH="0" baseline="0" dirty="0" smtClean="0">
                <a:ln>
                  <a:noFill/>
                </a:ln>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rPr>
              <a:t>(D</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 Solar </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projects under implementation under France </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Commitment of Euro 1 Billion</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4"/>
          <p:cNvSpPr>
            <a:spLocks noChangeArrowheads="1"/>
          </p:cNvSpPr>
          <p:nvPr/>
        </p:nvSpPr>
        <p:spPr bwMode="auto">
          <a:xfrm>
            <a:off x="1667883" y="2664023"/>
            <a:ext cx="77997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400" b="1" i="0" u="none" strike="noStrike" cap="none" normalizeH="0" baseline="0" dirty="0" smtClean="0">
                <a:ln>
                  <a:noFill/>
                </a:ln>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rPr>
              <a:t>(B</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 Solar </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projects under </a:t>
            </a:r>
            <a:r>
              <a:rPr lang="en-US" altLang="en-US" sz="1400" b="1" dirty="0" err="1">
                <a:solidFill>
                  <a:srgbClr val="222222"/>
                </a:solidFill>
                <a:latin typeface="Calibri" panose="020F0502020204030204" pitchFamily="34" charset="0"/>
                <a:ea typeface="Times New Roman" panose="02020603050405020304" pitchFamily="18" charset="0"/>
                <a:cs typeface="Times New Roman" panose="02020603050405020304" pitchFamily="18" charset="0"/>
              </a:rPr>
              <a:t>GoI</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-LOCs </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commitment of US$ 2 billion announced </a:t>
            </a:r>
            <a:r>
              <a:rPr lang="en-US" altLang="en-US" sz="1400" b="1" dirty="0">
                <a:solidFill>
                  <a:srgbClr val="222222"/>
                </a:solidFill>
                <a:latin typeface="Calibri" panose="020F0502020204030204" pitchFamily="34" charset="0"/>
                <a:ea typeface="Times New Roman" panose="02020603050405020304" pitchFamily="18" charset="0"/>
                <a:cs typeface="Times New Roman" panose="02020603050405020304" pitchFamily="18" charset="0"/>
              </a:rPr>
              <a:t>at ISA Founding </a:t>
            </a:r>
            <a:r>
              <a:rPr lang="en-US" altLang="en-US" sz="1400" b="1" dirty="0" smtClean="0">
                <a:solidFill>
                  <a:srgbClr val="222222"/>
                </a:solidFill>
                <a:latin typeface="Calibri" panose="020F0502020204030204" pitchFamily="34" charset="0"/>
                <a:ea typeface="Times New Roman" panose="02020603050405020304" pitchFamily="18" charset="0"/>
                <a:cs typeface="Times New Roman" panose="02020603050405020304" pitchFamily="18" charset="0"/>
              </a:rPr>
              <a:t>Conference </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32" name="Table 31"/>
          <p:cNvGraphicFramePr>
            <a:graphicFrameLocks noGrp="1"/>
          </p:cNvGraphicFramePr>
          <p:nvPr>
            <p:extLst>
              <p:ext uri="{D42A27DB-BD31-4B8C-83A1-F6EECF244321}">
                <p14:modId xmlns:p14="http://schemas.microsoft.com/office/powerpoint/2010/main" val="2248328808"/>
              </p:ext>
            </p:extLst>
          </p:nvPr>
        </p:nvGraphicFramePr>
        <p:xfrm>
          <a:off x="1643104" y="5052871"/>
          <a:ext cx="8507917" cy="509729"/>
        </p:xfrm>
        <a:graphic>
          <a:graphicData uri="http://schemas.openxmlformats.org/drawingml/2006/table">
            <a:tbl>
              <a:tblPr firstRow="1" firstCol="1" bandRow="1">
                <a:tableStyleId>{5C22544A-7EE6-4342-B048-85BDC9FD1C3A}</a:tableStyleId>
              </a:tblPr>
              <a:tblGrid>
                <a:gridCol w="4511774">
                  <a:extLst>
                    <a:ext uri="{9D8B030D-6E8A-4147-A177-3AD203B41FA5}">
                      <a16:colId xmlns:a16="http://schemas.microsoft.com/office/drawing/2014/main" val="349395875"/>
                    </a:ext>
                  </a:extLst>
                </a:gridCol>
                <a:gridCol w="3996143">
                  <a:extLst>
                    <a:ext uri="{9D8B030D-6E8A-4147-A177-3AD203B41FA5}">
                      <a16:colId xmlns:a16="http://schemas.microsoft.com/office/drawing/2014/main" val="1767727151"/>
                    </a:ext>
                  </a:extLst>
                </a:gridCol>
              </a:tblGrid>
              <a:tr h="314022">
                <a:tc>
                  <a:txBody>
                    <a:bodyPr/>
                    <a:lstStyle/>
                    <a:p>
                      <a:pPr marL="0" marR="0">
                        <a:lnSpc>
                          <a:spcPct val="107000"/>
                        </a:lnSpc>
                        <a:spcBef>
                          <a:spcPts val="0"/>
                        </a:spcBef>
                        <a:spcAft>
                          <a:spcPts val="0"/>
                        </a:spcAft>
                      </a:pPr>
                      <a:r>
                        <a:rPr lang="en-US" sz="1200" dirty="0">
                          <a:effectLst/>
                        </a:rPr>
                        <a:t>Projects under implementation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800"/>
                        </a:spcAft>
                      </a:pPr>
                      <a:r>
                        <a:rPr lang="en-US" sz="1200" dirty="0">
                          <a:effectLst/>
                        </a:rPr>
                        <a:t>Amount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1592377"/>
                  </a:ext>
                </a:extLst>
              </a:tr>
              <a:tr h="153469">
                <a:tc>
                  <a:txBody>
                    <a:bodyPr/>
                    <a:lstStyle/>
                    <a:p>
                      <a:pPr marL="0" marR="0" algn="ctr">
                        <a:lnSpc>
                          <a:spcPct val="107000"/>
                        </a:lnSpc>
                        <a:spcBef>
                          <a:spcPts val="0"/>
                        </a:spcBef>
                        <a:spcAft>
                          <a:spcPts val="0"/>
                        </a:spcAft>
                      </a:pPr>
                      <a:r>
                        <a:rPr lang="en-US" sz="1200" dirty="0" smtClean="0">
                          <a:effectLst/>
                        </a:rPr>
                        <a:t>17 (10 countries)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Euro 300 </a:t>
                      </a:r>
                      <a:r>
                        <a:rPr lang="en-US" sz="1200" dirty="0" smtClean="0">
                          <a:effectLst/>
                        </a:rPr>
                        <a:t>million (approx</a:t>
                      </a:r>
                      <a:r>
                        <a:rPr lang="en-US" sz="1200" dirty="0">
                          <a:effectLst/>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7472952"/>
                  </a:ext>
                </a:extLst>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3973963233"/>
              </p:ext>
            </p:extLst>
          </p:nvPr>
        </p:nvGraphicFramePr>
        <p:xfrm>
          <a:off x="1667883" y="5998464"/>
          <a:ext cx="8527123" cy="630936"/>
        </p:xfrm>
        <a:graphic>
          <a:graphicData uri="http://schemas.openxmlformats.org/drawingml/2006/table">
            <a:tbl>
              <a:tblPr firstRow="1" firstCol="1" bandRow="1">
                <a:tableStyleId>{5C22544A-7EE6-4342-B048-85BDC9FD1C3A}</a:tableStyleId>
              </a:tblPr>
              <a:tblGrid>
                <a:gridCol w="2575243">
                  <a:extLst>
                    <a:ext uri="{9D8B030D-6E8A-4147-A177-3AD203B41FA5}">
                      <a16:colId xmlns:a16="http://schemas.microsoft.com/office/drawing/2014/main" val="47242715"/>
                    </a:ext>
                  </a:extLst>
                </a:gridCol>
                <a:gridCol w="1905000">
                  <a:extLst>
                    <a:ext uri="{9D8B030D-6E8A-4147-A177-3AD203B41FA5}">
                      <a16:colId xmlns:a16="http://schemas.microsoft.com/office/drawing/2014/main" val="1668501874"/>
                    </a:ext>
                  </a:extLst>
                </a:gridCol>
                <a:gridCol w="4046880">
                  <a:extLst>
                    <a:ext uri="{9D8B030D-6E8A-4147-A177-3AD203B41FA5}">
                      <a16:colId xmlns:a16="http://schemas.microsoft.com/office/drawing/2014/main" val="760791146"/>
                    </a:ext>
                  </a:extLst>
                </a:gridCol>
              </a:tblGrid>
              <a:tr h="166433">
                <a:tc gridSpan="2">
                  <a:txBody>
                    <a:bodyPr/>
                    <a:lstStyle/>
                    <a:p>
                      <a:pPr marL="0" marR="0" algn="just">
                        <a:lnSpc>
                          <a:spcPct val="115000"/>
                        </a:lnSpc>
                        <a:spcBef>
                          <a:spcPts val="0"/>
                        </a:spcBef>
                        <a:spcAft>
                          <a:spcPts val="0"/>
                        </a:spcAft>
                      </a:pPr>
                      <a:r>
                        <a:rPr lang="en-IN" sz="1200" dirty="0">
                          <a:effectLst/>
                        </a:rPr>
                        <a:t>No. of Projects Promised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rowSpan="2">
                  <a:txBody>
                    <a:bodyPr/>
                    <a:lstStyle/>
                    <a:p>
                      <a:pPr marL="0" marR="0" algn="ctr">
                        <a:lnSpc>
                          <a:spcPct val="115000"/>
                        </a:lnSpc>
                        <a:spcBef>
                          <a:spcPts val="0"/>
                        </a:spcBef>
                        <a:spcAft>
                          <a:spcPts val="1000"/>
                        </a:spcAft>
                      </a:pPr>
                      <a:r>
                        <a:rPr lang="en-IN" sz="1200" dirty="0">
                          <a:effectLst/>
                        </a:rPr>
                        <a:t>Total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1540651"/>
                  </a:ext>
                </a:extLst>
              </a:tr>
              <a:tr h="166433">
                <a:tc>
                  <a:txBody>
                    <a:bodyPr/>
                    <a:lstStyle/>
                    <a:p>
                      <a:pPr marL="0" marR="0" algn="ctr">
                        <a:lnSpc>
                          <a:spcPct val="115000"/>
                        </a:lnSpc>
                        <a:spcBef>
                          <a:spcPts val="0"/>
                        </a:spcBef>
                        <a:spcAft>
                          <a:spcPts val="0"/>
                        </a:spcAft>
                      </a:pPr>
                      <a:r>
                        <a:rPr lang="en-IN" sz="1200" dirty="0">
                          <a:effectLst/>
                        </a:rPr>
                        <a:t>India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IN" sz="1200">
                          <a:effectLst/>
                        </a:rPr>
                        <a:t>Int’nal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US"/>
                    </a:p>
                  </a:txBody>
                  <a:tcPr/>
                </a:tc>
                <a:extLst>
                  <a:ext uri="{0D108BD9-81ED-4DB2-BD59-A6C34878D82A}">
                    <a16:rowId xmlns:a16="http://schemas.microsoft.com/office/drawing/2014/main" val="2850686898"/>
                  </a:ext>
                </a:extLst>
              </a:tr>
              <a:tr h="166433">
                <a:tc>
                  <a:txBody>
                    <a:bodyPr/>
                    <a:lstStyle/>
                    <a:p>
                      <a:pPr marL="0" marR="0" algn="ctr">
                        <a:lnSpc>
                          <a:spcPct val="115000"/>
                        </a:lnSpc>
                        <a:spcBef>
                          <a:spcPts val="0"/>
                        </a:spcBef>
                        <a:spcAft>
                          <a:spcPts val="0"/>
                        </a:spcAft>
                      </a:pPr>
                      <a:r>
                        <a:rPr lang="en-IN" sz="1200" dirty="0">
                          <a:effectLst/>
                        </a:rPr>
                        <a:t>224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IN" sz="1200" dirty="0">
                          <a:effectLst/>
                        </a:rPr>
                        <a:t>14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IN" sz="1200" dirty="0" smtClean="0">
                          <a:effectLst/>
                        </a:rPr>
                        <a:t>238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05967182"/>
                  </a:ext>
                </a:extLst>
              </a:tr>
            </a:tbl>
          </a:graphicData>
        </a:graphic>
      </p:graphicFrame>
      <p:sp>
        <p:nvSpPr>
          <p:cNvPr id="38" name="Title 1"/>
          <p:cNvSpPr txBox="1">
            <a:spLocks/>
          </p:cNvSpPr>
          <p:nvPr/>
        </p:nvSpPr>
        <p:spPr>
          <a:xfrm>
            <a:off x="823119" y="70095"/>
            <a:ext cx="10134600" cy="531224"/>
          </a:xfrm>
          <a:prstGeom prst="rect">
            <a:avLst/>
          </a:prstGeom>
          <a:solidFill>
            <a:schemeClr val="accent1">
              <a:lumMod val="75000"/>
            </a:schemeClr>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defRPr/>
            </a:pPr>
            <a:r>
              <a:rPr kumimoji="1" lang="en-US" sz="2400" b="1" smtClean="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rPr>
              <a:t>Goal : Mobilization of more than US $ 1000 billion by 2030</a:t>
            </a:r>
            <a:endParaRPr kumimoji="1" lang="en-US" sz="2400" b="1" dirty="0">
              <a:ln w="11430"/>
              <a:solidFill>
                <a:schemeClr val="bg1"/>
              </a:solidFill>
              <a:effectLst>
                <a:outerShdw blurRad="38100" dist="38100" dir="2700000" algn="tl">
                  <a:srgbClr val="000000">
                    <a:alpha val="43137"/>
                  </a:srgbClr>
                </a:outerShdw>
              </a:effectLst>
              <a:latin typeface="Arial" pitchFamily="34" charset="0"/>
              <a:ea typeface="+mn-ea"/>
              <a:cs typeface="Arial" pitchFamily="34" charset="0"/>
            </a:endParaRPr>
          </a:p>
        </p:txBody>
      </p:sp>
    </p:spTree>
    <p:extLst>
      <p:ext uri="{BB962C8B-B14F-4D97-AF65-F5344CB8AC3E}">
        <p14:creationId xmlns:p14="http://schemas.microsoft.com/office/powerpoint/2010/main" val="4057765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681" y="138112"/>
            <a:ext cx="12055038" cy="731117"/>
          </a:xfrm>
          <a:solidFill>
            <a:schemeClr val="accent1">
              <a:lumMod val="75000"/>
            </a:schemeClr>
          </a:solidFill>
        </p:spPr>
        <p:txBody>
          <a:bodyPr>
            <a:normAutofit fontScale="90000"/>
          </a:bodyPr>
          <a:lstStyle/>
          <a:p>
            <a:r>
              <a:rPr lang="en-US" sz="2800" dirty="0" smtClean="0">
                <a:solidFill>
                  <a:schemeClr val="bg1"/>
                </a:solidFill>
              </a:rPr>
              <a:t>Goal: Establishment of International Solar Technology Application Resource –Center (</a:t>
            </a:r>
            <a:r>
              <a:rPr lang="en-US" sz="2800" dirty="0" err="1" smtClean="0">
                <a:solidFill>
                  <a:schemeClr val="bg1"/>
                </a:solidFill>
              </a:rPr>
              <a:t>iSTAR</a:t>
            </a:r>
            <a:r>
              <a:rPr lang="en-US" sz="2800" dirty="0" smtClean="0">
                <a:solidFill>
                  <a:schemeClr val="bg1"/>
                </a:solidFill>
              </a:rPr>
              <a:t>-C)</a:t>
            </a:r>
            <a:endParaRPr lang="en-US" sz="2800" dirty="0">
              <a:solidFill>
                <a:schemeClr val="bg1"/>
              </a:solidFill>
            </a:endParaRPr>
          </a:p>
        </p:txBody>
      </p:sp>
      <p:sp>
        <p:nvSpPr>
          <p:cNvPr id="3" name="Content Placeholder 2"/>
          <p:cNvSpPr>
            <a:spLocks noGrp="1"/>
          </p:cNvSpPr>
          <p:nvPr>
            <p:ph idx="1"/>
          </p:nvPr>
        </p:nvSpPr>
        <p:spPr>
          <a:xfrm>
            <a:off x="45681" y="601319"/>
            <a:ext cx="12055038" cy="6123331"/>
          </a:xfrm>
        </p:spPr>
        <p:txBody>
          <a:bodyPr>
            <a:normAutofit/>
          </a:bodyPr>
          <a:lstStyle/>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smtClean="0">
              <a:ln w="1905"/>
              <a:solidFill>
                <a:srgbClr val="0044CC"/>
              </a:solidFill>
              <a:effectLst>
                <a:innerShdw blurRad="69850" dist="43180" dir="5400000">
                  <a:srgbClr val="000000">
                    <a:alpha val="65000"/>
                  </a:srgbClr>
                </a:innerShdw>
              </a:effectLst>
              <a:latin typeface="Calibri" charset="0"/>
              <a:cs typeface="Calibri" charset="0"/>
            </a:endParaRPr>
          </a:p>
          <a:p>
            <a:pPr>
              <a:buFont typeface="Wingdings" charset="2"/>
              <a:buChar char="§"/>
            </a:pPr>
            <a:endParaRPr lang="en-US" sz="2900" dirty="0">
              <a:ln w="1905"/>
              <a:solidFill>
                <a:srgbClr val="0044CC"/>
              </a:solidFill>
              <a:effectLst>
                <a:innerShdw blurRad="69850" dist="43180" dir="5400000">
                  <a:srgbClr val="000000">
                    <a:alpha val="65000"/>
                  </a:srgbClr>
                </a:innerShdw>
              </a:effectLst>
              <a:latin typeface="Calibri" charset="0"/>
              <a:cs typeface="Calibri" charset="0"/>
            </a:endParaRPr>
          </a:p>
          <a:p>
            <a:pPr marL="0" indent="0">
              <a:buNone/>
            </a:pPr>
            <a:endParaRPr lang="en-US" sz="2200" dirty="0">
              <a:ln w="1905"/>
              <a:solidFill>
                <a:srgbClr val="0044CC"/>
              </a:solidFill>
              <a:effectLst>
                <a:innerShdw blurRad="69850" dist="43180" dir="5400000">
                  <a:srgbClr val="000000">
                    <a:alpha val="65000"/>
                  </a:srgbClr>
                </a:innerShdw>
              </a:effectLst>
              <a:latin typeface="Calibri" charset="0"/>
              <a:cs typeface="Calibri" charset="0"/>
            </a:endParaRPr>
          </a:p>
        </p:txBody>
      </p:sp>
      <p:pic>
        <p:nvPicPr>
          <p:cNvPr id="9" name="Picture 8" descr="C:\Documents and Settings\Rkumar.RAKESHKUMAR\My Documents\Downloads\ISA Logo.jpg"/>
          <p:cNvPicPr>
            <a:picLocks noChangeAspect="1" noChangeArrowheads="1"/>
          </p:cNvPicPr>
          <p:nvPr/>
        </p:nvPicPr>
        <p:blipFill>
          <a:blip r:embed="rId2" cstate="print"/>
          <a:srcRect/>
          <a:stretch>
            <a:fillRect/>
          </a:stretch>
        </p:blipFill>
        <p:spPr bwMode="auto">
          <a:xfrm>
            <a:off x="185283" y="6038850"/>
            <a:ext cx="2010284" cy="685800"/>
          </a:xfrm>
          <a:prstGeom prst="rect">
            <a:avLst/>
          </a:prstGeom>
          <a:noFill/>
        </p:spPr>
      </p:pic>
      <p:grpSp>
        <p:nvGrpSpPr>
          <p:cNvPr id="57" name="Group 56"/>
          <p:cNvGrpSpPr/>
          <p:nvPr/>
        </p:nvGrpSpPr>
        <p:grpSpPr>
          <a:xfrm>
            <a:off x="152758" y="990600"/>
            <a:ext cx="11475322" cy="5257799"/>
            <a:chOff x="137320" y="762000"/>
            <a:chExt cx="11475322" cy="5257799"/>
          </a:xfrm>
        </p:grpSpPr>
        <p:sp>
          <p:nvSpPr>
            <p:cNvPr id="2" name="Rounded Rectangle 1"/>
            <p:cNvSpPr/>
            <p:nvPr/>
          </p:nvSpPr>
          <p:spPr>
            <a:xfrm>
              <a:off x="137320" y="2438400"/>
              <a:ext cx="2971800" cy="2286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solidFill>
                    <a:schemeClr val="tx1"/>
                  </a:solidFill>
                </a:rPr>
                <a:t>International Solar </a:t>
              </a:r>
              <a:r>
                <a:rPr lang="en-IN" sz="2000" dirty="0">
                  <a:solidFill>
                    <a:schemeClr val="tx1"/>
                  </a:solidFill>
                </a:rPr>
                <a:t>Technology Application and Resource </a:t>
              </a:r>
              <a:r>
                <a:rPr lang="en-IN" sz="2000" dirty="0" smtClean="0">
                  <a:solidFill>
                    <a:schemeClr val="tx1"/>
                  </a:solidFill>
                </a:rPr>
                <a:t>Centre </a:t>
              </a:r>
            </a:p>
            <a:p>
              <a:pPr algn="ctr"/>
              <a:r>
                <a:rPr lang="en-IN" sz="2000" dirty="0" smtClean="0">
                  <a:solidFill>
                    <a:schemeClr val="tx1"/>
                  </a:solidFill>
                </a:rPr>
                <a:t>(</a:t>
              </a:r>
              <a:r>
                <a:rPr lang="en-IN" sz="2000" dirty="0" err="1" smtClean="0">
                  <a:solidFill>
                    <a:schemeClr val="tx1"/>
                  </a:solidFill>
                </a:rPr>
                <a:t>iSTAR</a:t>
              </a:r>
              <a:r>
                <a:rPr lang="en-IN" sz="2000" dirty="0">
                  <a:solidFill>
                    <a:schemeClr val="tx1"/>
                  </a:solidFill>
                </a:rPr>
                <a:t>-C) </a:t>
              </a:r>
              <a:r>
                <a:rPr lang="en-IN" sz="2000" dirty="0" smtClean="0">
                  <a:solidFill>
                    <a:schemeClr val="tx1"/>
                  </a:solidFill>
                </a:rPr>
                <a:t>Conceptualised</a:t>
              </a:r>
              <a:endParaRPr lang="en-IN" sz="2000" dirty="0">
                <a:solidFill>
                  <a:schemeClr val="tx1"/>
                </a:solidFill>
              </a:endParaRPr>
            </a:p>
          </p:txBody>
        </p:sp>
        <p:cxnSp>
          <p:nvCxnSpPr>
            <p:cNvPr id="6" name="Straight Arrow Connector 5"/>
            <p:cNvCxnSpPr>
              <a:stCxn id="2" idx="3"/>
              <a:endCxn id="8" idx="2"/>
            </p:cNvCxnSpPr>
            <p:nvPr/>
          </p:nvCxnSpPr>
          <p:spPr>
            <a:xfrm flipV="1">
              <a:off x="3109120" y="1052615"/>
              <a:ext cx="2251553" cy="25287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360673" y="762000"/>
              <a:ext cx="3829008" cy="581229"/>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smtClean="0">
                <a:solidFill>
                  <a:schemeClr val="tx1"/>
                </a:solidFill>
              </a:endParaRPr>
            </a:p>
            <a:p>
              <a:pPr algn="ctr"/>
              <a:r>
                <a:rPr lang="en-IN" dirty="0" smtClean="0">
                  <a:solidFill>
                    <a:schemeClr val="tx1"/>
                  </a:solidFill>
                </a:rPr>
                <a:t>Solar </a:t>
              </a:r>
              <a:r>
                <a:rPr lang="en-IN" dirty="0">
                  <a:solidFill>
                    <a:schemeClr val="tx1"/>
                  </a:solidFill>
                </a:rPr>
                <a:t>Centres of </a:t>
              </a:r>
              <a:r>
                <a:rPr lang="en-IN" dirty="0" smtClean="0">
                  <a:solidFill>
                    <a:schemeClr val="tx1"/>
                  </a:solidFill>
                </a:rPr>
                <a:t>Excellence / Global </a:t>
              </a:r>
              <a:r>
                <a:rPr lang="en-IN" dirty="0">
                  <a:solidFill>
                    <a:schemeClr val="tx1"/>
                  </a:solidFill>
                </a:rPr>
                <a:t>Excellence </a:t>
              </a:r>
            </a:p>
            <a:p>
              <a:pPr algn="ctr"/>
              <a:endParaRPr lang="en-IN" dirty="0">
                <a:solidFill>
                  <a:schemeClr val="tx1"/>
                </a:solidFill>
              </a:endParaRPr>
            </a:p>
          </p:txBody>
        </p:sp>
        <p:sp>
          <p:nvSpPr>
            <p:cNvPr id="12" name="Oval 11"/>
            <p:cNvSpPr/>
            <p:nvPr/>
          </p:nvSpPr>
          <p:spPr>
            <a:xfrm>
              <a:off x="5355080" y="1416680"/>
              <a:ext cx="3500263" cy="50722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solidFill>
                    <a:schemeClr val="tx1"/>
                  </a:solidFill>
                </a:rPr>
                <a:t>Solar Innovation</a:t>
              </a:r>
              <a:endParaRPr lang="en-IN" dirty="0">
                <a:solidFill>
                  <a:schemeClr val="tx1"/>
                </a:solidFill>
              </a:endParaRPr>
            </a:p>
          </p:txBody>
        </p:sp>
        <p:cxnSp>
          <p:nvCxnSpPr>
            <p:cNvPr id="13" name="Straight Arrow Connector 12"/>
            <p:cNvCxnSpPr>
              <a:stCxn id="2" idx="3"/>
              <a:endCxn id="12" idx="2"/>
            </p:cNvCxnSpPr>
            <p:nvPr/>
          </p:nvCxnSpPr>
          <p:spPr>
            <a:xfrm flipV="1">
              <a:off x="3109120" y="1670294"/>
              <a:ext cx="2245960" cy="19111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224942" y="2062427"/>
              <a:ext cx="3630401" cy="501513"/>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R&amp;D networking</a:t>
              </a:r>
            </a:p>
          </p:txBody>
        </p:sp>
        <p:sp>
          <p:nvSpPr>
            <p:cNvPr id="19" name="Oval 18"/>
            <p:cNvSpPr/>
            <p:nvPr/>
          </p:nvSpPr>
          <p:spPr>
            <a:xfrm>
              <a:off x="5272058" y="2696747"/>
              <a:ext cx="3542774" cy="65609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Capacity </a:t>
              </a:r>
              <a:r>
                <a:rPr lang="en-IN" dirty="0" smtClean="0">
                  <a:solidFill>
                    <a:schemeClr val="tx1"/>
                  </a:solidFill>
                </a:rPr>
                <a:t>Building (e-learning programmes)</a:t>
              </a:r>
              <a:endParaRPr lang="en-IN" dirty="0">
                <a:solidFill>
                  <a:schemeClr val="tx1"/>
                </a:solidFill>
              </a:endParaRPr>
            </a:p>
          </p:txBody>
        </p:sp>
        <p:sp>
          <p:nvSpPr>
            <p:cNvPr id="22" name="Oval 21"/>
            <p:cNvSpPr/>
            <p:nvPr/>
          </p:nvSpPr>
          <p:spPr>
            <a:xfrm>
              <a:off x="5244326" y="3491359"/>
              <a:ext cx="3574475" cy="66870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smtClean="0">
                <a:solidFill>
                  <a:schemeClr val="tx1"/>
                </a:solidFill>
              </a:endParaRPr>
            </a:p>
            <a:p>
              <a:pPr algn="ctr"/>
              <a:r>
                <a:rPr lang="en-IN" dirty="0" smtClean="0">
                  <a:solidFill>
                    <a:schemeClr val="tx1"/>
                  </a:solidFill>
                </a:rPr>
                <a:t>Solar </a:t>
              </a:r>
              <a:r>
                <a:rPr lang="en-IN" dirty="0">
                  <a:solidFill>
                    <a:schemeClr val="tx1"/>
                  </a:solidFill>
                </a:rPr>
                <a:t>Technologies</a:t>
              </a:r>
            </a:p>
            <a:p>
              <a:pPr algn="ctr"/>
              <a:endParaRPr lang="en-IN" dirty="0">
                <a:solidFill>
                  <a:schemeClr val="tx1"/>
                </a:solidFill>
              </a:endParaRPr>
            </a:p>
          </p:txBody>
        </p:sp>
        <p:cxnSp>
          <p:nvCxnSpPr>
            <p:cNvPr id="24" name="Straight Arrow Connector 23"/>
            <p:cNvCxnSpPr>
              <a:stCxn id="2" idx="3"/>
              <a:endCxn id="16" idx="2"/>
            </p:cNvCxnSpPr>
            <p:nvPr/>
          </p:nvCxnSpPr>
          <p:spPr>
            <a:xfrm flipV="1">
              <a:off x="3109120" y="2313184"/>
              <a:ext cx="2115822" cy="1268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22" idx="2"/>
            </p:cNvCxnSpPr>
            <p:nvPr/>
          </p:nvCxnSpPr>
          <p:spPr>
            <a:xfrm>
              <a:off x="3153921" y="3589487"/>
              <a:ext cx="2090405" cy="236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 idx="3"/>
              <a:endCxn id="19" idx="2"/>
            </p:cNvCxnSpPr>
            <p:nvPr/>
          </p:nvCxnSpPr>
          <p:spPr>
            <a:xfrm flipV="1">
              <a:off x="3109120" y="3024793"/>
              <a:ext cx="2162938" cy="5566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9541163" y="785914"/>
              <a:ext cx="2071479" cy="52338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IN" b="1" u="sng" dirty="0">
                <a:solidFill>
                  <a:schemeClr val="tx1"/>
                </a:solidFill>
              </a:endParaRPr>
            </a:p>
            <a:p>
              <a:pPr algn="ctr"/>
              <a:r>
                <a:rPr lang="en-IN" b="1" u="sng" dirty="0">
                  <a:solidFill>
                    <a:schemeClr val="tx1"/>
                  </a:solidFill>
                </a:rPr>
                <a:t>Partners</a:t>
              </a:r>
            </a:p>
            <a:p>
              <a:pPr algn="ctr"/>
              <a:endParaRPr lang="en-IN" b="1" dirty="0" smtClean="0">
                <a:solidFill>
                  <a:schemeClr val="tx1"/>
                </a:solidFill>
              </a:endParaRPr>
            </a:p>
            <a:p>
              <a:pPr algn="ctr"/>
              <a:r>
                <a:rPr lang="en-IN" b="1" dirty="0" smtClean="0">
                  <a:solidFill>
                    <a:schemeClr val="tx1"/>
                  </a:solidFill>
                </a:rPr>
                <a:t>World Bank</a:t>
              </a:r>
            </a:p>
            <a:p>
              <a:pPr algn="ctr"/>
              <a:r>
                <a:rPr lang="en-IN" b="1" dirty="0" smtClean="0">
                  <a:solidFill>
                    <a:schemeClr val="tx1"/>
                  </a:solidFill>
                </a:rPr>
                <a:t>ADB, AFD</a:t>
              </a:r>
              <a:endParaRPr lang="en-IN" b="1" dirty="0">
                <a:solidFill>
                  <a:schemeClr val="tx1"/>
                </a:solidFill>
              </a:endParaRPr>
            </a:p>
            <a:p>
              <a:pPr algn="ctr"/>
              <a:r>
                <a:rPr lang="en-IN" b="1" dirty="0" smtClean="0">
                  <a:solidFill>
                    <a:schemeClr val="tx1"/>
                  </a:solidFill>
                </a:rPr>
                <a:t>EIB, EBRD</a:t>
              </a:r>
              <a:endParaRPr lang="en-IN" b="1" dirty="0">
                <a:solidFill>
                  <a:schemeClr val="tx1"/>
                </a:solidFill>
              </a:endParaRPr>
            </a:p>
            <a:p>
              <a:pPr algn="ctr"/>
              <a:r>
                <a:rPr lang="en-IN" b="1" dirty="0">
                  <a:solidFill>
                    <a:schemeClr val="tx1"/>
                  </a:solidFill>
                </a:rPr>
                <a:t>UNDP</a:t>
              </a:r>
            </a:p>
            <a:p>
              <a:pPr algn="ctr"/>
              <a:r>
                <a:rPr lang="en-IN" b="1" dirty="0" smtClean="0">
                  <a:solidFill>
                    <a:schemeClr val="tx1"/>
                  </a:solidFill>
                </a:rPr>
                <a:t>IGNOU</a:t>
              </a:r>
            </a:p>
            <a:p>
              <a:pPr algn="ctr"/>
              <a:r>
                <a:rPr lang="en-IN" b="1" dirty="0" smtClean="0">
                  <a:solidFill>
                    <a:schemeClr val="tx1"/>
                  </a:solidFill>
                </a:rPr>
                <a:t>University </a:t>
              </a:r>
              <a:r>
                <a:rPr lang="en-IN" b="1" dirty="0">
                  <a:solidFill>
                    <a:schemeClr val="tx1"/>
                  </a:solidFill>
                </a:rPr>
                <a:t>of </a:t>
              </a:r>
              <a:r>
                <a:rPr lang="en-IN" b="1" dirty="0" smtClean="0">
                  <a:solidFill>
                    <a:schemeClr val="tx1"/>
                  </a:solidFill>
                </a:rPr>
                <a:t>Fiji</a:t>
              </a:r>
              <a:r>
                <a:rPr lang="en-IN" b="1" dirty="0">
                  <a:solidFill>
                    <a:schemeClr val="tx1"/>
                  </a:solidFill>
                </a:rPr>
                <a:t>,</a:t>
              </a:r>
              <a:endParaRPr lang="en-IN" b="1" dirty="0" smtClean="0">
                <a:solidFill>
                  <a:schemeClr val="tx1"/>
                </a:solidFill>
              </a:endParaRPr>
            </a:p>
            <a:p>
              <a:pPr algn="ctr"/>
              <a:r>
                <a:rPr lang="en-IN" b="1" dirty="0" smtClean="0">
                  <a:solidFill>
                    <a:schemeClr val="tx1"/>
                  </a:solidFill>
                </a:rPr>
                <a:t>Schneider </a:t>
              </a:r>
              <a:r>
                <a:rPr lang="en-IN" b="1" dirty="0">
                  <a:solidFill>
                    <a:schemeClr val="tx1"/>
                  </a:solidFill>
                </a:rPr>
                <a:t>Electric, CEA/INES, </a:t>
              </a:r>
              <a:r>
                <a:rPr lang="en-IN" b="1" dirty="0" smtClean="0">
                  <a:solidFill>
                    <a:schemeClr val="tx1"/>
                  </a:solidFill>
                </a:rPr>
                <a:t>NISE, </a:t>
              </a:r>
            </a:p>
            <a:p>
              <a:pPr algn="ctr"/>
              <a:r>
                <a:rPr lang="en-IN" b="1" dirty="0" smtClean="0">
                  <a:solidFill>
                    <a:schemeClr val="tx1"/>
                  </a:solidFill>
                </a:rPr>
                <a:t>UNSW Sydney</a:t>
              </a:r>
            </a:p>
            <a:p>
              <a:pPr algn="ctr"/>
              <a:r>
                <a:rPr lang="en-IN" b="1" dirty="0" smtClean="0">
                  <a:solidFill>
                    <a:schemeClr val="tx1"/>
                  </a:solidFill>
                </a:rPr>
                <a:t>Amity University</a:t>
              </a:r>
            </a:p>
            <a:p>
              <a:pPr algn="ctr"/>
              <a:r>
                <a:rPr lang="en-IN" b="1" dirty="0" smtClean="0">
                  <a:solidFill>
                    <a:schemeClr val="tx1"/>
                  </a:solidFill>
                </a:rPr>
                <a:t>NREL, BIS</a:t>
              </a:r>
              <a:endParaRPr lang="en-IN" b="1" dirty="0">
                <a:solidFill>
                  <a:schemeClr val="tx1"/>
                </a:solidFill>
              </a:endParaRPr>
            </a:p>
            <a:p>
              <a:pPr algn="ctr"/>
              <a:r>
                <a:rPr lang="en-IN" b="1" dirty="0" smtClean="0">
                  <a:solidFill>
                    <a:schemeClr val="tx1"/>
                  </a:solidFill>
                </a:rPr>
                <a:t>ECREEE,SE4All, Pacific </a:t>
              </a:r>
              <a:r>
                <a:rPr lang="en-IN" b="1" dirty="0">
                  <a:solidFill>
                    <a:schemeClr val="tx1"/>
                  </a:solidFill>
                </a:rPr>
                <a:t>Island Development Forum</a:t>
              </a:r>
            </a:p>
            <a:p>
              <a:pPr algn="ctr"/>
              <a:r>
                <a:rPr lang="en-IN" b="1" dirty="0" smtClean="0">
                  <a:solidFill>
                    <a:schemeClr val="tx1"/>
                  </a:solidFill>
                </a:rPr>
                <a:t>etc</a:t>
              </a:r>
              <a:r>
                <a:rPr lang="en-IN" b="1" dirty="0">
                  <a:solidFill>
                    <a:schemeClr val="tx1"/>
                  </a:solidFill>
                </a:rPr>
                <a:t>..</a:t>
              </a:r>
            </a:p>
            <a:p>
              <a:pPr algn="ctr"/>
              <a:r>
                <a:rPr lang="en-IN" dirty="0"/>
                <a:t> </a:t>
              </a:r>
            </a:p>
          </p:txBody>
        </p:sp>
        <p:sp>
          <p:nvSpPr>
            <p:cNvPr id="20" name="Oval 19"/>
            <p:cNvSpPr/>
            <p:nvPr/>
          </p:nvSpPr>
          <p:spPr>
            <a:xfrm>
              <a:off x="5437634" y="5467861"/>
              <a:ext cx="3419239" cy="50722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Miscellaneous</a:t>
              </a:r>
            </a:p>
          </p:txBody>
        </p:sp>
        <p:sp>
          <p:nvSpPr>
            <p:cNvPr id="21" name="Oval 20"/>
            <p:cNvSpPr/>
            <p:nvPr/>
          </p:nvSpPr>
          <p:spPr>
            <a:xfrm>
              <a:off x="5272058" y="4460734"/>
              <a:ext cx="3750392" cy="797065"/>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solidFill>
                    <a:schemeClr val="tx1"/>
                  </a:solidFill>
                </a:rPr>
                <a:t>Testing</a:t>
              </a:r>
              <a:r>
                <a:rPr lang="en-IN" dirty="0">
                  <a:solidFill>
                    <a:schemeClr val="tx1"/>
                  </a:solidFill>
                </a:rPr>
                <a:t>, </a:t>
              </a:r>
              <a:r>
                <a:rPr lang="en-IN" dirty="0" smtClean="0">
                  <a:solidFill>
                    <a:schemeClr val="tx1"/>
                  </a:solidFill>
                </a:rPr>
                <a:t>Certification</a:t>
              </a:r>
              <a:r>
                <a:rPr lang="en-IN" dirty="0">
                  <a:solidFill>
                    <a:schemeClr val="tx1"/>
                  </a:solidFill>
                </a:rPr>
                <a:t>, </a:t>
              </a:r>
              <a:r>
                <a:rPr lang="en-IN" dirty="0" smtClean="0">
                  <a:solidFill>
                    <a:schemeClr val="tx1"/>
                  </a:solidFill>
                </a:rPr>
                <a:t>Quality control, Standards</a:t>
              </a:r>
              <a:endParaRPr lang="en-IN" dirty="0">
                <a:solidFill>
                  <a:schemeClr val="tx1"/>
                </a:solidFill>
              </a:endParaRPr>
            </a:p>
          </p:txBody>
        </p:sp>
        <p:cxnSp>
          <p:nvCxnSpPr>
            <p:cNvPr id="52" name="Straight Arrow Connector 51"/>
            <p:cNvCxnSpPr/>
            <p:nvPr/>
          </p:nvCxnSpPr>
          <p:spPr>
            <a:xfrm>
              <a:off x="3110448" y="3583101"/>
              <a:ext cx="2513271" cy="10435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2" idx="3"/>
            </p:cNvCxnSpPr>
            <p:nvPr/>
          </p:nvCxnSpPr>
          <p:spPr>
            <a:xfrm>
              <a:off x="3109120" y="3581400"/>
              <a:ext cx="2666999" cy="1964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1373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3641</TotalTime>
  <Words>2949</Words>
  <Application>Microsoft Office PowerPoint</Application>
  <PresentationFormat>Custom</PresentationFormat>
  <Paragraphs>860</Paragraphs>
  <Slides>19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MS PGothic</vt:lpstr>
      <vt:lpstr>Arial</vt:lpstr>
      <vt:lpstr>Arial Rounded MT Bold</vt:lpstr>
      <vt:lpstr>Calibri</vt:lpstr>
      <vt:lpstr>Calibri Light</vt:lpstr>
      <vt:lpstr>Century Schoolbook</vt:lpstr>
      <vt:lpstr>Comic Sans MS</vt:lpstr>
      <vt:lpstr>Times New Roman</vt:lpstr>
      <vt:lpstr>Wingdings</vt:lpstr>
      <vt:lpstr>Office Theme</vt:lpstr>
      <vt:lpstr>PowerPoint Presentation</vt:lpstr>
      <vt:lpstr>PowerPoint Presentation</vt:lpstr>
      <vt:lpstr>Three Goals of ISA</vt:lpstr>
      <vt:lpstr>PowerPoint Presentation</vt:lpstr>
      <vt:lpstr>PowerPoint Presentation</vt:lpstr>
      <vt:lpstr>PowerPoint Presentation</vt:lpstr>
      <vt:lpstr>Goal : Mobilization of more than US $ 1000 billion by 2030</vt:lpstr>
      <vt:lpstr> Status of Projects </vt:lpstr>
      <vt:lpstr>Goal: Establishment of International Solar Technology Application Resource –Center (iSTAR-C)</vt:lpstr>
      <vt:lpstr>Goal : Establishment of  iSTAR-C and Capacity Building Activities</vt:lpstr>
      <vt:lpstr>PowerPoint Presentation</vt:lpstr>
      <vt:lpstr>Goal : Preparation of Bankable Projects</vt:lpstr>
      <vt:lpstr>Outreach and Communications Activities  </vt:lpstr>
      <vt:lpstr>Establishment of ISA</vt:lpstr>
      <vt:lpstr>Hon’ble Prime Minister of India, Hon’ble President of France and Head of States at the ISA Founding Conference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PsA</dc:creator>
  <cp:lastModifiedBy>HP</cp:lastModifiedBy>
  <cp:revision>486</cp:revision>
  <cp:lastPrinted>2018-04-28T08:02:56Z</cp:lastPrinted>
  <dcterms:created xsi:type="dcterms:W3CDTF">2006-08-16T00:00:00Z</dcterms:created>
  <dcterms:modified xsi:type="dcterms:W3CDTF">2018-07-24T16:26:06Z</dcterms:modified>
</cp:coreProperties>
</file>