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3" r:id="rId2"/>
    <p:sldId id="273" r:id="rId3"/>
    <p:sldId id="276" r:id="rId4"/>
    <p:sldId id="274" r:id="rId5"/>
    <p:sldId id="279" r:id="rId6"/>
    <p:sldId id="275" r:id="rId7"/>
    <p:sldId id="278" r:id="rId8"/>
    <p:sldId id="280" r:id="rId9"/>
    <p:sldId id="281" r:id="rId10"/>
    <p:sldId id="292" r:id="rId11"/>
    <p:sldId id="291" r:id="rId12"/>
    <p:sldId id="289" r:id="rId13"/>
    <p:sldId id="285" r:id="rId14"/>
    <p:sldId id="287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505ED-40AA-4963-8834-3906A760D300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5E300-A003-4796-84B4-F9023E139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9751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Präsentationstitel hier eintragen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24.07.2018</a:t>
            </a:fld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noProof="0" smtClean="0"/>
              <a:t>Erste Ebene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</p:spTree>
    <p:extLst>
      <p:ext uri="{BB962C8B-B14F-4D97-AF65-F5344CB8AC3E}">
        <p14:creationId xmlns="" xmlns:p14="http://schemas.microsoft.com/office/powerpoint/2010/main" val="469963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D103-B556-47EB-8982-76A7A2768AF1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F7BC-9BD5-4B48-9E82-D0F91CFCD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How it works?	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 descr="net-metering_diagra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384" y="2108852"/>
            <a:ext cx="8744232" cy="4681806"/>
          </a:xfrm>
          <a:prstGeom prst="rect">
            <a:avLst/>
          </a:prstGeom>
        </p:spPr>
      </p:pic>
      <p:pic>
        <p:nvPicPr>
          <p:cNvPr id="4" name="Picture 3" descr="net-metering_diagra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384" y="1676400"/>
            <a:ext cx="8744232" cy="468180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Rooftop Solar: How it works?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8019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F:\Documents and Settings\Owner\My Documents\Downloads\Solar+Stadiums+by+Country+(F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858250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317A057-C766-48FB-B1EC-CC1898F04EF1}" type="datetime1">
              <a:rPr lang="de-DE" smtClean="0"/>
              <a:pPr/>
              <a:t>24.07.2018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39" y="838200"/>
            <a:ext cx="8833761" cy="588917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0092" y="5996039"/>
            <a:ext cx="6434156" cy="707886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Capacity: 400 kW</a:t>
            </a:r>
          </a:p>
          <a:p>
            <a:pPr lvl="0"/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Location : </a:t>
            </a:r>
            <a:r>
              <a:rPr lang="en-US" sz="2000" b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M.Chinnaswamy</a:t>
            </a:r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Stadium, Bangalore</a:t>
            </a:r>
          </a:p>
        </p:txBody>
      </p:sp>
    </p:spTree>
    <p:extLst>
      <p:ext uri="{BB962C8B-B14F-4D97-AF65-F5344CB8AC3E}">
        <p14:creationId xmlns="" xmlns:p14="http://schemas.microsoft.com/office/powerpoint/2010/main" val="3210008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www.suelosolar.es/images/mineirao-brasil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8109857" cy="579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587811" y="5602513"/>
            <a:ext cx="4572000" cy="707886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Capacity: 1400 kW</a:t>
            </a:r>
          </a:p>
          <a:p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Location : </a:t>
            </a:r>
            <a:r>
              <a:rPr lang="en-US" sz="2000" b="0" dirty="0" err="1" smtClean="0">
                <a:solidFill>
                  <a:schemeClr val="bg1"/>
                </a:solidFill>
              </a:rPr>
              <a:t>Mineirão</a:t>
            </a:r>
            <a:r>
              <a:rPr lang="en-US" sz="2000" b="0" dirty="0" smtClean="0">
                <a:solidFill>
                  <a:schemeClr val="bg1"/>
                </a:solidFill>
              </a:rPr>
              <a:t> Stadium, Brazil</a:t>
            </a:r>
            <a:endParaRPr lang="en-US" sz="20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7008249" y="4448079"/>
            <a:ext cx="3344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IN" dirty="0"/>
              <a:t>Image Source: </a:t>
            </a:r>
            <a:r>
              <a:rPr lang="en-IN" dirty="0" smtClean="0"/>
              <a:t>www.inhabitat.com</a:t>
            </a:r>
            <a:r>
              <a:rPr lang="en-IN" dirty="0"/>
              <a:t>/</a:t>
            </a:r>
          </a:p>
        </p:txBody>
      </p:sp>
    </p:spTree>
    <p:extLst>
      <p:ext uri="{BB962C8B-B14F-4D97-AF65-F5344CB8AC3E}">
        <p14:creationId xmlns="" xmlns:p14="http://schemas.microsoft.com/office/powerpoint/2010/main" val="2635974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uwi-MainzStadium.jpg"/>
          <p:cNvPicPr>
            <a:picLocks noChangeAspect="1"/>
          </p:cNvPicPr>
          <p:nvPr/>
        </p:nvPicPr>
        <p:blipFill>
          <a:blip r:embed="rId2" cstate="print"/>
          <a:srcRect l="17925"/>
          <a:stretch>
            <a:fillRect/>
          </a:stretch>
        </p:blipFill>
        <p:spPr>
          <a:xfrm>
            <a:off x="304800" y="838200"/>
            <a:ext cx="8455444" cy="5791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87811" y="5820223"/>
            <a:ext cx="4572000" cy="707886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Capacity: 1000 kW</a:t>
            </a:r>
          </a:p>
          <a:p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Location : </a:t>
            </a:r>
            <a:r>
              <a:rPr lang="en-US" sz="2000" b="0" dirty="0" err="1" smtClean="0">
                <a:solidFill>
                  <a:schemeClr val="bg1"/>
                </a:solidFill>
              </a:rPr>
              <a:t>Bentegodi</a:t>
            </a:r>
            <a:r>
              <a:rPr lang="en-US" sz="2000" b="0" dirty="0" smtClean="0">
                <a:solidFill>
                  <a:schemeClr val="bg1"/>
                </a:solidFill>
              </a:rPr>
              <a:t> Stadium, Italy</a:t>
            </a:r>
            <a:endParaRPr lang="en-US" sz="20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56" b="5211"/>
          <a:stretch/>
        </p:blipFill>
        <p:spPr>
          <a:xfrm>
            <a:off x="936147" y="982644"/>
            <a:ext cx="7153150" cy="584572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36147" y="5820223"/>
            <a:ext cx="5290482" cy="707886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Capacity: 1000 kW</a:t>
            </a:r>
          </a:p>
          <a:p>
            <a:r>
              <a:rPr lang="en-US" sz="2000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Location : </a:t>
            </a:r>
            <a:r>
              <a:rPr lang="en-US" sz="2000" b="0" dirty="0" smtClean="0">
                <a:solidFill>
                  <a:schemeClr val="bg1"/>
                </a:solidFill>
              </a:rPr>
              <a:t>Kaohsiung World Stadium, Taiwan</a:t>
            </a:r>
            <a:endParaRPr lang="en-US" sz="20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6327732" y="4741864"/>
            <a:ext cx="3834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IN" dirty="0"/>
              <a:t>Image Source: </a:t>
            </a:r>
            <a:r>
              <a:rPr lang="en-IN" dirty="0" smtClean="0"/>
              <a:t>www.completesolar.com</a:t>
            </a:r>
            <a:r>
              <a:rPr lang="en-IN" dirty="0"/>
              <a:t>/</a:t>
            </a:r>
          </a:p>
        </p:txBody>
      </p:sp>
    </p:spTree>
    <p:extLst>
      <p:ext uri="{BB962C8B-B14F-4D97-AF65-F5344CB8AC3E}">
        <p14:creationId xmlns="" xmlns:p14="http://schemas.microsoft.com/office/powerpoint/2010/main" val="1071756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865293"/>
            <a:ext cx="4114800" cy="95410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bg1"/>
                </a:solidFill>
              </a:rPr>
              <a:t>It always seems impossible until it's done.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Image result for nelson mandela 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447800"/>
            <a:ext cx="2932289" cy="164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Genesis: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ISA Secretariat  prepared the draft Program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and circulated to NFPs  during October 2017 for comments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Inputs/suggestions mainly received  from  NFPs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,  France, GIZ,  Climate Policy Initiatives, and TERI among others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Finalized the program after such stakeholders’ inputs &amp; consultations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Formally launched the program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5 Years’ duration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during ISA Founding Ceremony,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11 March 2018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Objective: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To promote, assess potential, harmonize demand and pool resources for rapid deployment of and scaling up Rooftop Solar (Off-Grid and Grid-Connected) in pursuit of the objectives of the Paris Declaration, 2015 and towards fulfillment of its obligations under Article II and III (2) of Framework Agreement.</a:t>
            </a:r>
          </a:p>
          <a:p>
            <a:pPr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Participating Countries: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Bangladesh, Ghana, Guinea, Niger, Nigeria, Rwanda, Venezuela, Zambia among others evinced interest in this program through Video Conferencing, PPTs in ISA Meets and NFP Conclaves </a:t>
            </a:r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Salient Features: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Broad coverage, all encompassing:</a:t>
            </a:r>
          </a:p>
          <a:p>
            <a:pPr>
              <a:buFont typeface="Wingdings" pitchFamily="2" charset="2"/>
              <a:buChar char="v"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Member Countries, Partner countries, Other Countries</a:t>
            </a:r>
          </a:p>
          <a:p>
            <a:pPr lvl="1">
              <a:buFont typeface="Wingdings" pitchFamily="2" charset="2"/>
              <a:buChar char="v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Grid-connected , Off-grid, Hybrid,  Integrated with storage/  Water Heating</a:t>
            </a:r>
          </a:p>
          <a:p>
            <a:pPr lvl="1">
              <a:buFont typeface="Wingdings" pitchFamily="2" charset="2"/>
              <a:buChar char="v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Technology Agnostic: Mono Crystalline, Poly-Crystalline, Thin Films etc.</a:t>
            </a:r>
          </a:p>
          <a:p>
            <a:pPr lvl="1">
              <a:buFont typeface="Wingdings" pitchFamily="2" charset="2"/>
              <a:buChar char="v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Any Business Model: CAPEX/ OPEX/  Innovative models</a:t>
            </a:r>
          </a:p>
          <a:p>
            <a:pPr lvl="1">
              <a:buNone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Public/ Private/ PPP </a:t>
            </a:r>
          </a:p>
          <a:p>
            <a:pPr lvl="1">
              <a:buFont typeface="Wingdings" pitchFamily="2" charset="2"/>
              <a:buChar char="v"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All  types , shapes and size  / Any Segment</a:t>
            </a:r>
          </a:p>
          <a:p>
            <a:pPr lvl="1">
              <a:buNone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Action Plan &amp; Activities for Implementation: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Promotion of Rooftop Solar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Organizing Awareness  Program to sensitize various stakeholders including public at large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Sharing of Best Practices, Tools and Successful Business Models (Info-</a:t>
            </a:r>
            <a:r>
              <a:rPr lang="en-US" sz="2000" dirty="0" err="1" smtClean="0"/>
              <a:t>pedia</a:t>
            </a:r>
            <a:r>
              <a:rPr lang="en-US" sz="20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International, regional and national conferences, seminars, workshops, roundtables, exhibitions, etc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Action Plan &amp; Activities for Implementation: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Assessment of Rooftop Solar Potential </a:t>
            </a:r>
          </a:p>
          <a:p>
            <a:pPr lvl="2">
              <a:buFont typeface="Wingdings" pitchFamily="2" charset="2"/>
              <a:buChar char="v"/>
            </a:pPr>
            <a:r>
              <a:rPr lang="en-US" sz="1600" dirty="0" smtClean="0"/>
              <a:t>Physical  Survey/ Questionnaire</a:t>
            </a:r>
          </a:p>
          <a:p>
            <a:pPr lvl="2">
              <a:buFont typeface="Wingdings" pitchFamily="2" charset="2"/>
              <a:buChar char="v"/>
            </a:pPr>
            <a:r>
              <a:rPr lang="en-US" sz="1600" dirty="0" smtClean="0"/>
              <a:t>GIS Tools/ Remote Sensing/ Drones</a:t>
            </a:r>
          </a:p>
          <a:p>
            <a:pPr lvl="2">
              <a:buNone/>
            </a:pPr>
            <a:endParaRPr lang="en-US" sz="1600" dirty="0" smtClean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ISRO on request of ISA developed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Solar Calculator for AFRICA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as a handy tool for rooftop/utility scale solar potential assessment (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For Latin America- Under Development)</a:t>
            </a:r>
            <a:endParaRPr lang="en-US" sz="1600" dirty="0" smtClean="0"/>
          </a:p>
          <a:p>
            <a:pPr lvl="2">
              <a:buNone/>
            </a:pPr>
            <a:endParaRPr lang="en-US" sz="1600" dirty="0" smtClean="0"/>
          </a:p>
          <a:p>
            <a:pPr lvl="1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TERI and C-Step developed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GIS Tools / Satellite Maps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proposed to be deployed for rooftop solar potential assessment of Member Countries</a:t>
            </a:r>
          </a:p>
          <a:p>
            <a:pPr lvl="1">
              <a:buNone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Twinning of Cities: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Chandigarh &amp; ACCRA </a:t>
            </a:r>
          </a:p>
          <a:p>
            <a:pPr lvl="1">
              <a:buFont typeface="Wingdings" pitchFamily="2" charset="2"/>
              <a:buChar char="v"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Demand Aggregation /Plan Settings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Action Plan &amp; Activities for Implementation:</a:t>
            </a:r>
          </a:p>
          <a:p>
            <a:pPr>
              <a:buNone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en-US" sz="2000" b="1" dirty="0" smtClean="0"/>
              <a:t>Harmonization and adoption of Common Methodologies:</a:t>
            </a:r>
          </a:p>
          <a:p>
            <a:pPr lvl="0"/>
            <a:r>
              <a:rPr lang="en-US" sz="2000" dirty="0" smtClean="0"/>
              <a:t>Progressive Rooftop Solar Policy/ Regulations</a:t>
            </a:r>
          </a:p>
          <a:p>
            <a:pPr lvl="0"/>
            <a:r>
              <a:rPr lang="en-US" sz="2000" dirty="0" smtClean="0"/>
              <a:t>Enabling Building Codes</a:t>
            </a:r>
          </a:p>
          <a:p>
            <a:pPr lvl="0"/>
            <a:r>
              <a:rPr lang="en-US" sz="2000" dirty="0" smtClean="0"/>
              <a:t>Model Bidding Documents/Model Power Purchase Agreements</a:t>
            </a:r>
          </a:p>
          <a:p>
            <a:pPr lvl="0"/>
            <a:r>
              <a:rPr lang="en-US" sz="2000" dirty="0" smtClean="0"/>
              <a:t>Grid-Connectivity Norms and Processes; Net and Gross Metering Systems/ Procedures; </a:t>
            </a:r>
          </a:p>
          <a:p>
            <a:pPr lvl="0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Draft Model PPA for RESCO Model in advanced stage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for harmonizing contracts: Target circulation  August 2018</a:t>
            </a:r>
            <a:endParaRPr lang="en-US" sz="2000" dirty="0" smtClean="0"/>
          </a:p>
          <a:p>
            <a:pPr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Capacity Building Program</a:t>
            </a:r>
            <a:endParaRPr lang="en-US" sz="20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Certification Courses through face-to- face class room environment / Practical – Master Trainers’ Program</a:t>
            </a:r>
          </a:p>
          <a:p>
            <a:pPr lvl="1">
              <a:buFont typeface="Wingdings" pitchFamily="2" charset="2"/>
              <a:buChar char="v"/>
            </a:pPr>
            <a:r>
              <a:rPr lang="en-US" sz="1400" dirty="0" smtClean="0"/>
              <a:t>NISE/NPTI/ ITEC/</a:t>
            </a:r>
          </a:p>
          <a:p>
            <a:pPr lvl="1">
              <a:buNone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E-platforms, Videos, training literatures, documentation etc. in association with Educational and Technical Training Institutions to build a skilled and trained workforce in the rooftop solar segment</a:t>
            </a:r>
          </a:p>
          <a:p>
            <a:pPr lvl="0">
              <a:buNone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Rooftop Training  Modules for Entrepreneurs, Bankers and DISCOMS developed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by USAID under PACE-D adopted for Capacity Building of ISA Member Countries</a:t>
            </a: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endParaRPr lang="en-US" sz="1800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1676400"/>
            <a:ext cx="5823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Action Plan &amp; Activities for Implementation: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5532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600" b="1" dirty="0" smtClean="0">
                <a:solidFill>
                  <a:schemeClr val="tx2">
                    <a:lumMod val="75000"/>
                  </a:schemeClr>
                </a:solidFill>
              </a:rPr>
              <a:t>Next Steps:</a:t>
            </a:r>
            <a:endParaRPr lang="en-US" sz="20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Member Countries to identify  a  </a:t>
            </a:r>
            <a:r>
              <a:rPr lang="en-US" sz="1800" b="1" dirty="0" smtClean="0"/>
              <a:t>nodal person for the Program</a:t>
            </a:r>
            <a:r>
              <a:rPr lang="en-US" sz="1800" dirty="0" smtClean="0"/>
              <a:t>: “Scaling Rooftop Solar” for coordinated efforts with ISA</a:t>
            </a:r>
          </a:p>
          <a:p>
            <a:pPr lvl="0">
              <a:buNone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To initiate physical assessment of rooftop potential  and develop a roadmap for  rooftop solar implementation: segment-wise aggregation of demand </a:t>
            </a:r>
          </a:p>
          <a:p>
            <a:pPr lvl="0">
              <a:buFont typeface="Wingdings" pitchFamily="2" charset="2"/>
              <a:buChar char="v"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To nominate Masters’ Trainees for attending ISA/MEA  sponsored programs </a:t>
            </a:r>
          </a:p>
          <a:p>
            <a:pPr lvl="0">
              <a:buFont typeface="Wingdings" pitchFamily="2" charset="2"/>
              <a:buChar char="v"/>
            </a:pPr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</a:rPr>
              <a:t>To work-out modalities for dissemination of Rooftop Training  Modules 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 for Capacity Building of ISA Member Country/</a:t>
            </a:r>
            <a:r>
              <a:rPr lang="en-US" sz="1800" dirty="0" err="1" smtClean="0">
                <a:solidFill>
                  <a:schemeClr val="tx2">
                    <a:lumMod val="75000"/>
                  </a:schemeClr>
                </a:solidFill>
              </a:rPr>
              <a:t>ies</a:t>
            </a:r>
            <a:endParaRPr lang="en-US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ISA is in the process of developing Rooftop Guidelines on Policies/Programs- Member Countries requested  to  adopt or adept with an objective to  have a progressive  Rooftop Policy/ Program including market-friendly building codes</a:t>
            </a:r>
          </a:p>
          <a:p>
            <a:pPr lvl="0">
              <a:buNone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r>
              <a:rPr lang="en-US" sz="1800" dirty="0" smtClean="0"/>
              <a:t>To  develop a calendar of Awareness Programs/ national or regional workshops </a:t>
            </a:r>
          </a:p>
          <a:p>
            <a:pPr lvl="0">
              <a:buFont typeface="Wingdings" pitchFamily="2" charset="2"/>
              <a:buChar char="v"/>
            </a:pPr>
            <a:endParaRPr lang="en-US" sz="1400" dirty="0" smtClean="0"/>
          </a:p>
          <a:p>
            <a:pPr lvl="0">
              <a:buFont typeface="Wingdings" pitchFamily="2" charset="2"/>
              <a:buChar char="v"/>
            </a:pPr>
            <a:endParaRPr lang="en-US" sz="1800" dirty="0" smtClean="0"/>
          </a:p>
          <a:p>
            <a:pPr lvl="0">
              <a:buFont typeface="Wingdings" pitchFamily="2" charset="2"/>
              <a:buChar char="v"/>
            </a:pPr>
            <a:endParaRPr lang="en-US" sz="1800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ISA Program 4: Scaling Rooftop Solar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C:\Documents and Settings\Rkumar.RAKESHKUMAR\My Documents\Downloads\ISA 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943600"/>
            <a:ext cx="2514600" cy="857845"/>
          </a:xfrm>
          <a:prstGeom prst="rect">
            <a:avLst/>
          </a:prstGeom>
          <a:noFill/>
        </p:spPr>
      </p:pic>
      <p:pic>
        <p:nvPicPr>
          <p:cNvPr id="10" name="Picture 9" descr="rooftop solar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600200"/>
            <a:ext cx="2209800" cy="1461319"/>
          </a:xfrm>
          <a:prstGeom prst="rect">
            <a:avLst/>
          </a:prstGeom>
        </p:spPr>
      </p:pic>
      <p:pic>
        <p:nvPicPr>
          <p:cNvPr id="11" name="Picture 10" descr="rooftop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600" y="3429000"/>
            <a:ext cx="2159000" cy="1524000"/>
          </a:xfrm>
          <a:prstGeom prst="rect">
            <a:avLst/>
          </a:prstGeom>
        </p:spPr>
      </p:pic>
      <p:pic>
        <p:nvPicPr>
          <p:cNvPr id="12" name="Picture 11" descr="rooftop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5105400"/>
            <a:ext cx="2113918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741</Words>
  <Application>Microsoft Office PowerPoint</Application>
  <PresentationFormat>On-screen Show (4:3)</PresentationFormat>
  <Paragraphs>109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How it works? </vt:lpstr>
      <vt:lpstr>ISA Program 4: Scaling Rooftop Solar</vt:lpstr>
      <vt:lpstr>ISA Program 4: Scaling Rooftop Solar</vt:lpstr>
      <vt:lpstr>ISA Program 4: Scaling Rooftop Solar</vt:lpstr>
      <vt:lpstr>ISA Program 4: Scaling Rooftop Solar</vt:lpstr>
      <vt:lpstr>ISA Program 4: Scaling Rooftop Solar</vt:lpstr>
      <vt:lpstr>ISA Program 4: Scaling Rooftop Solar</vt:lpstr>
      <vt:lpstr>ISA Program 4: Scaling Rooftop Solar</vt:lpstr>
      <vt:lpstr>ISA Program 4: Scaling Rooftop Solar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Rkumar</dc:creator>
  <cp:lastModifiedBy>Owner</cp:lastModifiedBy>
  <cp:revision>69</cp:revision>
  <dcterms:created xsi:type="dcterms:W3CDTF">2017-11-07T09:36:37Z</dcterms:created>
  <dcterms:modified xsi:type="dcterms:W3CDTF">2018-07-25T03:53:36Z</dcterms:modified>
</cp:coreProperties>
</file>