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351" r:id="rId2"/>
    <p:sldId id="365" r:id="rId3"/>
    <p:sldId id="352" r:id="rId4"/>
    <p:sldId id="355" r:id="rId5"/>
    <p:sldId id="356" r:id="rId6"/>
    <p:sldId id="357" r:id="rId7"/>
    <p:sldId id="3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1D24"/>
    <a:srgbClr val="FEC92E"/>
    <a:srgbClr val="F681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46"/>
    <p:restoredTop sz="94673"/>
  </p:normalViewPr>
  <p:slideViewPr>
    <p:cSldViewPr snapToGrid="0" snapToObjects="1">
      <p:cViewPr varScale="1">
        <p:scale>
          <a:sx n="68" d="100"/>
          <a:sy n="68" d="100"/>
        </p:scale>
        <p:origin x="40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A07FF2-C3FC-F348-B8C9-AD92040D635F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68742B-7DE1-274B-A994-7A66F66AA24E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773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07D13-376C-084F-B17D-7C06EAD10E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F01DE9-AF12-AD40-B4C0-729688698C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61465E-276C-9E40-98FD-C5D9B51C2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34D87-CF0D-8447-AC34-48A512DC2DC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5AC9C0-9B5C-874B-A037-A53E38368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2B008-9C79-8F4B-9E4D-85311D0C1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ED81E-EEE3-7847-A519-2FC63C28A3A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7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AC3A3-B168-C849-820D-56B284F9B6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A99241-53CE-344A-B733-F4F4A77F16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6C31A4-CCBB-A24E-A885-217C6049F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34D87-CF0D-8447-AC34-48A512DC2DC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9091E2-DBFB-A74E-8747-C8A142BB3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4E5509-B038-0345-B475-49D127A69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ED81E-EEE3-7847-A519-2FC63C28A3A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138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40D063-81F6-504A-ABB0-BE984889F75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21A363-D6E8-6A4E-8F53-BF1946865F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D04EE-CA8B-5D4E-9F20-4534FC7C5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34D87-CF0D-8447-AC34-48A512DC2DC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6655F-1809-2048-BA4E-3EB74AF390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96F00-E331-8E42-9B68-D46144D9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ED81E-EEE3-7847-A519-2FC63C28A3A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2854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8630E-A1BD-B844-8508-DB9C94E170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1E2B1-73A5-DE47-A24C-9D08777616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2D54B6-BF1D-D741-9A87-6B8E387BC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34D87-CF0D-8447-AC34-48A512DC2DC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129B11-FECB-3942-B543-AAEDF08F60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A006C3-E85F-9D48-A1FC-E829EB324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ED81E-EEE3-7847-A519-2FC63C28A3A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998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0C986B-2840-414E-B1D0-C332792C37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277E03-9F99-9C40-8236-86A423B21F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1D2408-F412-D14B-A76F-A25C3C97C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34D87-CF0D-8447-AC34-48A512DC2DC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C922FB-1004-8640-A06F-BFB3319D3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30FD15-905E-C24B-AADD-9F23B5E23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ED81E-EEE3-7847-A519-2FC63C28A3A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2639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61B5BC-56B5-5B45-935D-891E657654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1883B7-81FF-BD4A-A12F-2AE42EB473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01E0EF-BA97-424D-8F90-49E4EB18D7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2AD4385-8379-9C4B-A10B-C039BBFD2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34D87-CF0D-8447-AC34-48A512DC2DC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3CAA0C-3A2A-A541-9BCC-E9F6AF1A7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DE36CB-1232-B64C-AB96-76D478900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ED81E-EEE3-7847-A519-2FC63C28A3A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467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3FFF2-C850-644E-A0AC-F4708D1D7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411F23-998D-1740-93B6-D17852D8E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CAD456-A504-4349-811A-E38C1BD59B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6BC4BE-F251-644F-BFA1-F793076D2E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DDA8CA-E1E3-AB40-9320-519C965AB4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831F8C7-3DB8-D146-A044-9D944442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34D87-CF0D-8447-AC34-48A512DC2DC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83CABA2-9C3B-3A4C-A4DA-5D925DF2E3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7C98F72-B9FA-6549-9867-D15A11A39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ED81E-EEE3-7847-A519-2FC63C28A3A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8036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B637AB-7B39-4945-ACE6-A309FFF31E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6D38E2-281F-C142-964F-97B8DF06A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34D87-CF0D-8447-AC34-48A512DC2DC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A28E35-A872-3744-82E5-4CB2DE53E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1548215-875E-1945-BE14-03CD2A26C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ED81E-EEE3-7847-A519-2FC63C28A3A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056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69ECC6-A342-8444-91D2-4B3F613CC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34D87-CF0D-8447-AC34-48A512DC2DC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84A6C4-661B-2747-8EC4-2889B4018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F3145C-5143-5646-8ACE-577F6390D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ED81E-EEE3-7847-A519-2FC63C28A3A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2681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32240-07F3-D440-82B9-30F4CEB60F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033C3-BBC8-194F-BB20-51DB3CBB0E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F68B8C2-82CC-0444-8114-ADD79AE331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C379EA-0619-864A-9D64-D16C6209F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34D87-CF0D-8447-AC34-48A512DC2DC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6B4E0D-EFA0-9440-878E-7F5BABFB6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BDB331-8BF2-FF43-992C-96580E2FF6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ED81E-EEE3-7847-A519-2FC63C28A3A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958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2ABBCB-C23F-F84F-B388-D0BCC4F6C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C6FB76-0623-A740-9F23-73C0F4D2F6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B9B792-828F-9446-9F4E-C53B087ECC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3FBA4BC-E8C2-674A-9958-16AEB9D4C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34D87-CF0D-8447-AC34-48A512DC2DC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C185513-1627-E745-A584-1ADA7259E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79CA93-F7C7-6344-885C-34AC6A91E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1ED81E-EEE3-7847-A519-2FC63C28A3A9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9472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C8279D-FBD2-C147-84A6-4B491633A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C85339-F181-884C-B649-D71A04C12E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137ED0-981A-D341-BDEC-F08B724B72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E34D87-CF0D-8447-AC34-48A512DC2DC3}" type="datetimeFigureOut">
              <a:rPr lang="en-US" smtClean="0"/>
              <a:t>10/3/2018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4E23A4-6E15-144B-8B97-0B37F009A6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18B610-9C6D-2B4F-8B17-0220EC3EE0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1ED81E-EEE3-7847-A519-2FC63C28A3A9}" type="slidenum">
              <a:rPr lang="en-US" smtClean="0"/>
              <a:t>‹N°›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E8AB27-3979-FD46-B9F4-724ACDB4701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947564" y="6024634"/>
            <a:ext cx="2244436" cy="80984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02F2294-8B51-8F4B-B91C-E0443AED417F}"/>
              </a:ext>
            </a:extLst>
          </p:cNvPr>
          <p:cNvSpPr/>
          <p:nvPr userDrawn="1"/>
        </p:nvSpPr>
        <p:spPr>
          <a:xfrm>
            <a:off x="0" y="0"/>
            <a:ext cx="221673" cy="6834482"/>
          </a:xfrm>
          <a:prstGeom prst="rect">
            <a:avLst/>
          </a:prstGeom>
          <a:solidFill>
            <a:srgbClr val="FEC92E"/>
          </a:solidFill>
          <a:ln>
            <a:solidFill>
              <a:srgbClr val="FEC92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E51EC59-660D-0742-BF20-8CD9A30E2FA0}"/>
              </a:ext>
            </a:extLst>
          </p:cNvPr>
          <p:cNvSpPr/>
          <p:nvPr userDrawn="1"/>
        </p:nvSpPr>
        <p:spPr>
          <a:xfrm>
            <a:off x="228600" y="0"/>
            <a:ext cx="221673" cy="6834482"/>
          </a:xfrm>
          <a:prstGeom prst="rect">
            <a:avLst/>
          </a:prstGeom>
          <a:solidFill>
            <a:srgbClr val="F68123"/>
          </a:solidFill>
          <a:ln>
            <a:solidFill>
              <a:srgbClr val="F681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023A86E-75C4-914E-836C-4962DCB5421B}"/>
              </a:ext>
            </a:extLst>
          </p:cNvPr>
          <p:cNvSpPr/>
          <p:nvPr userDrawn="1"/>
        </p:nvSpPr>
        <p:spPr>
          <a:xfrm>
            <a:off x="450270" y="0"/>
            <a:ext cx="221673" cy="6834482"/>
          </a:xfrm>
          <a:prstGeom prst="rect">
            <a:avLst/>
          </a:prstGeom>
          <a:solidFill>
            <a:srgbClr val="EC1D24"/>
          </a:solidFill>
          <a:ln>
            <a:solidFill>
              <a:srgbClr val="EC1D2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0832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26" Type="http://schemas.openxmlformats.org/officeDocument/2006/relationships/image" Target="../media/image28.svg"/><Relationship Id="rId39" Type="http://schemas.openxmlformats.org/officeDocument/2006/relationships/image" Target="../media/image41.png"/><Relationship Id="rId21" Type="http://schemas.openxmlformats.org/officeDocument/2006/relationships/image" Target="../media/image23.png"/><Relationship Id="rId34" Type="http://schemas.openxmlformats.org/officeDocument/2006/relationships/image" Target="../media/image36.svg"/><Relationship Id="rId42" Type="http://schemas.openxmlformats.org/officeDocument/2006/relationships/image" Target="../media/image44.svg"/><Relationship Id="rId47" Type="http://schemas.openxmlformats.org/officeDocument/2006/relationships/image" Target="../media/image49.png"/><Relationship Id="rId50" Type="http://schemas.openxmlformats.org/officeDocument/2006/relationships/image" Target="../media/image52.sv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6" Type="http://schemas.openxmlformats.org/officeDocument/2006/relationships/image" Target="../media/image18.svg"/><Relationship Id="rId29" Type="http://schemas.openxmlformats.org/officeDocument/2006/relationships/image" Target="../media/image31.png"/><Relationship Id="rId11" Type="http://schemas.openxmlformats.org/officeDocument/2006/relationships/image" Target="../media/image13.png"/><Relationship Id="rId24" Type="http://schemas.openxmlformats.org/officeDocument/2006/relationships/image" Target="../media/image26.svg"/><Relationship Id="rId32" Type="http://schemas.openxmlformats.org/officeDocument/2006/relationships/image" Target="../media/image34.svg"/><Relationship Id="rId37" Type="http://schemas.openxmlformats.org/officeDocument/2006/relationships/image" Target="../media/image39.png"/><Relationship Id="rId40" Type="http://schemas.openxmlformats.org/officeDocument/2006/relationships/image" Target="../media/image42.svg"/><Relationship Id="rId45" Type="http://schemas.openxmlformats.org/officeDocument/2006/relationships/image" Target="../media/image47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svg"/><Relationship Id="rId36" Type="http://schemas.openxmlformats.org/officeDocument/2006/relationships/image" Target="../media/image38.svg"/><Relationship Id="rId49" Type="http://schemas.openxmlformats.org/officeDocument/2006/relationships/image" Target="../media/image51.png"/><Relationship Id="rId10" Type="http://schemas.openxmlformats.org/officeDocument/2006/relationships/image" Target="../media/image12.svg"/><Relationship Id="rId19" Type="http://schemas.openxmlformats.org/officeDocument/2006/relationships/image" Target="../media/image21.png"/><Relationship Id="rId31" Type="http://schemas.openxmlformats.org/officeDocument/2006/relationships/image" Target="../media/image33.png"/><Relationship Id="rId44" Type="http://schemas.openxmlformats.org/officeDocument/2006/relationships/image" Target="../media/image46.svg"/><Relationship Id="rId52" Type="http://schemas.openxmlformats.org/officeDocument/2006/relationships/image" Target="../media/image54.sv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16.svg"/><Relationship Id="rId22" Type="http://schemas.openxmlformats.org/officeDocument/2006/relationships/image" Target="../media/image24.svg"/><Relationship Id="rId27" Type="http://schemas.openxmlformats.org/officeDocument/2006/relationships/image" Target="../media/image29.png"/><Relationship Id="rId30" Type="http://schemas.openxmlformats.org/officeDocument/2006/relationships/image" Target="../media/image32.svg"/><Relationship Id="rId35" Type="http://schemas.openxmlformats.org/officeDocument/2006/relationships/image" Target="../media/image37.png"/><Relationship Id="rId43" Type="http://schemas.openxmlformats.org/officeDocument/2006/relationships/image" Target="../media/image45.png"/><Relationship Id="rId48" Type="http://schemas.openxmlformats.org/officeDocument/2006/relationships/image" Target="../media/image50.svg"/><Relationship Id="rId8" Type="http://schemas.openxmlformats.org/officeDocument/2006/relationships/image" Target="../media/image10.svg"/><Relationship Id="rId51" Type="http://schemas.openxmlformats.org/officeDocument/2006/relationships/image" Target="../media/image53.png"/><Relationship Id="rId3" Type="http://schemas.openxmlformats.org/officeDocument/2006/relationships/image" Target="../media/image5.png"/><Relationship Id="rId12" Type="http://schemas.openxmlformats.org/officeDocument/2006/relationships/image" Target="../media/image14.sv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35.png"/><Relationship Id="rId38" Type="http://schemas.openxmlformats.org/officeDocument/2006/relationships/image" Target="../media/image40.svg"/><Relationship Id="rId46" Type="http://schemas.openxmlformats.org/officeDocument/2006/relationships/image" Target="../media/image48.svg"/><Relationship Id="rId20" Type="http://schemas.openxmlformats.org/officeDocument/2006/relationships/image" Target="../media/image22.svg"/><Relationship Id="rId41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hyperlink" Target="https://solaracademy.isainfopedia.org/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cecile.martinphipps@isolaralliance.org" TargetMode="Externa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isolaralliance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7CF2499-2E4A-9242-B736-AD21F6E29C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6657" y="188842"/>
            <a:ext cx="8090581" cy="2796535"/>
          </a:xfrm>
          <a:prstGeom prst="rect">
            <a:avLst/>
          </a:prstGeom>
        </p:spPr>
      </p:pic>
      <p:sp>
        <p:nvSpPr>
          <p:cNvPr id="11" name="Subtitle 10">
            <a:extLst>
              <a:ext uri="{FF2B5EF4-FFF2-40B4-BE49-F238E27FC236}">
                <a16:creationId xmlns:a16="http://schemas.microsoft.com/office/drawing/2014/main" id="{41B33303-2F1F-BC4B-A601-3A8F3F7F5C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36308" y="3140489"/>
            <a:ext cx="10588284" cy="1655762"/>
          </a:xfrm>
        </p:spPr>
        <p:txBody>
          <a:bodyPr>
            <a:normAutofit fontScale="70000" lnSpcReduction="20000"/>
          </a:bodyPr>
          <a:lstStyle/>
          <a:p>
            <a:r>
              <a:rPr lang="en-US" sz="3200" dirty="0">
                <a:cs typeface="Arial" panose="020B0604020202020204" pitchFamily="34" charset="0"/>
              </a:rPr>
              <a:t>ISA INFOPEDIA</a:t>
            </a:r>
          </a:p>
          <a:p>
            <a:r>
              <a:rPr lang="en-US" sz="3200" dirty="0">
                <a:cs typeface="Arial" panose="020B0604020202020204" pitchFamily="34" charset="0"/>
              </a:rPr>
              <a:t>Development of an Online Information Platform and Repository on Solar Energy for</a:t>
            </a:r>
          </a:p>
          <a:p>
            <a:r>
              <a:rPr lang="en-US" sz="3200" dirty="0">
                <a:cs typeface="Arial" panose="020B0604020202020204" pitchFamily="34" charset="0"/>
              </a:rPr>
              <a:t>The International Solar Alliance</a:t>
            </a:r>
          </a:p>
          <a:p>
            <a:r>
              <a:rPr lang="en-US" sz="3200" dirty="0">
                <a:cs typeface="Arial" panose="020B0604020202020204" pitchFamily="34" charset="0"/>
              </a:rPr>
              <a:t>ISA First Assembly – 3</a:t>
            </a:r>
            <a:r>
              <a:rPr lang="en-US" sz="3200" baseline="30000" dirty="0">
                <a:cs typeface="Arial" panose="020B0604020202020204" pitchFamily="34" charset="0"/>
              </a:rPr>
              <a:t>rd</a:t>
            </a:r>
            <a:r>
              <a:rPr lang="en-US" sz="3200" dirty="0">
                <a:cs typeface="Arial" panose="020B0604020202020204" pitchFamily="34" charset="0"/>
              </a:rPr>
              <a:t> October 2018</a:t>
            </a:r>
          </a:p>
          <a:p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8B3E1DA-0675-EE4D-BB5A-B1EF9AFE55A3}"/>
              </a:ext>
            </a:extLst>
          </p:cNvPr>
          <p:cNvSpPr/>
          <p:nvPr/>
        </p:nvSpPr>
        <p:spPr>
          <a:xfrm>
            <a:off x="9734843" y="5936566"/>
            <a:ext cx="2443089" cy="9214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6" descr="flag_2colors">
            <a:extLst>
              <a:ext uri="{FF2B5EF4-FFF2-40B4-BE49-F238E27FC236}">
                <a16:creationId xmlns:a16="http://schemas.microsoft.com/office/drawing/2014/main" id="{D1B9434B-884C-4403-A783-9CDB95B987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759" y="5408794"/>
            <a:ext cx="1423463" cy="850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2B80A56-CA96-4672-8CDD-7C4BD3FBE8F2}"/>
              </a:ext>
            </a:extLst>
          </p:cNvPr>
          <p:cNvSpPr/>
          <p:nvPr/>
        </p:nvSpPr>
        <p:spPr>
          <a:xfrm>
            <a:off x="643529" y="6290290"/>
            <a:ext cx="1903922" cy="502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en-GB" sz="1333" i="1" dirty="0">
                <a:latin typeface="Helvetica" pitchFamily="34" charset="0"/>
              </a:rPr>
              <a:t>Project funded by</a:t>
            </a:r>
          </a:p>
          <a:p>
            <a:pPr eaLnBrk="0" hangingPunct="0"/>
            <a:r>
              <a:rPr lang="en-GB" sz="1333" i="1" dirty="0">
                <a:latin typeface="Helvetica" pitchFamily="34" charset="0"/>
              </a:rPr>
              <a:t>The </a:t>
            </a:r>
            <a:r>
              <a:rPr lang="en-GB" sz="1333" b="1" i="1" dirty="0">
                <a:latin typeface="Helvetica" pitchFamily="34" charset="0"/>
              </a:rPr>
              <a:t>European</a:t>
            </a:r>
            <a:r>
              <a:rPr lang="en-GB" sz="1333" i="1" dirty="0">
                <a:latin typeface="Helvetica" pitchFamily="34" charset="0"/>
              </a:rPr>
              <a:t> </a:t>
            </a:r>
            <a:r>
              <a:rPr lang="en-GB" sz="1333" b="1" i="1" dirty="0">
                <a:latin typeface="Helvetica" pitchFamily="34" charset="0"/>
              </a:rPr>
              <a:t>Union</a:t>
            </a:r>
            <a:endParaRPr lang="en-GB" sz="1333" b="1" i="1" dirty="0"/>
          </a:p>
        </p:txBody>
      </p:sp>
    </p:spTree>
    <p:extLst>
      <p:ext uri="{BB962C8B-B14F-4D97-AF65-F5344CB8AC3E}">
        <p14:creationId xmlns:p14="http://schemas.microsoft.com/office/powerpoint/2010/main" val="3110196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99899462-FC16-43B0-966B-FCA263450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654295" y="478232"/>
            <a:ext cx="7034121" cy="5918673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C98023-23EF-DA4A-B4F3-41106C6504AD}"/>
              </a:ext>
            </a:extLst>
          </p:cNvPr>
          <p:cNvSpPr txBox="1"/>
          <p:nvPr/>
        </p:nvSpPr>
        <p:spPr>
          <a:xfrm>
            <a:off x="5297762" y="1053711"/>
            <a:ext cx="5638994" cy="142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What is ISA InfoPedia?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FEA932-2DF1-410C-A00A-7A1E7DBF75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30098" y="2639023"/>
            <a:ext cx="4562441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 1">
            <a:extLst>
              <a:ext uri="{FF2B5EF4-FFF2-40B4-BE49-F238E27FC236}">
                <a16:creationId xmlns:a16="http://schemas.microsoft.com/office/drawing/2014/main" id="{B8D2975B-C3F6-4E0B-AEF9-94F6336528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5671" y="5461479"/>
            <a:ext cx="2180698" cy="1295370"/>
          </a:xfrm>
          <a:prstGeom prst="rect">
            <a:avLst/>
          </a:prstGeo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A291213-88C2-4B72-8E23-D1B3772DD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99889"/>
            <a:ext cx="5747187" cy="298754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spcBef>
                <a:spcPts val="500"/>
              </a:spcBef>
              <a:spcAft>
                <a:spcPts val="500"/>
              </a:spcAft>
              <a:buClr>
                <a:schemeClr val="accent6">
                  <a:lumMod val="50000"/>
                </a:schemeClr>
              </a:buClr>
            </a:pPr>
            <a:r>
              <a:rPr lang="en-US" sz="2400" b="1" dirty="0">
                <a:solidFill>
                  <a:srgbClr val="FFFFFF"/>
                </a:solidFill>
              </a:rPr>
              <a:t>An online platform dedicated to the dissemination of information, best-practices and knowledge on Solar Energy: </a:t>
            </a:r>
          </a:p>
          <a:p>
            <a:pPr lvl="1">
              <a:spcBef>
                <a:spcPts val="500"/>
              </a:spcBef>
              <a:spcAft>
                <a:spcPts val="500"/>
              </a:spcAft>
              <a:buClr>
                <a:schemeClr val="accent4"/>
              </a:buClr>
            </a:pPr>
            <a:r>
              <a:rPr lang="en-US" dirty="0">
                <a:solidFill>
                  <a:srgbClr val="FFFFFF"/>
                </a:solidFill>
              </a:rPr>
              <a:t>Supported by the European Union</a:t>
            </a:r>
          </a:p>
          <a:p>
            <a:pPr lvl="1">
              <a:spcAft>
                <a:spcPts val="500"/>
              </a:spcAft>
              <a:buClr>
                <a:schemeClr val="accent4"/>
              </a:buClr>
            </a:pPr>
            <a:r>
              <a:rPr lang="en-US" dirty="0">
                <a:solidFill>
                  <a:srgbClr val="FFFFFF"/>
                </a:solidFill>
              </a:rPr>
              <a:t>To be completed by December 2018</a:t>
            </a:r>
          </a:p>
          <a:p>
            <a:pPr lvl="1">
              <a:spcAft>
                <a:spcPts val="500"/>
              </a:spcAft>
              <a:buClr>
                <a:schemeClr val="accent4"/>
              </a:buClr>
            </a:pPr>
            <a:r>
              <a:rPr lang="en-US" dirty="0">
                <a:solidFill>
                  <a:srgbClr val="FFFFFF"/>
                </a:solidFill>
              </a:rPr>
              <a:t>Developed by </a:t>
            </a:r>
            <a:r>
              <a:rPr lang="en-US" dirty="0" err="1">
                <a:solidFill>
                  <a:srgbClr val="FFFFFF"/>
                </a:solidFill>
              </a:rPr>
              <a:t>Exergia</a:t>
            </a:r>
            <a:r>
              <a:rPr lang="en-US" dirty="0">
                <a:solidFill>
                  <a:srgbClr val="FFFFFF"/>
                </a:solidFill>
              </a:rPr>
              <a:t> S.A. (Member of the COWI Consortium)</a:t>
            </a:r>
          </a:p>
          <a:p>
            <a:pPr lvl="1">
              <a:spcBef>
                <a:spcPts val="500"/>
              </a:spcBef>
              <a:spcAft>
                <a:spcPts val="500"/>
              </a:spcAft>
              <a:buClr>
                <a:schemeClr val="accent4"/>
              </a:buClr>
            </a:pPr>
            <a:endParaRPr lang="en-US" dirty="0">
              <a:solidFill>
                <a:srgbClr val="FFFFFF"/>
              </a:solidFill>
            </a:endParaRPr>
          </a:p>
          <a:p>
            <a:pPr lvl="1">
              <a:spcBef>
                <a:spcPts val="500"/>
              </a:spcBef>
              <a:spcAft>
                <a:spcPts val="500"/>
              </a:spcAft>
              <a:buClr>
                <a:schemeClr val="accent4"/>
              </a:buClr>
            </a:pPr>
            <a:endParaRPr lang="en-US" dirty="0">
              <a:solidFill>
                <a:srgbClr val="FFFFFF"/>
              </a:solidFill>
            </a:endParaRPr>
          </a:p>
          <a:p>
            <a:endParaRPr lang="en-US" sz="2400" dirty="0">
              <a:solidFill>
                <a:srgbClr val="FFFFFF"/>
              </a:solidFill>
            </a:endParaRPr>
          </a:p>
          <a:p>
            <a:endParaRPr lang="en-US" sz="2400" dirty="0">
              <a:solidFill>
                <a:srgbClr val="FFFFFF"/>
              </a:solidFill>
            </a:endParaRPr>
          </a:p>
          <a:p>
            <a:pPr marL="0"/>
            <a:endParaRPr lang="en-US" sz="2400" b="1" dirty="0">
              <a:solidFill>
                <a:srgbClr val="FFFFFF"/>
              </a:solidFill>
            </a:endParaRPr>
          </a:p>
          <a:p>
            <a:pPr lvl="1">
              <a:spcBef>
                <a:spcPts val="500"/>
              </a:spcBef>
              <a:spcAft>
                <a:spcPts val="500"/>
              </a:spcAft>
              <a:buClr>
                <a:schemeClr val="accent4"/>
              </a:buClr>
            </a:pPr>
            <a:endParaRPr lang="en-US" b="1" dirty="0">
              <a:solidFill>
                <a:srgbClr val="FFFFFF"/>
              </a:solidFill>
            </a:endParaRPr>
          </a:p>
        </p:txBody>
      </p:sp>
      <p:pic>
        <p:nvPicPr>
          <p:cNvPr id="41" name="Graphique 40" descr="Étoile filante">
            <a:extLst>
              <a:ext uri="{FF2B5EF4-FFF2-40B4-BE49-F238E27FC236}">
                <a16:creationId xmlns:a16="http://schemas.microsoft.com/office/drawing/2014/main" id="{815FFBD1-0033-4695-A1BD-29C3312D29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42296" y="247329"/>
            <a:ext cx="692240" cy="692240"/>
          </a:xfrm>
          <a:prstGeom prst="rect">
            <a:avLst/>
          </a:prstGeom>
        </p:spPr>
      </p:pic>
      <p:grpSp>
        <p:nvGrpSpPr>
          <p:cNvPr id="83" name="Groupe 82">
            <a:extLst>
              <a:ext uri="{FF2B5EF4-FFF2-40B4-BE49-F238E27FC236}">
                <a16:creationId xmlns:a16="http://schemas.microsoft.com/office/drawing/2014/main" id="{58257F95-9E9D-457D-AE2A-A2B7A9DBA6CF}"/>
              </a:ext>
            </a:extLst>
          </p:cNvPr>
          <p:cNvGrpSpPr/>
          <p:nvPr/>
        </p:nvGrpSpPr>
        <p:grpSpPr>
          <a:xfrm>
            <a:off x="714115" y="524139"/>
            <a:ext cx="3696122" cy="5966457"/>
            <a:chOff x="737366" y="98027"/>
            <a:chExt cx="3696122" cy="5966457"/>
          </a:xfrm>
        </p:grpSpPr>
        <p:pic>
          <p:nvPicPr>
            <p:cNvPr id="9" name="Graphique 8" descr="Groupe">
              <a:extLst>
                <a:ext uri="{FF2B5EF4-FFF2-40B4-BE49-F238E27FC236}">
                  <a16:creationId xmlns:a16="http://schemas.microsoft.com/office/drawing/2014/main" id="{FA1C351B-D6AA-4A72-94DD-42978043C0D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37366" y="98027"/>
              <a:ext cx="692240" cy="692240"/>
            </a:xfrm>
            <a:prstGeom prst="rect">
              <a:avLst/>
            </a:prstGeom>
          </p:spPr>
        </p:pic>
        <p:pic>
          <p:nvPicPr>
            <p:cNvPr id="17" name="Graphique 16" descr="Télécharger du cloud">
              <a:extLst>
                <a:ext uri="{FF2B5EF4-FFF2-40B4-BE49-F238E27FC236}">
                  <a16:creationId xmlns:a16="http://schemas.microsoft.com/office/drawing/2014/main" id="{4179F8D4-4F55-4D0D-9643-01DD849114D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681752" y="98027"/>
              <a:ext cx="692240" cy="692240"/>
            </a:xfrm>
            <a:prstGeom prst="rect">
              <a:avLst/>
            </a:prstGeom>
          </p:spPr>
        </p:pic>
        <p:pic>
          <p:nvPicPr>
            <p:cNvPr id="55" name="Graphique 54" descr="Engrenages">
              <a:extLst>
                <a:ext uri="{FF2B5EF4-FFF2-40B4-BE49-F238E27FC236}">
                  <a16:creationId xmlns:a16="http://schemas.microsoft.com/office/drawing/2014/main" id="{905B33E3-19D1-4B9E-838E-259E48F3DFD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3717209" y="118288"/>
              <a:ext cx="692240" cy="692240"/>
            </a:xfrm>
            <a:prstGeom prst="rect">
              <a:avLst/>
            </a:prstGeom>
          </p:spPr>
        </p:pic>
        <p:pic>
          <p:nvPicPr>
            <p:cNvPr id="62" name="Graphique 61" descr="Livre ouvert">
              <a:extLst>
                <a:ext uri="{FF2B5EF4-FFF2-40B4-BE49-F238E27FC236}">
                  <a16:creationId xmlns:a16="http://schemas.microsoft.com/office/drawing/2014/main" id="{89BE079F-EBC0-4671-90F2-4645470093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672998" y="3153575"/>
              <a:ext cx="757826" cy="757826"/>
            </a:xfrm>
            <a:prstGeom prst="rect">
              <a:avLst/>
            </a:prstGeom>
          </p:spPr>
        </p:pic>
        <p:pic>
          <p:nvPicPr>
            <p:cNvPr id="63" name="Graphique 62" descr="Enseignant">
              <a:extLst>
                <a:ext uri="{FF2B5EF4-FFF2-40B4-BE49-F238E27FC236}">
                  <a16:creationId xmlns:a16="http://schemas.microsoft.com/office/drawing/2014/main" id="{42BD3AEB-7BE6-4DDC-956F-B55D9464A4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2709158" y="167337"/>
              <a:ext cx="692240" cy="692240"/>
            </a:xfrm>
            <a:prstGeom prst="rect">
              <a:avLst/>
            </a:prstGeom>
          </p:spPr>
        </p:pic>
        <p:pic>
          <p:nvPicPr>
            <p:cNvPr id="64" name="Graphique 63" descr="Réseau">
              <a:extLst>
                <a:ext uri="{FF2B5EF4-FFF2-40B4-BE49-F238E27FC236}">
                  <a16:creationId xmlns:a16="http://schemas.microsoft.com/office/drawing/2014/main" id="{5EA586AB-8D67-4E96-9A8C-019D710F2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761405" y="1131246"/>
              <a:ext cx="692240" cy="692240"/>
            </a:xfrm>
            <a:prstGeom prst="rect">
              <a:avLst/>
            </a:prstGeom>
          </p:spPr>
        </p:pic>
        <p:pic>
          <p:nvPicPr>
            <p:cNvPr id="65" name="Graphique 64" descr="Discussion">
              <a:extLst>
                <a:ext uri="{FF2B5EF4-FFF2-40B4-BE49-F238E27FC236}">
                  <a16:creationId xmlns:a16="http://schemas.microsoft.com/office/drawing/2014/main" id="{C9FCDBAA-95D1-4DAD-BA80-38EACD66C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2709158" y="1208318"/>
              <a:ext cx="692240" cy="692240"/>
            </a:xfrm>
            <a:prstGeom prst="rect">
              <a:avLst/>
            </a:prstGeom>
          </p:spPr>
        </p:pic>
        <p:pic>
          <p:nvPicPr>
            <p:cNvPr id="66" name="Graphique 65" descr="Ampoule">
              <a:extLst>
                <a:ext uri="{FF2B5EF4-FFF2-40B4-BE49-F238E27FC236}">
                  <a16:creationId xmlns:a16="http://schemas.microsoft.com/office/drawing/2014/main" id="{3F1E5595-26BB-4752-AFB8-582084114AC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705791" y="1116543"/>
              <a:ext cx="692240" cy="692240"/>
            </a:xfrm>
            <a:prstGeom prst="rect">
              <a:avLst/>
            </a:prstGeom>
          </p:spPr>
        </p:pic>
        <p:pic>
          <p:nvPicPr>
            <p:cNvPr id="67" name="Graphique 66" descr="Engrenage">
              <a:extLst>
                <a:ext uri="{FF2B5EF4-FFF2-40B4-BE49-F238E27FC236}">
                  <a16:creationId xmlns:a16="http://schemas.microsoft.com/office/drawing/2014/main" id="{DA3008BB-28F7-425E-A9C8-E2A597E6A9D8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p:blipFill>
          <p:spPr>
            <a:xfrm>
              <a:off x="1705791" y="2135059"/>
              <a:ext cx="692240" cy="692240"/>
            </a:xfrm>
            <a:prstGeom prst="rect">
              <a:avLst/>
            </a:prstGeom>
          </p:spPr>
        </p:pic>
        <p:pic>
          <p:nvPicPr>
            <p:cNvPr id="68" name="Graphique 67" descr="Livres">
              <a:extLst>
                <a:ext uri="{FF2B5EF4-FFF2-40B4-BE49-F238E27FC236}">
                  <a16:creationId xmlns:a16="http://schemas.microsoft.com/office/drawing/2014/main" id="{40DFDD4D-CAF9-4F48-A4F9-2BB8539A99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p:blipFill>
          <p:spPr>
            <a:xfrm>
              <a:off x="761405" y="2164465"/>
              <a:ext cx="692240" cy="692240"/>
            </a:xfrm>
            <a:prstGeom prst="rect">
              <a:avLst/>
            </a:prstGeom>
          </p:spPr>
        </p:pic>
        <p:pic>
          <p:nvPicPr>
            <p:cNvPr id="69" name="Graphique 68" descr="Cerveau dans une tête">
              <a:extLst>
                <a:ext uri="{FF2B5EF4-FFF2-40B4-BE49-F238E27FC236}">
                  <a16:creationId xmlns:a16="http://schemas.microsoft.com/office/drawing/2014/main" id="{91C82A75-DDEE-4D7A-89AB-5EE7E477C62F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p:blipFill>
          <p:spPr>
            <a:xfrm>
              <a:off x="2709158" y="3197684"/>
              <a:ext cx="692240" cy="692240"/>
            </a:xfrm>
            <a:prstGeom prst="rect">
              <a:avLst/>
            </a:prstGeom>
          </p:spPr>
        </p:pic>
        <p:pic>
          <p:nvPicPr>
            <p:cNvPr id="70" name="Graphique 69" descr="Soleil">
              <a:extLst>
                <a:ext uri="{FF2B5EF4-FFF2-40B4-BE49-F238E27FC236}">
                  <a16:creationId xmlns:a16="http://schemas.microsoft.com/office/drawing/2014/main" id="{2967CD1F-4E1A-4C93-8C0E-5C4CFDAEE5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p:blipFill>
          <p:spPr>
            <a:xfrm>
              <a:off x="2709158" y="2249299"/>
              <a:ext cx="692240" cy="692240"/>
            </a:xfrm>
            <a:prstGeom prst="rect">
              <a:avLst/>
            </a:prstGeom>
          </p:spPr>
        </p:pic>
        <p:pic>
          <p:nvPicPr>
            <p:cNvPr id="71" name="Graphique 70" descr="Livres sur une étagère">
              <a:extLst>
                <a:ext uri="{FF2B5EF4-FFF2-40B4-BE49-F238E27FC236}">
                  <a16:creationId xmlns:a16="http://schemas.microsoft.com/office/drawing/2014/main" id="{54DB169D-550C-45BC-89DD-1E0EFEF0E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29">
              <a:extLst>
                <a:ext uri="{96DAC541-7B7A-43D3-8B79-37D633B846F1}">
                  <asvg:svgBlip xmlns:asvg="http://schemas.microsoft.com/office/drawing/2016/SVG/main" r:embed="rId30"/>
                </a:ext>
              </a:extLst>
            </a:blip>
            <a:stretch>
              <a:fillRect/>
            </a:stretch>
          </p:blipFill>
          <p:spPr>
            <a:xfrm>
              <a:off x="761405" y="5264120"/>
              <a:ext cx="692240" cy="692240"/>
            </a:xfrm>
            <a:prstGeom prst="rect">
              <a:avLst/>
            </a:prstGeom>
          </p:spPr>
        </p:pic>
        <p:pic>
          <p:nvPicPr>
            <p:cNvPr id="72" name="Graphique 71" descr="Tableau noir">
              <a:extLst>
                <a:ext uri="{FF2B5EF4-FFF2-40B4-BE49-F238E27FC236}">
                  <a16:creationId xmlns:a16="http://schemas.microsoft.com/office/drawing/2014/main" id="{93B72612-9031-478B-8FA9-B8FDF52C360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>
              <a:extLst>
                <a:ext uri="{96DAC541-7B7A-43D3-8B79-37D633B846F1}">
                  <asvg:svgBlip xmlns:asvg="http://schemas.microsoft.com/office/drawing/2016/SVG/main" r:embed="rId32"/>
                </a:ext>
              </a:extLst>
            </a:blip>
            <a:stretch>
              <a:fillRect/>
            </a:stretch>
          </p:blipFill>
          <p:spPr>
            <a:xfrm>
              <a:off x="761405" y="3197684"/>
              <a:ext cx="692240" cy="692240"/>
            </a:xfrm>
            <a:prstGeom prst="rect">
              <a:avLst/>
            </a:prstGeom>
          </p:spPr>
        </p:pic>
        <p:pic>
          <p:nvPicPr>
            <p:cNvPr id="73" name="Graphique 72" descr="Règle">
              <a:extLst>
                <a:ext uri="{FF2B5EF4-FFF2-40B4-BE49-F238E27FC236}">
                  <a16:creationId xmlns:a16="http://schemas.microsoft.com/office/drawing/2014/main" id="{FDC35553-38B4-4F36-8088-3D46FBC1202A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extLst>
                <a:ext uri="{96DAC541-7B7A-43D3-8B79-37D633B846F1}">
                  <asvg:svgBlip xmlns:asvg="http://schemas.microsoft.com/office/drawing/2016/SVG/main" r:embed="rId34"/>
                </a:ext>
              </a:extLst>
            </a:blip>
            <a:stretch>
              <a:fillRect/>
            </a:stretch>
          </p:blipFill>
          <p:spPr>
            <a:xfrm>
              <a:off x="1705791" y="4237677"/>
              <a:ext cx="692240" cy="692240"/>
            </a:xfrm>
            <a:prstGeom prst="rect">
              <a:avLst/>
            </a:prstGeom>
          </p:spPr>
        </p:pic>
        <p:pic>
          <p:nvPicPr>
            <p:cNvPr id="74" name="Graphique 73" descr="Système solaire">
              <a:extLst>
                <a:ext uri="{FF2B5EF4-FFF2-40B4-BE49-F238E27FC236}">
                  <a16:creationId xmlns:a16="http://schemas.microsoft.com/office/drawing/2014/main" id="{5F417908-8E00-4C48-8FC4-6D0E206563F7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>
              <a:extLst>
                <a:ext uri="{96DAC541-7B7A-43D3-8B79-37D633B846F1}">
                  <asvg:svgBlip xmlns:asvg="http://schemas.microsoft.com/office/drawing/2016/SVG/main" r:embed="rId36"/>
                </a:ext>
              </a:extLst>
            </a:blip>
            <a:stretch>
              <a:fillRect/>
            </a:stretch>
          </p:blipFill>
          <p:spPr>
            <a:xfrm>
              <a:off x="761405" y="4230903"/>
              <a:ext cx="692240" cy="692240"/>
            </a:xfrm>
            <a:prstGeom prst="rect">
              <a:avLst/>
            </a:prstGeom>
          </p:spPr>
        </p:pic>
        <p:pic>
          <p:nvPicPr>
            <p:cNvPr id="75" name="Graphique 74" descr="Étoile">
              <a:extLst>
                <a:ext uri="{FF2B5EF4-FFF2-40B4-BE49-F238E27FC236}">
                  <a16:creationId xmlns:a16="http://schemas.microsoft.com/office/drawing/2014/main" id="{B4F1B448-01E4-4044-B3E9-C0429C5323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7">
              <a:extLst>
                <a:ext uri="{96DAC541-7B7A-43D3-8B79-37D633B846F1}">
                  <asvg:svgBlip xmlns:asvg="http://schemas.microsoft.com/office/drawing/2016/SVG/main" r:embed="rId38"/>
                </a:ext>
              </a:extLst>
            </a:blip>
            <a:stretch>
              <a:fillRect/>
            </a:stretch>
          </p:blipFill>
          <p:spPr>
            <a:xfrm>
              <a:off x="1705791" y="5256191"/>
              <a:ext cx="692240" cy="692240"/>
            </a:xfrm>
            <a:prstGeom prst="rect">
              <a:avLst/>
            </a:prstGeom>
          </p:spPr>
        </p:pic>
        <p:pic>
          <p:nvPicPr>
            <p:cNvPr id="76" name="Graphique 75" descr="Repère">
              <a:extLst>
                <a:ext uri="{FF2B5EF4-FFF2-40B4-BE49-F238E27FC236}">
                  <a16:creationId xmlns:a16="http://schemas.microsoft.com/office/drawing/2014/main" id="{60ADE053-3DA2-46AA-A722-06E04387F252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>
              <a:extLst>
                <a:ext uri="{96DAC541-7B7A-43D3-8B79-37D633B846F1}">
                  <asvg:svgBlip xmlns:asvg="http://schemas.microsoft.com/office/drawing/2016/SVG/main" r:embed="rId40"/>
                </a:ext>
              </a:extLst>
            </a:blip>
            <a:stretch>
              <a:fillRect/>
            </a:stretch>
          </p:blipFill>
          <p:spPr>
            <a:xfrm>
              <a:off x="3706807" y="3217074"/>
              <a:ext cx="692240" cy="692240"/>
            </a:xfrm>
            <a:prstGeom prst="rect">
              <a:avLst/>
            </a:prstGeom>
          </p:spPr>
        </p:pic>
        <p:pic>
          <p:nvPicPr>
            <p:cNvPr id="77" name="Graphique 76" descr="Globe terrestre Asie-Australie">
              <a:extLst>
                <a:ext uri="{FF2B5EF4-FFF2-40B4-BE49-F238E27FC236}">
                  <a16:creationId xmlns:a16="http://schemas.microsoft.com/office/drawing/2014/main" id="{9EDD796B-EDD3-4474-B019-B1CC634E3F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3741248" y="5273080"/>
              <a:ext cx="692240" cy="692240"/>
            </a:xfrm>
            <a:prstGeom prst="rect">
              <a:avLst/>
            </a:prstGeom>
          </p:spPr>
        </p:pic>
        <p:pic>
          <p:nvPicPr>
            <p:cNvPr id="78" name="Graphique 77" descr="Globe terrestre - Amériques">
              <a:extLst>
                <a:ext uri="{FF2B5EF4-FFF2-40B4-BE49-F238E27FC236}">
                  <a16:creationId xmlns:a16="http://schemas.microsoft.com/office/drawing/2014/main" id="{2C0A6A61-8B46-4EF5-BFDA-BAC6ECBFA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2709158" y="4331261"/>
              <a:ext cx="692240" cy="692240"/>
            </a:xfrm>
            <a:prstGeom prst="rect">
              <a:avLst/>
            </a:prstGeom>
          </p:spPr>
        </p:pic>
        <p:pic>
          <p:nvPicPr>
            <p:cNvPr id="79" name="Graphique 78" descr="Cocarde">
              <a:extLst>
                <a:ext uri="{FF2B5EF4-FFF2-40B4-BE49-F238E27FC236}">
                  <a16:creationId xmlns:a16="http://schemas.microsoft.com/office/drawing/2014/main" id="{AA1359D5-A6F7-415C-94D2-31C8D1428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>
              <a:extLst>
                <a:ext uri="{96DAC541-7B7A-43D3-8B79-37D633B846F1}">
                  <asvg:svgBlip xmlns:asvg="http://schemas.microsoft.com/office/drawing/2016/SVG/main" r:embed="rId46"/>
                </a:ext>
              </a:extLst>
            </a:blip>
            <a:stretch>
              <a:fillRect/>
            </a:stretch>
          </p:blipFill>
          <p:spPr>
            <a:xfrm>
              <a:off x="2709158" y="5372244"/>
              <a:ext cx="692240" cy="692240"/>
            </a:xfrm>
            <a:prstGeom prst="rect">
              <a:avLst/>
            </a:prstGeom>
          </p:spPr>
        </p:pic>
        <p:pic>
          <p:nvPicPr>
            <p:cNvPr id="80" name="Graphique 79" descr="Jauge">
              <a:extLst>
                <a:ext uri="{FF2B5EF4-FFF2-40B4-BE49-F238E27FC236}">
                  <a16:creationId xmlns:a16="http://schemas.microsoft.com/office/drawing/2014/main" id="{965291EA-6EF0-4894-8E5F-5312CC6DAF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>
              <a:extLst>
                <a:ext uri="{96DAC541-7B7A-43D3-8B79-37D633B846F1}">
                  <asvg:svgBlip xmlns:asvg="http://schemas.microsoft.com/office/drawing/2016/SVG/main" r:embed="rId48"/>
                </a:ext>
              </a:extLst>
            </a:blip>
            <a:stretch>
              <a:fillRect/>
            </a:stretch>
          </p:blipFill>
          <p:spPr>
            <a:xfrm>
              <a:off x="3775689" y="2207758"/>
              <a:ext cx="623358" cy="623358"/>
            </a:xfrm>
            <a:prstGeom prst="rect">
              <a:avLst/>
            </a:prstGeom>
          </p:spPr>
        </p:pic>
        <p:pic>
          <p:nvPicPr>
            <p:cNvPr id="81" name="Graphique 80" descr="Histogramme">
              <a:extLst>
                <a:ext uri="{FF2B5EF4-FFF2-40B4-BE49-F238E27FC236}">
                  <a16:creationId xmlns:a16="http://schemas.microsoft.com/office/drawing/2014/main" id="{4DDE75E5-1CFB-4F01-AC12-53C318C0CE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>
              <a:extLst>
                <a:ext uri="{96DAC541-7B7A-43D3-8B79-37D633B846F1}">
                  <asvg:svgBlip xmlns:asvg="http://schemas.microsoft.com/office/drawing/2016/SVG/main" r:embed="rId50"/>
                </a:ext>
              </a:extLst>
            </a:blip>
            <a:stretch>
              <a:fillRect/>
            </a:stretch>
          </p:blipFill>
          <p:spPr>
            <a:xfrm>
              <a:off x="3741248" y="1163023"/>
              <a:ext cx="692240" cy="692240"/>
            </a:xfrm>
            <a:prstGeom prst="rect">
              <a:avLst/>
            </a:prstGeom>
          </p:spPr>
        </p:pic>
        <p:pic>
          <p:nvPicPr>
            <p:cNvPr id="82" name="Graphique 81" descr="Écran">
              <a:extLst>
                <a:ext uri="{FF2B5EF4-FFF2-40B4-BE49-F238E27FC236}">
                  <a16:creationId xmlns:a16="http://schemas.microsoft.com/office/drawing/2014/main" id="{68438454-0E6D-47A4-8A37-72260C8C76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>
              <a:extLst>
                <a:ext uri="{96DAC541-7B7A-43D3-8B79-37D633B846F1}">
                  <asvg:svgBlip xmlns:asvg="http://schemas.microsoft.com/office/drawing/2016/SVG/main" r:embed="rId52"/>
                </a:ext>
              </a:extLst>
            </a:blip>
            <a:stretch>
              <a:fillRect/>
            </a:stretch>
          </p:blipFill>
          <p:spPr>
            <a:xfrm>
              <a:off x="3741248" y="4228346"/>
              <a:ext cx="692240" cy="69224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3844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1C98023-23EF-DA4A-B4F3-41106C6504AD}"/>
              </a:ext>
            </a:extLst>
          </p:cNvPr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chemeClr val="accent1"/>
                </a:solidFill>
                <a:cs typeface="Arial" panose="020B0604020202020204" pitchFamily="34" charset="0"/>
              </a:rPr>
              <a:t>InfoPedia</a:t>
            </a:r>
            <a:r>
              <a:rPr lang="en-US" sz="4000" dirty="0">
                <a:solidFill>
                  <a:schemeClr val="accent1"/>
                </a:solidFill>
                <a:cs typeface="Arial" panose="020B0604020202020204" pitchFamily="34" charset="0"/>
              </a:rPr>
              <a:t> Outputs: solar information Hub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A291213-88C2-4B72-8E23-D1B3772DD2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7171" y="1184308"/>
            <a:ext cx="9731829" cy="2063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500"/>
              </a:spcBef>
              <a:spcAft>
                <a:spcPts val="50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cs typeface="Arial"/>
              </a:rPr>
              <a:t> Solar Information Hub on solar energy aggregating information on: </a:t>
            </a:r>
          </a:p>
          <a:p>
            <a:pPr lvl="1" algn="just">
              <a:spcBef>
                <a:spcPts val="500"/>
              </a:spcBef>
              <a:spcAft>
                <a:spcPts val="500"/>
              </a:spcAft>
              <a:buClr>
                <a:schemeClr val="accent4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cs typeface="Arial"/>
              </a:rPr>
              <a:t>Best practices, policies and investments and financing information from around the globe</a:t>
            </a:r>
          </a:p>
          <a:p>
            <a:pPr lvl="1" algn="just">
              <a:spcBef>
                <a:spcPts val="500"/>
              </a:spcBef>
              <a:spcAft>
                <a:spcPts val="500"/>
              </a:spcAft>
              <a:buClr>
                <a:schemeClr val="accent4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cs typeface="Arial"/>
              </a:rPr>
              <a:t>Current technologies and innovative solutions on solar energy coming from R&amp;D and corporate sector </a:t>
            </a:r>
          </a:p>
          <a:p>
            <a:pPr lvl="1" algn="just">
              <a:spcBef>
                <a:spcPts val="500"/>
              </a:spcBef>
              <a:spcAft>
                <a:spcPts val="500"/>
              </a:spcAft>
              <a:buClr>
                <a:schemeClr val="accent4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cs typeface="Arial"/>
              </a:rPr>
              <a:t>Tools and databases on Solar Energy</a:t>
            </a:r>
          </a:p>
          <a:p>
            <a:pPr lvl="1" algn="just">
              <a:spcBef>
                <a:spcPts val="500"/>
              </a:spcBef>
              <a:spcAft>
                <a:spcPts val="500"/>
              </a:spcAft>
              <a:buClr>
                <a:schemeClr val="accent4"/>
              </a:buClr>
            </a:pPr>
            <a:endParaRPr lang="en-US" sz="1600" b="1" dirty="0">
              <a:solidFill>
                <a:schemeClr val="accent1"/>
              </a:solidFill>
              <a:cs typeface="Arial"/>
            </a:endParaRPr>
          </a:p>
          <a:p>
            <a:pPr lvl="1" algn="just">
              <a:spcBef>
                <a:spcPts val="500"/>
              </a:spcBef>
              <a:spcAft>
                <a:spcPts val="500"/>
              </a:spcAft>
              <a:buClr>
                <a:srgbClr val="36C746"/>
              </a:buClr>
              <a:buFont typeface="Wingdings" panose="05000000000000000000" pitchFamily="2" charset="2"/>
              <a:buChar char="Ø"/>
            </a:pPr>
            <a:endParaRPr lang="en-US" sz="1600" dirty="0">
              <a:solidFill>
                <a:schemeClr val="accent1"/>
              </a:solidFill>
              <a:cs typeface="Arial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802BC1-9C46-403E-9699-522227EEBF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6358" y="2684184"/>
            <a:ext cx="6008670" cy="3999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220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1C98023-23EF-DA4A-B4F3-41106C6504AD}"/>
              </a:ext>
            </a:extLst>
          </p:cNvPr>
          <p:cNvSpPr txBox="1"/>
          <p:nvPr/>
        </p:nvSpPr>
        <p:spPr>
          <a:xfrm>
            <a:off x="1112363" y="-466648"/>
            <a:ext cx="10691603" cy="128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 err="1">
                <a:solidFill>
                  <a:schemeClr val="accent1"/>
                </a:solidFill>
                <a:cs typeface="Arial" panose="020B0604020202020204" pitchFamily="34" charset="0"/>
              </a:rPr>
              <a:t>InfoPedia</a:t>
            </a:r>
            <a:r>
              <a:rPr lang="en-US" sz="4000" dirty="0">
                <a:solidFill>
                  <a:schemeClr val="accent1"/>
                </a:solidFill>
                <a:cs typeface="Arial" panose="020B0604020202020204" pitchFamily="34" charset="0"/>
              </a:rPr>
              <a:t> Outputs: country counters</a:t>
            </a:r>
          </a:p>
        </p:txBody>
      </p:sp>
      <p:cxnSp>
        <p:nvCxnSpPr>
          <p:cNvPr id="20" name="Straight Connector 10">
            <a:extLst>
              <a:ext uri="{FF2B5EF4-FFF2-40B4-BE49-F238E27FC236}">
                <a16:creationId xmlns:a16="http://schemas.microsoft.com/office/drawing/2014/main" id="{A7F400EE-A8A5-48AF-B4D6-291B52C6F0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080934" y="2115117"/>
            <a:ext cx="6309360" cy="0"/>
          </a:xfrm>
          <a:prstGeom prst="line">
            <a:avLst/>
          </a:prstGeom>
          <a:ln w="19050">
            <a:solidFill>
              <a:srgbClr val="3264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EDFF2F3C-F30D-4544-BDFC-7D7092AE77AF}"/>
              </a:ext>
            </a:extLst>
          </p:cNvPr>
          <p:cNvSpPr/>
          <p:nvPr/>
        </p:nvSpPr>
        <p:spPr>
          <a:xfrm>
            <a:off x="4965431" y="1983545"/>
            <a:ext cx="6612280" cy="454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12E24BB7-4D20-43A6-83DE-656460C54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004" y="1150358"/>
            <a:ext cx="7226610" cy="4810212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D532172-CDCB-4C8D-A573-37C2EE3311CD}"/>
              </a:ext>
            </a:extLst>
          </p:cNvPr>
          <p:cNvSpPr/>
          <p:nvPr/>
        </p:nvSpPr>
        <p:spPr>
          <a:xfrm>
            <a:off x="8610075" y="1135118"/>
            <a:ext cx="358192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594" indent="-228594">
              <a:buFont typeface="Wingdings" panose="05000000000000000000" pitchFamily="2" charset="2"/>
              <a:buChar char="Ø"/>
            </a:pPr>
            <a:r>
              <a:rPr lang="en-US" sz="1600" b="1" dirty="0">
                <a:cs typeface="Arial"/>
              </a:rPr>
              <a:t>A dedicated space </a:t>
            </a:r>
            <a:r>
              <a:rPr lang="en-US" sz="1600" dirty="0">
                <a:cs typeface="Arial"/>
              </a:rPr>
              <a:t>on the Online Platform for each Member Country</a:t>
            </a:r>
          </a:p>
          <a:p>
            <a:endParaRPr lang="en-US" sz="1600" dirty="0">
              <a:cs typeface="Arial"/>
            </a:endParaRPr>
          </a:p>
          <a:p>
            <a:pPr marL="228594" indent="-228594">
              <a:buFont typeface="Wingdings" panose="05000000000000000000" pitchFamily="2" charset="2"/>
              <a:buChar char="Ø"/>
            </a:pPr>
            <a:r>
              <a:rPr lang="en-US" sz="1600" dirty="0">
                <a:cs typeface="Arial"/>
              </a:rPr>
              <a:t>Managed by the Member Country for uploading its country profile, and the national solar energy objectives. </a:t>
            </a:r>
          </a:p>
          <a:p>
            <a:endParaRPr lang="en-US" sz="1600" dirty="0">
              <a:cs typeface="Arial"/>
            </a:endParaRPr>
          </a:p>
          <a:p>
            <a:pPr marL="228594" indent="-228594">
              <a:buFont typeface="Wingdings" panose="05000000000000000000" pitchFamily="2" charset="2"/>
              <a:buChar char="Ø"/>
            </a:pPr>
            <a:r>
              <a:rPr lang="en-US" sz="1600" dirty="0">
                <a:cs typeface="Arial"/>
              </a:rPr>
              <a:t>The Member country shall also be able to upload policy documents, best practices videos / case studies, tenders, and maintain a list of useful contacts to facilitate solar technology investment in their country</a:t>
            </a:r>
          </a:p>
          <a:p>
            <a:endParaRPr lang="en-US" sz="1600" dirty="0">
              <a:cs typeface="Arial"/>
            </a:endParaRPr>
          </a:p>
          <a:p>
            <a:pPr marL="228594" indent="-228594">
              <a:buFont typeface="Wingdings" panose="05000000000000000000" pitchFamily="2" charset="2"/>
              <a:buChar char="Ø"/>
            </a:pPr>
            <a:r>
              <a:rPr lang="en-US" sz="1600" dirty="0">
                <a:cs typeface="Arial"/>
              </a:rPr>
              <a:t>The objective is to present the most complete solar energy profile for each Member Country. For that, the involvement of the Country is essential to get the information updated instantly</a:t>
            </a:r>
          </a:p>
          <a:p>
            <a:pPr marL="228594" indent="-228594">
              <a:buFont typeface="Arial" panose="020B0604020202020204" pitchFamily="34" charset="0"/>
              <a:buChar char="•"/>
            </a:pPr>
            <a:endParaRPr lang="en-IN" sz="1600" b="1" dirty="0">
              <a:cs typeface="Arial"/>
            </a:endParaRPr>
          </a:p>
          <a:p>
            <a:pPr marL="228594" indent="-228594">
              <a:buFont typeface="Arial" panose="020B0604020202020204" pitchFamily="34" charset="0"/>
              <a:buChar char="•"/>
            </a:pPr>
            <a:endParaRPr lang="en-IN" sz="1600" b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38819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6FD649B8-AEA4-344A-B63C-3FC37C8D627C}"/>
              </a:ext>
            </a:extLst>
          </p:cNvPr>
          <p:cNvSpPr txBox="1"/>
          <p:nvPr/>
        </p:nvSpPr>
        <p:spPr>
          <a:xfrm>
            <a:off x="724630" y="230274"/>
            <a:ext cx="11274107" cy="1676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 err="1">
                <a:solidFill>
                  <a:schemeClr val="accent1"/>
                </a:solidFill>
                <a:cs typeface="Arial" panose="020B0604020202020204" pitchFamily="34" charset="0"/>
              </a:rPr>
              <a:t>InfoPedia</a:t>
            </a:r>
            <a:r>
              <a:rPr lang="en-US" sz="4000" dirty="0">
                <a:solidFill>
                  <a:schemeClr val="accent1"/>
                </a:solidFill>
                <a:cs typeface="Arial" panose="020B0604020202020204" pitchFamily="34" charset="0"/>
              </a:rPr>
              <a:t> Outputs : ISA communication tools </a:t>
            </a:r>
          </a:p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>
                <a:solidFill>
                  <a:schemeClr val="accent1"/>
                </a:solidFill>
                <a:cs typeface="Arial" panose="020B0604020202020204" pitchFamily="34" charset="0"/>
              </a:rPr>
              <a:t>&amp; Directory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1A03A343-E8D9-E04A-B6EE-2B4688DE127D}"/>
              </a:ext>
            </a:extLst>
          </p:cNvPr>
          <p:cNvSpPr txBox="1">
            <a:spLocks/>
          </p:cNvSpPr>
          <p:nvPr/>
        </p:nvSpPr>
        <p:spPr>
          <a:xfrm>
            <a:off x="1545996" y="2176757"/>
            <a:ext cx="10180598" cy="53832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defTabSz="457184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>
                <a:srgbClr val="42B4E6">
                  <a:lumMod val="50000"/>
                </a:srgbClr>
              </a:buClr>
            </a:pPr>
            <a:r>
              <a:rPr lang="en-US" sz="1600" b="1" dirty="0">
                <a:solidFill>
                  <a:prstClr val="black"/>
                </a:solidFill>
                <a:latin typeface="Arial"/>
                <a:cs typeface="Arial"/>
              </a:rPr>
              <a:t>I</a:t>
            </a:r>
            <a:r>
              <a:rPr lang="en-GB" sz="1600" b="1" dirty="0">
                <a:solidFill>
                  <a:prstClr val="black"/>
                </a:solidFill>
                <a:latin typeface="Arial"/>
                <a:cs typeface="Arial"/>
              </a:rPr>
              <a:t>SA Communication Tools providing for</a:t>
            </a:r>
            <a:r>
              <a:rPr lang="en-US" sz="1600" b="1" dirty="0">
                <a:solidFill>
                  <a:prstClr val="black"/>
                </a:solidFill>
                <a:latin typeface="Arial"/>
                <a:cs typeface="Arial"/>
              </a:rPr>
              <a:t>: </a:t>
            </a:r>
          </a:p>
          <a:p>
            <a:pPr marL="457184" lvl="1" indent="0" algn="just" defTabSz="457184">
              <a:lnSpc>
                <a:spcPct val="100000"/>
              </a:lnSpc>
              <a:spcAft>
                <a:spcPts val="500"/>
              </a:spcAft>
              <a:buClr>
                <a:srgbClr val="E47F00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Holding online video conferences among ISA, Member Countries and other stakeholders</a:t>
            </a:r>
          </a:p>
          <a:p>
            <a:pPr marL="457184" lvl="1" indent="0" algn="just" defTabSz="457184">
              <a:lnSpc>
                <a:spcPct val="100000"/>
              </a:lnSpc>
              <a:spcAft>
                <a:spcPts val="500"/>
              </a:spcAft>
              <a:buClr>
                <a:srgbClr val="E47F00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Presentation of Live Webcasts: Live or on-demand Broadcasting over the Internet of ISA organized events</a:t>
            </a:r>
          </a:p>
          <a:p>
            <a:pPr marL="457184" lvl="1" indent="0" algn="just" defTabSz="457184">
              <a:lnSpc>
                <a:spcPct val="100000"/>
              </a:lnSpc>
              <a:spcAft>
                <a:spcPts val="500"/>
              </a:spcAft>
              <a:buClr>
                <a:srgbClr val="E47F00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Setting up of e-Learning Live Webinars: Sharing of knowledge and regular updates of new ideas and experiences.</a:t>
            </a:r>
          </a:p>
          <a:p>
            <a:pPr marL="457184" lvl="1" indent="0" algn="just" defTabSz="457184">
              <a:lnSpc>
                <a:spcPct val="100000"/>
              </a:lnSpc>
              <a:spcAft>
                <a:spcPts val="500"/>
              </a:spcAft>
              <a:buClr>
                <a:srgbClr val="E47F00"/>
              </a:buClr>
              <a:buFont typeface="Wingdings" panose="05000000000000000000" pitchFamily="2" charset="2"/>
              <a:buChar char="Ø"/>
            </a:pPr>
            <a:endParaRPr lang="en-US" sz="1600" dirty="0">
              <a:solidFill>
                <a:prstClr val="black"/>
              </a:solidFill>
              <a:latin typeface="Arial"/>
              <a:cs typeface="Arial"/>
            </a:endParaRPr>
          </a:p>
          <a:p>
            <a:pPr algn="just">
              <a:spcBef>
                <a:spcPts val="500"/>
              </a:spcBef>
              <a:spcAft>
                <a:spcPts val="500"/>
              </a:spcAft>
              <a:buClr>
                <a:schemeClr val="accent6">
                  <a:lumMod val="50000"/>
                </a:schemeClr>
              </a:buClr>
            </a:pPr>
            <a:r>
              <a:rPr lang="en-US" sz="1600" b="1" dirty="0">
                <a:solidFill>
                  <a:prstClr val="black"/>
                </a:solidFill>
                <a:latin typeface="Arial"/>
                <a:cs typeface="Arial"/>
              </a:rPr>
              <a:t>Solar Directory: </a:t>
            </a:r>
          </a:p>
          <a:p>
            <a:pPr lvl="1" algn="just">
              <a:spcAft>
                <a:spcPts val="500"/>
              </a:spcAft>
              <a:buClr>
                <a:schemeClr val="accent4"/>
              </a:buClr>
              <a:buFont typeface="Wingdings" panose="05000000000000000000" pitchFamily="2" charset="2"/>
              <a:buChar char="Ø"/>
            </a:pPr>
            <a:r>
              <a:rPr lang="en-US" sz="1600" dirty="0">
                <a:cs typeface="Arial"/>
              </a:rPr>
              <a:t>An self-registration directory for the Solar Industry, NGOs, Research Centers and Financing institutions  </a:t>
            </a:r>
          </a:p>
          <a:p>
            <a:pPr algn="just">
              <a:buClr>
                <a:srgbClr val="F68123"/>
              </a:buClr>
            </a:pPr>
            <a:endParaRPr lang="en-US" sz="16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699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E2A5C29-A444-4941-BA48-A8490B2A76D8}"/>
              </a:ext>
            </a:extLst>
          </p:cNvPr>
          <p:cNvSpPr txBox="1"/>
          <p:nvPr/>
        </p:nvSpPr>
        <p:spPr>
          <a:xfrm>
            <a:off x="-166539" y="306696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dirty="0">
                <a:solidFill>
                  <a:schemeClr val="accent1"/>
                </a:solidFill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chemeClr val="accent1"/>
                </a:solidFill>
                <a:cs typeface="Arial" panose="020B0604020202020204" pitchFamily="34" charset="0"/>
              </a:rPr>
              <a:t>InfoPedia</a:t>
            </a:r>
            <a:r>
              <a:rPr lang="en-US" sz="4000" dirty="0">
                <a:solidFill>
                  <a:schemeClr val="accent1"/>
                </a:solidFill>
                <a:cs typeface="Arial" panose="020B0604020202020204" pitchFamily="34" charset="0"/>
              </a:rPr>
              <a:t> Outputs: solar academy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DE29C5-7AFB-AF4D-940C-C85DEA8BB2EC}"/>
              </a:ext>
            </a:extLst>
          </p:cNvPr>
          <p:cNvSpPr/>
          <p:nvPr/>
        </p:nvSpPr>
        <p:spPr>
          <a:xfrm>
            <a:off x="562607" y="5195519"/>
            <a:ext cx="536685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19127" lvl="2" indent="0">
              <a:spcBef>
                <a:spcPts val="667"/>
              </a:spcBef>
              <a:spcAft>
                <a:spcPts val="667"/>
              </a:spcAft>
              <a:buClr>
                <a:srgbClr val="36C746"/>
              </a:buClr>
              <a:buNone/>
            </a:pPr>
            <a:r>
              <a:rPr lang="fr-FR" sz="20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https://solaracademy.isainfopedia.org</a:t>
            </a:r>
            <a:endParaRPr lang="en-US" sz="2000" dirty="0">
              <a:latin typeface="Arial"/>
              <a:cs typeface="Arial"/>
            </a:endParaRPr>
          </a:p>
        </p:txBody>
      </p:sp>
      <p:sp>
        <p:nvSpPr>
          <p:cNvPr id="2" name="Flèche : droite 1">
            <a:extLst>
              <a:ext uri="{FF2B5EF4-FFF2-40B4-BE49-F238E27FC236}">
                <a16:creationId xmlns:a16="http://schemas.microsoft.com/office/drawing/2014/main" id="{C95E8093-1CF1-4C5F-93CC-B513DA33BD87}"/>
              </a:ext>
            </a:extLst>
          </p:cNvPr>
          <p:cNvSpPr/>
          <p:nvPr/>
        </p:nvSpPr>
        <p:spPr>
          <a:xfrm>
            <a:off x="999241" y="5195519"/>
            <a:ext cx="68385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35210C3-6980-44EB-8E33-93E21ED8C229}"/>
              </a:ext>
            </a:extLst>
          </p:cNvPr>
          <p:cNvSpPr/>
          <p:nvPr/>
        </p:nvSpPr>
        <p:spPr>
          <a:xfrm>
            <a:off x="5929461" y="1576972"/>
            <a:ext cx="6096000" cy="31444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Bef>
                <a:spcPts val="500"/>
              </a:spcBef>
              <a:spcAft>
                <a:spcPts val="500"/>
              </a:spcAft>
              <a:buClr>
                <a:schemeClr val="accent6">
                  <a:lumMod val="5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500" b="1" dirty="0">
                <a:cs typeface="Arial"/>
              </a:rPr>
              <a:t> Solar Academy: </a:t>
            </a:r>
          </a:p>
          <a:p>
            <a:pPr lvl="1" algn="just">
              <a:spcBef>
                <a:spcPts val="500"/>
              </a:spcBef>
              <a:spcAft>
                <a:spcPts val="500"/>
              </a:spcAft>
              <a:buClr>
                <a:schemeClr val="accent4"/>
              </a:buClr>
              <a:buFont typeface="Wingdings" panose="05000000000000000000" pitchFamily="2" charset="2"/>
              <a:buChar char="Ø"/>
            </a:pPr>
            <a:r>
              <a:rPr lang="en-US" sz="1500" dirty="0">
                <a:cs typeface="Arial"/>
              </a:rPr>
              <a:t>A full-fledged Learning Management System allowing ISA and its partners to create and host courses on solar technology </a:t>
            </a:r>
          </a:p>
          <a:p>
            <a:pPr lvl="1" algn="just">
              <a:spcBef>
                <a:spcPts val="500"/>
              </a:spcBef>
              <a:spcAft>
                <a:spcPts val="500"/>
              </a:spcAft>
              <a:buClr>
                <a:schemeClr val="accent4"/>
              </a:buClr>
              <a:buFont typeface="Wingdings" panose="05000000000000000000" pitchFamily="2" charset="2"/>
              <a:buChar char="Ø"/>
            </a:pPr>
            <a:r>
              <a:rPr lang="en-US" sz="1500" dirty="0">
                <a:cs typeface="Arial"/>
              </a:rPr>
              <a:t>A comprehensive catalogue of free, high-quality courses, including both courses hosted in the platform and created by ISA and its partners, but also the best free, self-paced on-line solar courses</a:t>
            </a:r>
          </a:p>
          <a:p>
            <a:pPr lvl="1" algn="just">
              <a:spcBef>
                <a:spcPts val="500"/>
              </a:spcBef>
              <a:spcAft>
                <a:spcPts val="500"/>
              </a:spcAft>
              <a:buClr>
                <a:schemeClr val="accent4"/>
              </a:buClr>
              <a:buFont typeface="Wingdings" panose="05000000000000000000" pitchFamily="2" charset="2"/>
              <a:buChar char="Ø"/>
            </a:pPr>
            <a:r>
              <a:rPr lang="en-US" sz="1500" dirty="0">
                <a:cs typeface="Arial"/>
              </a:rPr>
              <a:t> Diverse courses have been developed or are being developed by the ISA partners.</a:t>
            </a:r>
          </a:p>
          <a:p>
            <a:pPr lvl="1" algn="just">
              <a:spcBef>
                <a:spcPts val="500"/>
              </a:spcBef>
              <a:spcAft>
                <a:spcPts val="500"/>
              </a:spcAft>
              <a:buClr>
                <a:schemeClr val="accent4"/>
              </a:buClr>
              <a:buFont typeface="Wingdings" panose="05000000000000000000" pitchFamily="2" charset="2"/>
              <a:buChar char="Ø"/>
            </a:pPr>
            <a:r>
              <a:rPr lang="en-US" sz="1500" dirty="0">
                <a:cs typeface="Arial"/>
              </a:rPr>
              <a:t> Targets: the training modules will be dedicated to a various number of audience -</a:t>
            </a:r>
            <a:r>
              <a:rPr lang="en-US" sz="1500" b="1" dirty="0">
                <a:cs typeface="Arial"/>
              </a:rPr>
              <a:t> Engineers, Technicians, Project Developers, Policy Makers, and Trainers -</a:t>
            </a:r>
          </a:p>
        </p:txBody>
      </p:sp>
      <p:pic>
        <p:nvPicPr>
          <p:cNvPr id="15" name="Picture 1">
            <a:extLst>
              <a:ext uri="{FF2B5EF4-FFF2-40B4-BE49-F238E27FC236}">
                <a16:creationId xmlns:a16="http://schemas.microsoft.com/office/drawing/2014/main" id="{20A2EA5F-D37F-457D-A8AB-2D79B2E817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75" y="2029890"/>
            <a:ext cx="5451786" cy="2691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7853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mage result for nelson mandela images">
            <a:extLst>
              <a:ext uri="{FF2B5EF4-FFF2-40B4-BE49-F238E27FC236}">
                <a16:creationId xmlns:a16="http://schemas.microsoft.com/office/drawing/2014/main" id="{1639A1A9-A342-1648-9357-6D43FF4087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499EEB3-6E56-A54D-B323-19FBE684B7D0}"/>
              </a:ext>
            </a:extLst>
          </p:cNvPr>
          <p:cNvSpPr txBox="1"/>
          <p:nvPr/>
        </p:nvSpPr>
        <p:spPr>
          <a:xfrm>
            <a:off x="925749" y="4831765"/>
            <a:ext cx="3200400" cy="1071062"/>
          </a:xfrm>
          <a:prstGeom prst="rect">
            <a:avLst/>
          </a:prstGeom>
          <a:solidFill>
            <a:srgbClr val="262626"/>
          </a:solidFill>
          <a:ln w="257175" cap="sq" cmpd="sng" algn="ctr">
            <a:solidFill>
              <a:srgbClr val="262626">
                <a:alpha val="60000"/>
              </a:srgbClr>
            </a:solidFill>
            <a:prstDash val="solid"/>
            <a:miter lim="800000"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200" i="1" dirty="0">
                <a:solidFill>
                  <a:schemeClr val="lt1"/>
                </a:solidFill>
                <a:latin typeface="+mj-lt"/>
                <a:ea typeface="+mj-ea"/>
                <a:cs typeface="+mj-cs"/>
              </a:rPr>
              <a:t>“It always seems impossible until it's done.”</a:t>
            </a:r>
            <a:endParaRPr lang="en-US" sz="2200" dirty="0">
              <a:solidFill>
                <a:schemeClr val="lt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D766DC-C3A3-A343-AD60-B4B0AFB9441D}"/>
              </a:ext>
            </a:extLst>
          </p:cNvPr>
          <p:cNvSpPr/>
          <p:nvPr/>
        </p:nvSpPr>
        <p:spPr>
          <a:xfrm>
            <a:off x="6096000" y="4826675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Cécile Martin-Phipps</a:t>
            </a:r>
          </a:p>
          <a:p>
            <a:pPr algn="r"/>
            <a:r>
              <a:rPr lang="en-US" i="1" dirty="0">
                <a:solidFill>
                  <a:schemeClr val="bg1"/>
                </a:solidFill>
                <a:cs typeface="Arial" panose="020B0604020202020204" pitchFamily="34" charset="0"/>
              </a:rPr>
              <a:t>Director Strategy, Operations &amp; Communication </a:t>
            </a:r>
          </a:p>
          <a:p>
            <a:pPr algn="r"/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International Solar Alliance</a:t>
            </a:r>
          </a:p>
          <a:p>
            <a:pPr algn="r"/>
            <a:r>
              <a:rPr lang="en-US" dirty="0">
                <a:solidFill>
                  <a:schemeClr val="bg1"/>
                </a:solidFill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cecile.martinphipps@isolaralliance.org</a:t>
            </a:r>
            <a:endParaRPr lang="en-US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r"/>
            <a:endParaRPr lang="en-US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r"/>
            <a:r>
              <a:rPr lang="en-US" dirty="0">
                <a:solidFill>
                  <a:schemeClr val="bg1"/>
                </a:solidFill>
                <a:cs typeface="Arial" panose="020B0604020202020204" pitchFamily="34" charset="0"/>
              </a:rPr>
              <a:t>More information: </a:t>
            </a:r>
          </a:p>
          <a:p>
            <a:pPr algn="r"/>
            <a:r>
              <a:rPr lang="en-US" dirty="0">
                <a:solidFill>
                  <a:schemeClr val="bg1"/>
                </a:solidFill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www.isolaralliance.org</a:t>
            </a:r>
            <a:endParaRPr lang="en-US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1226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</TotalTime>
  <Words>460</Words>
  <Application>Microsoft Office PowerPoint</Application>
  <PresentationFormat>Grand écran</PresentationFormat>
  <Paragraphs>52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Helvetica</vt:lpstr>
      <vt:lpstr>Wingdings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nicoynath Nath</dc:creator>
  <cp:lastModifiedBy>cecile martin-phipps</cp:lastModifiedBy>
  <cp:revision>7</cp:revision>
  <dcterms:created xsi:type="dcterms:W3CDTF">2018-10-02T06:35:34Z</dcterms:created>
  <dcterms:modified xsi:type="dcterms:W3CDTF">2018-10-03T03:57:28Z</dcterms:modified>
</cp:coreProperties>
</file>