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351" r:id="rId2"/>
    <p:sldId id="352" r:id="rId3"/>
    <p:sldId id="353" r:id="rId4"/>
    <p:sldId id="354" r:id="rId5"/>
    <p:sldId id="355" r:id="rId6"/>
    <p:sldId id="369" r:id="rId7"/>
    <p:sldId id="365" r:id="rId8"/>
    <p:sldId id="342" r:id="rId9"/>
    <p:sldId id="370" r:id="rId10"/>
    <p:sldId id="360" r:id="rId11"/>
    <p:sldId id="361" r:id="rId12"/>
    <p:sldId id="363" r:id="rId13"/>
    <p:sldId id="364"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C1D24"/>
    <a:srgbClr val="FEC92E"/>
    <a:srgbClr val="F681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546"/>
    <p:restoredTop sz="94673"/>
  </p:normalViewPr>
  <p:slideViewPr>
    <p:cSldViewPr snapToGrid="0" snapToObjects="1">
      <p:cViewPr varScale="1">
        <p:scale>
          <a:sx n="73" d="100"/>
          <a:sy n="73" d="100"/>
        </p:scale>
        <p:origin x="396" y="84"/>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3D0A938-13EE-BE48-9F99-678BB8DBB52A}" type="doc">
      <dgm:prSet loTypeId="urn:microsoft.com/office/officeart/2005/8/layout/process3" loCatId="" qsTypeId="urn:microsoft.com/office/officeart/2005/8/quickstyle/simple4" qsCatId="simple" csTypeId="urn:microsoft.com/office/officeart/2005/8/colors/accent2_2" csCatId="accent2" phldr="1"/>
      <dgm:spPr/>
      <dgm:t>
        <a:bodyPr/>
        <a:lstStyle/>
        <a:p>
          <a:endParaRPr lang="fr-FR"/>
        </a:p>
      </dgm:t>
    </dgm:pt>
    <dgm:pt modelId="{A09EAF7B-6FB6-B349-922C-9C7B4F23ACC9}">
      <dgm:prSet phldrT="[Texte]"/>
      <dgm:spPr>
        <a:solidFill>
          <a:schemeClr val="accent5"/>
        </a:solidFill>
      </dgm:spPr>
      <dgm:t>
        <a:bodyPr/>
        <a:lstStyle/>
        <a:p>
          <a:r>
            <a:rPr lang="fr-FR" b="1" dirty="0">
              <a:latin typeface="Arial" panose="020B0604020202020204" pitchFamily="34" charset="0"/>
              <a:cs typeface="Arial" panose="020B0604020202020204" pitchFamily="34" charset="0"/>
            </a:rPr>
            <a:t>STAR-C </a:t>
          </a:r>
          <a:r>
            <a:rPr lang="fr-FR" b="1" dirty="0" err="1">
              <a:latin typeface="Arial" panose="020B0604020202020204" pitchFamily="34" charset="0"/>
              <a:cs typeface="Arial" panose="020B0604020202020204" pitchFamily="34" charset="0"/>
            </a:rPr>
            <a:t>Technical</a:t>
          </a:r>
          <a:r>
            <a:rPr lang="fr-FR" b="1" dirty="0">
              <a:latin typeface="Arial" panose="020B0604020202020204" pitchFamily="34" charset="0"/>
              <a:cs typeface="Arial" panose="020B0604020202020204" pitchFamily="34" charset="0"/>
            </a:rPr>
            <a:t> centers</a:t>
          </a:r>
        </a:p>
      </dgm:t>
    </dgm:pt>
    <dgm:pt modelId="{FBD76140-CE58-DB45-8193-2188607B8698}" type="parTrans" cxnId="{683E87A5-73B8-0C42-A719-0E2E601E9029}">
      <dgm:prSet/>
      <dgm:spPr/>
      <dgm:t>
        <a:bodyPr/>
        <a:lstStyle/>
        <a:p>
          <a:endParaRPr lang="fr-FR">
            <a:latin typeface="Arial" panose="020B0604020202020204" pitchFamily="34" charset="0"/>
            <a:cs typeface="Arial" panose="020B0604020202020204" pitchFamily="34" charset="0"/>
          </a:endParaRPr>
        </a:p>
      </dgm:t>
    </dgm:pt>
    <dgm:pt modelId="{29C5D54F-5FE5-6049-9BD1-EFA1D8D125FD}" type="sibTrans" cxnId="{683E87A5-73B8-0C42-A719-0E2E601E9029}">
      <dgm:prSet/>
      <dgm:spPr/>
      <dgm:t>
        <a:bodyPr/>
        <a:lstStyle/>
        <a:p>
          <a:r>
            <a:rPr lang="fr-FR" dirty="0">
              <a:solidFill>
                <a:schemeClr val="tx1"/>
              </a:solidFill>
              <a:latin typeface="Arial" panose="020B0604020202020204" pitchFamily="34" charset="0"/>
              <a:cs typeface="Arial" panose="020B0604020202020204" pitchFamily="34" charset="0"/>
            </a:rPr>
            <a:t>Can </a:t>
          </a:r>
          <a:r>
            <a:rPr lang="fr-FR" dirty="0" err="1">
              <a:solidFill>
                <a:schemeClr val="tx1"/>
              </a:solidFill>
              <a:latin typeface="Arial" panose="020B0604020202020204" pitchFamily="34" charset="0"/>
              <a:cs typeface="Arial" panose="020B0604020202020204" pitchFamily="34" charset="0"/>
            </a:rPr>
            <a:t>become</a:t>
          </a:r>
          <a:endParaRPr lang="fr-FR" dirty="0">
            <a:solidFill>
              <a:schemeClr val="tx1"/>
            </a:solidFill>
            <a:latin typeface="Arial" panose="020B0604020202020204" pitchFamily="34" charset="0"/>
            <a:cs typeface="Arial" panose="020B0604020202020204" pitchFamily="34" charset="0"/>
          </a:endParaRPr>
        </a:p>
      </dgm:t>
    </dgm:pt>
    <dgm:pt modelId="{6EFAB306-6A4C-E049-B160-7D64DE6BEC38}">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a:t>
          </a:r>
          <a:r>
            <a:rPr lang="fr-FR" dirty="0" err="1">
              <a:latin typeface="Arial" panose="020B0604020202020204" pitchFamily="34" charset="0"/>
              <a:cs typeface="Arial" panose="020B0604020202020204" pitchFamily="34" charset="0"/>
            </a:rPr>
            <a:t>Capacity</a:t>
          </a:r>
          <a:r>
            <a:rPr lang="fr-FR" dirty="0">
              <a:latin typeface="Arial" panose="020B0604020202020204" pitchFamily="34" charset="0"/>
              <a:cs typeface="Arial" panose="020B0604020202020204" pitchFamily="34" charset="0"/>
            </a:rPr>
            <a:t> building</a:t>
          </a:r>
        </a:p>
      </dgm:t>
    </dgm:pt>
    <dgm:pt modelId="{D035B1B1-2210-CC48-86BB-8C0CAA245F8E}" type="parTrans" cxnId="{8F71312E-6469-E842-9658-BCC4FBCAD059}">
      <dgm:prSet/>
      <dgm:spPr/>
      <dgm:t>
        <a:bodyPr/>
        <a:lstStyle/>
        <a:p>
          <a:endParaRPr lang="fr-FR">
            <a:latin typeface="Arial" panose="020B0604020202020204" pitchFamily="34" charset="0"/>
            <a:cs typeface="Arial" panose="020B0604020202020204" pitchFamily="34" charset="0"/>
          </a:endParaRPr>
        </a:p>
      </dgm:t>
    </dgm:pt>
    <dgm:pt modelId="{0837922F-44AA-ED42-9E2D-5E9B2338A8B5}" type="sibTrans" cxnId="{8F71312E-6469-E842-9658-BCC4FBCAD059}">
      <dgm:prSet/>
      <dgm:spPr/>
      <dgm:t>
        <a:bodyPr/>
        <a:lstStyle/>
        <a:p>
          <a:endParaRPr lang="fr-FR">
            <a:latin typeface="Arial" panose="020B0604020202020204" pitchFamily="34" charset="0"/>
            <a:cs typeface="Arial" panose="020B0604020202020204" pitchFamily="34" charset="0"/>
          </a:endParaRPr>
        </a:p>
      </dgm:t>
    </dgm:pt>
    <dgm:pt modelId="{4F0497C2-EB51-1F48-9F6F-8292176EDFE7}">
      <dgm:prSet phldrT="[Texte]"/>
      <dgm:spPr>
        <a:solidFill>
          <a:schemeClr val="accent5"/>
        </a:solidFill>
      </dgm:spPr>
      <dgm:t>
        <a:bodyPr/>
        <a:lstStyle/>
        <a:p>
          <a:r>
            <a:rPr lang="fr-FR" b="1" dirty="0">
              <a:latin typeface="Arial" panose="020B0604020202020204" pitchFamily="34" charset="0"/>
              <a:cs typeface="Arial" panose="020B0604020202020204" pitchFamily="34" charset="0"/>
            </a:rPr>
            <a:t>STAR-C Centers of Excellence </a:t>
          </a:r>
        </a:p>
      </dgm:t>
    </dgm:pt>
    <dgm:pt modelId="{995A3AF1-2B02-9D48-B134-EA3232231DDA}" type="parTrans" cxnId="{EE6D5A6B-4B5A-E644-A03F-5E88C356958B}">
      <dgm:prSet/>
      <dgm:spPr/>
      <dgm:t>
        <a:bodyPr/>
        <a:lstStyle/>
        <a:p>
          <a:endParaRPr lang="fr-FR">
            <a:latin typeface="Arial" panose="020B0604020202020204" pitchFamily="34" charset="0"/>
            <a:cs typeface="Arial" panose="020B0604020202020204" pitchFamily="34" charset="0"/>
          </a:endParaRPr>
        </a:p>
      </dgm:t>
    </dgm:pt>
    <dgm:pt modelId="{6C23B054-D22F-994E-99BD-1CA773360FCE}" type="sibTrans" cxnId="{EE6D5A6B-4B5A-E644-A03F-5E88C356958B}">
      <dgm:prSet/>
      <dgm:spPr/>
      <dgm:t>
        <a:bodyPr/>
        <a:lstStyle/>
        <a:p>
          <a:r>
            <a:rPr lang="fr-FR" dirty="0">
              <a:solidFill>
                <a:schemeClr val="tx1"/>
              </a:solidFill>
              <a:latin typeface="Arial" panose="020B0604020202020204" pitchFamily="34" charset="0"/>
              <a:cs typeface="Arial" panose="020B0604020202020204" pitchFamily="34" charset="0"/>
            </a:rPr>
            <a:t>Can </a:t>
          </a:r>
          <a:r>
            <a:rPr lang="fr-FR" dirty="0" err="1">
              <a:solidFill>
                <a:schemeClr val="tx1"/>
              </a:solidFill>
              <a:latin typeface="Arial" panose="020B0604020202020204" pitchFamily="34" charset="0"/>
              <a:cs typeface="Arial" panose="020B0604020202020204" pitchFamily="34" charset="0"/>
            </a:rPr>
            <a:t>become</a:t>
          </a:r>
          <a:endParaRPr lang="fr-FR" dirty="0">
            <a:solidFill>
              <a:schemeClr val="tx1"/>
            </a:solidFill>
            <a:latin typeface="Arial" panose="020B0604020202020204" pitchFamily="34" charset="0"/>
            <a:cs typeface="Arial" panose="020B0604020202020204" pitchFamily="34" charset="0"/>
          </a:endParaRPr>
        </a:p>
      </dgm:t>
    </dgm:pt>
    <dgm:pt modelId="{8E0C5FFC-6632-1442-B212-2D2671B79FA2}">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Advanced </a:t>
          </a:r>
          <a:r>
            <a:rPr lang="fr-FR" dirty="0" err="1">
              <a:latin typeface="Arial" panose="020B0604020202020204" pitchFamily="34" charset="0"/>
              <a:cs typeface="Arial" panose="020B0604020202020204" pitchFamily="34" charset="0"/>
            </a:rPr>
            <a:t>testing</a:t>
          </a:r>
          <a:r>
            <a:rPr lang="fr-FR" dirty="0">
              <a:latin typeface="Arial" panose="020B0604020202020204" pitchFamily="34" charset="0"/>
              <a:cs typeface="Arial" panose="020B0604020202020204" pitchFamily="34" charset="0"/>
            </a:rPr>
            <a:t> </a:t>
          </a:r>
          <a:r>
            <a:rPr lang="fr-FR" dirty="0" err="1">
              <a:latin typeface="Arial" panose="020B0604020202020204" pitchFamily="34" charset="0"/>
              <a:cs typeface="Arial" panose="020B0604020202020204" pitchFamily="34" charset="0"/>
            </a:rPr>
            <a:t>facilities</a:t>
          </a:r>
          <a:endParaRPr lang="fr-FR" dirty="0">
            <a:latin typeface="Arial" panose="020B0604020202020204" pitchFamily="34" charset="0"/>
            <a:cs typeface="Arial" panose="020B0604020202020204" pitchFamily="34" charset="0"/>
          </a:endParaRPr>
        </a:p>
      </dgm:t>
    </dgm:pt>
    <dgm:pt modelId="{CD9FF1D2-49E0-CD46-8289-C9C6703A7C77}" type="parTrans" cxnId="{2A4078E1-7956-424D-8346-1080D12C7D25}">
      <dgm:prSet/>
      <dgm:spPr/>
      <dgm:t>
        <a:bodyPr/>
        <a:lstStyle/>
        <a:p>
          <a:endParaRPr lang="fr-FR">
            <a:latin typeface="Arial" panose="020B0604020202020204" pitchFamily="34" charset="0"/>
            <a:cs typeface="Arial" panose="020B0604020202020204" pitchFamily="34" charset="0"/>
          </a:endParaRPr>
        </a:p>
      </dgm:t>
    </dgm:pt>
    <dgm:pt modelId="{2F95BC56-E5EB-4F45-BEED-261B414DF142}" type="sibTrans" cxnId="{2A4078E1-7956-424D-8346-1080D12C7D25}">
      <dgm:prSet/>
      <dgm:spPr/>
      <dgm:t>
        <a:bodyPr/>
        <a:lstStyle/>
        <a:p>
          <a:endParaRPr lang="fr-FR">
            <a:latin typeface="Arial" panose="020B0604020202020204" pitchFamily="34" charset="0"/>
            <a:cs typeface="Arial" panose="020B0604020202020204" pitchFamily="34" charset="0"/>
          </a:endParaRPr>
        </a:p>
      </dgm:t>
    </dgm:pt>
    <dgm:pt modelId="{179DF23F-866A-7C43-9123-3B9BAB324FA5}">
      <dgm:prSet phldrT="[Texte]"/>
      <dgm:spPr>
        <a:solidFill>
          <a:schemeClr val="accent5"/>
        </a:solidFill>
      </dgm:spPr>
      <dgm:t>
        <a:bodyPr/>
        <a:lstStyle/>
        <a:p>
          <a:r>
            <a:rPr lang="fr-FR" b="1" dirty="0">
              <a:latin typeface="Arial" panose="020B0604020202020204" pitchFamily="34" charset="0"/>
              <a:cs typeface="Arial" panose="020B0604020202020204" pitchFamily="34" charset="0"/>
            </a:rPr>
            <a:t>STAR-C Centers of Global Excellence</a:t>
          </a:r>
        </a:p>
      </dgm:t>
    </dgm:pt>
    <dgm:pt modelId="{89A1F057-2671-D940-A78D-A9AEE16FE243}" type="parTrans" cxnId="{CB43E14B-DE40-6249-9E59-D7D5204AFFEA}">
      <dgm:prSet/>
      <dgm:spPr/>
      <dgm:t>
        <a:bodyPr/>
        <a:lstStyle/>
        <a:p>
          <a:endParaRPr lang="fr-FR">
            <a:latin typeface="Arial" panose="020B0604020202020204" pitchFamily="34" charset="0"/>
            <a:cs typeface="Arial" panose="020B0604020202020204" pitchFamily="34" charset="0"/>
          </a:endParaRPr>
        </a:p>
      </dgm:t>
    </dgm:pt>
    <dgm:pt modelId="{BFAB813E-9407-664F-885C-033FA2919C20}" type="sibTrans" cxnId="{CB43E14B-DE40-6249-9E59-D7D5204AFFEA}">
      <dgm:prSet/>
      <dgm:spPr/>
      <dgm:t>
        <a:bodyPr/>
        <a:lstStyle/>
        <a:p>
          <a:endParaRPr lang="fr-FR">
            <a:latin typeface="Arial" panose="020B0604020202020204" pitchFamily="34" charset="0"/>
            <a:cs typeface="Arial" panose="020B0604020202020204" pitchFamily="34" charset="0"/>
          </a:endParaRPr>
        </a:p>
      </dgm:t>
    </dgm:pt>
    <dgm:pt modelId="{A42C8DB5-AE75-9148-BC64-E539AFACBE3A}">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Top-</a:t>
          </a:r>
          <a:r>
            <a:rPr lang="fr-FR" dirty="0" err="1">
              <a:latin typeface="Arial" panose="020B0604020202020204" pitchFamily="34" charset="0"/>
              <a:cs typeface="Arial" panose="020B0604020202020204" pitchFamily="34" charset="0"/>
            </a:rPr>
            <a:t>notch</a:t>
          </a:r>
          <a:r>
            <a:rPr lang="fr-FR" dirty="0">
              <a:latin typeface="Arial" panose="020B0604020202020204" pitchFamily="34" charset="0"/>
              <a:cs typeface="Arial" panose="020B0604020202020204" pitchFamily="34" charset="0"/>
            </a:rPr>
            <a:t> R&amp;D</a:t>
          </a:r>
        </a:p>
      </dgm:t>
    </dgm:pt>
    <dgm:pt modelId="{9AEB8B9F-DBCF-B641-9697-F174742FA0F4}" type="parTrans" cxnId="{08C6255B-95BD-0240-A88F-418A91AC7B4E}">
      <dgm:prSet/>
      <dgm:spPr/>
      <dgm:t>
        <a:bodyPr/>
        <a:lstStyle/>
        <a:p>
          <a:endParaRPr lang="fr-FR">
            <a:latin typeface="Arial" panose="020B0604020202020204" pitchFamily="34" charset="0"/>
            <a:cs typeface="Arial" panose="020B0604020202020204" pitchFamily="34" charset="0"/>
          </a:endParaRPr>
        </a:p>
      </dgm:t>
    </dgm:pt>
    <dgm:pt modelId="{39550BB5-DA58-8C49-9148-6A67AE20BFAE}" type="sibTrans" cxnId="{08C6255B-95BD-0240-A88F-418A91AC7B4E}">
      <dgm:prSet/>
      <dgm:spPr/>
      <dgm:t>
        <a:bodyPr/>
        <a:lstStyle/>
        <a:p>
          <a:endParaRPr lang="fr-FR">
            <a:latin typeface="Arial" panose="020B0604020202020204" pitchFamily="34" charset="0"/>
            <a:cs typeface="Arial" panose="020B0604020202020204" pitchFamily="34" charset="0"/>
          </a:endParaRPr>
        </a:p>
      </dgm:t>
    </dgm:pt>
    <dgm:pt modelId="{AB3503E6-2894-F04C-9F98-6493B4A34217}">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Advanced training</a:t>
          </a:r>
        </a:p>
      </dgm:t>
    </dgm:pt>
    <dgm:pt modelId="{5873EB2A-E8FD-7D42-9F0C-E0D0E14E06FF}" type="parTrans" cxnId="{70E61023-8654-2B40-AC5D-A98306A77950}">
      <dgm:prSet/>
      <dgm:spPr/>
      <dgm:t>
        <a:bodyPr/>
        <a:lstStyle/>
        <a:p>
          <a:endParaRPr lang="fr-FR">
            <a:latin typeface="Arial" panose="020B0604020202020204" pitchFamily="34" charset="0"/>
            <a:cs typeface="Arial" panose="020B0604020202020204" pitchFamily="34" charset="0"/>
          </a:endParaRPr>
        </a:p>
      </dgm:t>
    </dgm:pt>
    <dgm:pt modelId="{421A8153-2AC9-EC46-A4F6-3E4740E941FF}" type="sibTrans" cxnId="{70E61023-8654-2B40-AC5D-A98306A77950}">
      <dgm:prSet/>
      <dgm:spPr/>
      <dgm:t>
        <a:bodyPr/>
        <a:lstStyle/>
        <a:p>
          <a:endParaRPr lang="fr-FR">
            <a:latin typeface="Arial" panose="020B0604020202020204" pitchFamily="34" charset="0"/>
            <a:cs typeface="Arial" panose="020B0604020202020204" pitchFamily="34" charset="0"/>
          </a:endParaRPr>
        </a:p>
      </dgm:t>
    </dgm:pt>
    <dgm:pt modelId="{4CDE8ED9-D2B3-D249-B8B8-CB9B9B732303}">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Patents</a:t>
          </a:r>
        </a:p>
      </dgm:t>
    </dgm:pt>
    <dgm:pt modelId="{ABA9537F-92F1-EC46-B592-ADDE4597717A}" type="parTrans" cxnId="{2A6699CD-54CC-414B-9EF7-1AC35B816997}">
      <dgm:prSet/>
      <dgm:spPr/>
      <dgm:t>
        <a:bodyPr/>
        <a:lstStyle/>
        <a:p>
          <a:endParaRPr lang="fr-FR">
            <a:latin typeface="Arial" panose="020B0604020202020204" pitchFamily="34" charset="0"/>
            <a:cs typeface="Arial" panose="020B0604020202020204" pitchFamily="34" charset="0"/>
          </a:endParaRPr>
        </a:p>
      </dgm:t>
    </dgm:pt>
    <dgm:pt modelId="{161D68F5-1767-A34D-81CB-F3C841342C94}" type="sibTrans" cxnId="{2A6699CD-54CC-414B-9EF7-1AC35B816997}">
      <dgm:prSet/>
      <dgm:spPr/>
      <dgm:t>
        <a:bodyPr/>
        <a:lstStyle/>
        <a:p>
          <a:endParaRPr lang="fr-FR">
            <a:latin typeface="Arial" panose="020B0604020202020204" pitchFamily="34" charset="0"/>
            <a:cs typeface="Arial" panose="020B0604020202020204" pitchFamily="34" charset="0"/>
          </a:endParaRPr>
        </a:p>
      </dgm:t>
    </dgm:pt>
    <dgm:pt modelId="{4F39139A-2DBD-4628-9ED5-432A0DF56452}">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International recognition / </a:t>
          </a:r>
          <a:r>
            <a:rPr lang="fr-FR" dirty="0" err="1">
              <a:latin typeface="Arial" panose="020B0604020202020204" pitchFamily="34" charset="0"/>
              <a:cs typeface="Arial" panose="020B0604020202020204" pitchFamily="34" charset="0"/>
            </a:rPr>
            <a:t>accreditations</a:t>
          </a:r>
          <a:r>
            <a:rPr lang="fr-FR" dirty="0">
              <a:latin typeface="Arial" panose="020B0604020202020204" pitchFamily="34" charset="0"/>
              <a:cs typeface="Arial" panose="020B0604020202020204" pitchFamily="34" charset="0"/>
            </a:rPr>
            <a:t> / certifications </a:t>
          </a:r>
        </a:p>
      </dgm:t>
    </dgm:pt>
    <dgm:pt modelId="{29115B9A-9F03-4482-A30A-3DA053C257E5}" type="parTrans" cxnId="{552B5263-0F6E-403B-A100-642826E1C84B}">
      <dgm:prSet/>
      <dgm:spPr/>
      <dgm:t>
        <a:bodyPr/>
        <a:lstStyle/>
        <a:p>
          <a:endParaRPr lang="fr-FR">
            <a:latin typeface="Arial" panose="020B0604020202020204" pitchFamily="34" charset="0"/>
            <a:cs typeface="Arial" panose="020B0604020202020204" pitchFamily="34" charset="0"/>
          </a:endParaRPr>
        </a:p>
      </dgm:t>
    </dgm:pt>
    <dgm:pt modelId="{F129F22A-03F4-486C-AE80-B86DDD8527EC}" type="sibTrans" cxnId="{552B5263-0F6E-403B-A100-642826E1C84B}">
      <dgm:prSet/>
      <dgm:spPr/>
      <dgm:t>
        <a:bodyPr/>
        <a:lstStyle/>
        <a:p>
          <a:endParaRPr lang="fr-FR">
            <a:latin typeface="Arial" panose="020B0604020202020204" pitchFamily="34" charset="0"/>
            <a:cs typeface="Arial" panose="020B0604020202020204" pitchFamily="34" charset="0"/>
          </a:endParaRPr>
        </a:p>
      </dgm:t>
    </dgm:pt>
    <dgm:pt modelId="{B02A8E0A-A798-4959-9058-3274B24D3DAA}">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a:t>
          </a:r>
          <a:r>
            <a:rPr lang="fr-FR" dirty="0" err="1">
              <a:latin typeface="Arial" panose="020B0604020202020204" pitchFamily="34" charset="0"/>
              <a:cs typeface="Arial" panose="020B0604020202020204" pitchFamily="34" charset="0"/>
            </a:rPr>
            <a:t>Consultancy</a:t>
          </a:r>
          <a:r>
            <a:rPr lang="fr-FR" dirty="0">
              <a:latin typeface="Arial" panose="020B0604020202020204" pitchFamily="34" charset="0"/>
              <a:cs typeface="Arial" panose="020B0604020202020204" pitchFamily="34" charset="0"/>
            </a:rPr>
            <a:t> (</a:t>
          </a:r>
          <a:r>
            <a:rPr lang="fr-FR" dirty="0" err="1">
              <a:latin typeface="Arial" panose="020B0604020202020204" pitchFamily="34" charset="0"/>
              <a:cs typeface="Arial" panose="020B0604020202020204" pitchFamily="34" charset="0"/>
            </a:rPr>
            <a:t>project</a:t>
          </a:r>
          <a:r>
            <a:rPr lang="fr-FR" dirty="0">
              <a:latin typeface="Arial" panose="020B0604020202020204" pitchFamily="34" charset="0"/>
              <a:cs typeface="Arial" panose="020B0604020202020204" pitchFamily="34" charset="0"/>
            </a:rPr>
            <a:t> planning and documentation)</a:t>
          </a:r>
        </a:p>
      </dgm:t>
    </dgm:pt>
    <dgm:pt modelId="{0CC4F251-CBAB-4065-B007-3A30E584E946}" type="parTrans" cxnId="{870A288E-1CA9-4353-A4CD-5E66E74204AA}">
      <dgm:prSet/>
      <dgm:spPr/>
      <dgm:t>
        <a:bodyPr/>
        <a:lstStyle/>
        <a:p>
          <a:endParaRPr lang="fr-FR">
            <a:latin typeface="Arial" panose="020B0604020202020204" pitchFamily="34" charset="0"/>
            <a:cs typeface="Arial" panose="020B0604020202020204" pitchFamily="34" charset="0"/>
          </a:endParaRPr>
        </a:p>
      </dgm:t>
    </dgm:pt>
    <dgm:pt modelId="{452EF4DA-20C5-4ECB-B3B1-CCA74BD639B8}" type="sibTrans" cxnId="{870A288E-1CA9-4353-A4CD-5E66E74204AA}">
      <dgm:prSet/>
      <dgm:spPr/>
      <dgm:t>
        <a:bodyPr/>
        <a:lstStyle/>
        <a:p>
          <a:endParaRPr lang="fr-FR">
            <a:latin typeface="Arial" panose="020B0604020202020204" pitchFamily="34" charset="0"/>
            <a:cs typeface="Arial" panose="020B0604020202020204" pitchFamily="34" charset="0"/>
          </a:endParaRPr>
        </a:p>
      </dgm:t>
    </dgm:pt>
    <dgm:pt modelId="{D9B1F2E5-5473-49D1-8C1D-CFD30FCDE877}">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Certification</a:t>
          </a:r>
        </a:p>
      </dgm:t>
    </dgm:pt>
    <dgm:pt modelId="{92EF1B5C-A71F-4BE6-95CB-75DD78825977}" type="parTrans" cxnId="{99FF798B-50FB-48A1-8821-846FCB6438C3}">
      <dgm:prSet/>
      <dgm:spPr/>
      <dgm:t>
        <a:bodyPr/>
        <a:lstStyle/>
        <a:p>
          <a:endParaRPr lang="fr-FR">
            <a:latin typeface="Arial" panose="020B0604020202020204" pitchFamily="34" charset="0"/>
            <a:cs typeface="Arial" panose="020B0604020202020204" pitchFamily="34" charset="0"/>
          </a:endParaRPr>
        </a:p>
      </dgm:t>
    </dgm:pt>
    <dgm:pt modelId="{C6C533B2-D50D-4EBD-BF9D-FF578067F06A}" type="sibTrans" cxnId="{99FF798B-50FB-48A1-8821-846FCB6438C3}">
      <dgm:prSet/>
      <dgm:spPr/>
      <dgm:t>
        <a:bodyPr/>
        <a:lstStyle/>
        <a:p>
          <a:endParaRPr lang="fr-FR">
            <a:latin typeface="Arial" panose="020B0604020202020204" pitchFamily="34" charset="0"/>
            <a:cs typeface="Arial" panose="020B0604020202020204" pitchFamily="34" charset="0"/>
          </a:endParaRPr>
        </a:p>
      </dgm:t>
    </dgm:pt>
    <dgm:pt modelId="{314759F4-0FC9-488B-B8BA-9CF647227236}">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R&amp;D</a:t>
          </a:r>
        </a:p>
      </dgm:t>
    </dgm:pt>
    <dgm:pt modelId="{F7C977EC-788D-4478-A9F0-03BACB645D59}" type="parTrans" cxnId="{A96E311F-81F5-46FD-B6E3-E81C27DB9532}">
      <dgm:prSet/>
      <dgm:spPr/>
      <dgm:t>
        <a:bodyPr/>
        <a:lstStyle/>
        <a:p>
          <a:endParaRPr lang="fr-FR">
            <a:latin typeface="Arial" panose="020B0604020202020204" pitchFamily="34" charset="0"/>
            <a:cs typeface="Arial" panose="020B0604020202020204" pitchFamily="34" charset="0"/>
          </a:endParaRPr>
        </a:p>
      </dgm:t>
    </dgm:pt>
    <dgm:pt modelId="{BB3DF2D7-1ABE-4945-A706-8E4984DA526F}" type="sibTrans" cxnId="{A96E311F-81F5-46FD-B6E3-E81C27DB9532}">
      <dgm:prSet/>
      <dgm:spPr/>
      <dgm:t>
        <a:bodyPr/>
        <a:lstStyle/>
        <a:p>
          <a:endParaRPr lang="fr-FR">
            <a:latin typeface="Arial" panose="020B0604020202020204" pitchFamily="34" charset="0"/>
            <a:cs typeface="Arial" panose="020B0604020202020204" pitchFamily="34" charset="0"/>
          </a:endParaRPr>
        </a:p>
      </dgm:t>
    </dgm:pt>
    <dgm:pt modelId="{AE1C0BF2-482A-4942-B2B7-8ADDB34FC771}">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Basic </a:t>
          </a:r>
          <a:r>
            <a:rPr lang="fr-FR" dirty="0" err="1">
              <a:latin typeface="Arial" panose="020B0604020202020204" pitchFamily="34" charset="0"/>
              <a:cs typeface="Arial" panose="020B0604020202020204" pitchFamily="34" charset="0"/>
            </a:rPr>
            <a:t>testing</a:t>
          </a:r>
          <a:r>
            <a:rPr lang="fr-FR" dirty="0">
              <a:latin typeface="Arial" panose="020B0604020202020204" pitchFamily="34" charset="0"/>
              <a:cs typeface="Arial" panose="020B0604020202020204" pitchFamily="34" charset="0"/>
            </a:rPr>
            <a:t> </a:t>
          </a:r>
          <a:r>
            <a:rPr lang="fr-FR" dirty="0" err="1">
              <a:latin typeface="Arial" panose="020B0604020202020204" pitchFamily="34" charset="0"/>
              <a:cs typeface="Arial" panose="020B0604020202020204" pitchFamily="34" charset="0"/>
            </a:rPr>
            <a:t>facilities</a:t>
          </a:r>
          <a:r>
            <a:rPr lang="fr-FR" dirty="0">
              <a:latin typeface="Arial" panose="020B0604020202020204" pitchFamily="34" charset="0"/>
              <a:cs typeface="Arial" panose="020B0604020202020204" pitchFamily="34" charset="0"/>
            </a:rPr>
            <a:t> </a:t>
          </a:r>
        </a:p>
      </dgm:t>
    </dgm:pt>
    <dgm:pt modelId="{5CD11049-23E6-45B8-B5BD-718873C8E6EA}" type="parTrans" cxnId="{87747CA9-1246-43ED-A8CF-63F7FF791A15}">
      <dgm:prSet/>
      <dgm:spPr/>
      <dgm:t>
        <a:bodyPr/>
        <a:lstStyle/>
        <a:p>
          <a:endParaRPr lang="fr-FR">
            <a:latin typeface="Arial" panose="020B0604020202020204" pitchFamily="34" charset="0"/>
            <a:cs typeface="Arial" panose="020B0604020202020204" pitchFamily="34" charset="0"/>
          </a:endParaRPr>
        </a:p>
      </dgm:t>
    </dgm:pt>
    <dgm:pt modelId="{6CB911E1-7F8C-4B06-BB3B-8C4B823852AA}" type="sibTrans" cxnId="{87747CA9-1246-43ED-A8CF-63F7FF791A15}">
      <dgm:prSet/>
      <dgm:spPr/>
      <dgm:t>
        <a:bodyPr/>
        <a:lstStyle/>
        <a:p>
          <a:endParaRPr lang="fr-FR">
            <a:latin typeface="Arial" panose="020B0604020202020204" pitchFamily="34" charset="0"/>
            <a:cs typeface="Arial" panose="020B0604020202020204" pitchFamily="34" charset="0"/>
          </a:endParaRPr>
        </a:p>
      </dgm:t>
    </dgm:pt>
    <dgm:pt modelId="{70FB0F74-AA6D-4D5B-A086-A04F2B8F5B15}">
      <dgm:prSet phldrT="[Texte]"/>
      <dgm:spPr>
        <a:solidFill>
          <a:schemeClr val="bg1">
            <a:lumMod val="95000"/>
            <a:alpha val="90000"/>
          </a:schemeClr>
        </a:solidFill>
      </dgm:spPr>
      <dgm:t>
        <a:bodyPr/>
        <a:lstStyle/>
        <a:p>
          <a:r>
            <a:rPr lang="fr-FR" dirty="0">
              <a:latin typeface="Arial" panose="020B0604020202020204" pitchFamily="34" charset="0"/>
              <a:cs typeface="Arial" panose="020B0604020202020204" pitchFamily="34" charset="0"/>
            </a:rPr>
            <a:t> </a:t>
          </a:r>
          <a:r>
            <a:rPr lang="fr-FR" dirty="0" err="1">
              <a:latin typeface="Arial" panose="020B0604020202020204" pitchFamily="34" charset="0"/>
              <a:cs typeface="Arial" panose="020B0604020202020204" pitchFamily="34" charset="0"/>
            </a:rPr>
            <a:t>Standardization</a:t>
          </a:r>
          <a:endParaRPr lang="fr-FR" dirty="0">
            <a:latin typeface="Arial" panose="020B0604020202020204" pitchFamily="34" charset="0"/>
            <a:cs typeface="Arial" panose="020B0604020202020204" pitchFamily="34" charset="0"/>
          </a:endParaRPr>
        </a:p>
      </dgm:t>
    </dgm:pt>
    <dgm:pt modelId="{DBA40342-6FD3-40F1-81E8-3F1709AE1AB8}" type="parTrans" cxnId="{B0089BA5-76CA-4C63-8158-B2B43A4E8088}">
      <dgm:prSet/>
      <dgm:spPr/>
      <dgm:t>
        <a:bodyPr/>
        <a:lstStyle/>
        <a:p>
          <a:endParaRPr lang="fr-FR">
            <a:latin typeface="Arial" panose="020B0604020202020204" pitchFamily="34" charset="0"/>
            <a:cs typeface="Arial" panose="020B0604020202020204" pitchFamily="34" charset="0"/>
          </a:endParaRPr>
        </a:p>
      </dgm:t>
    </dgm:pt>
    <dgm:pt modelId="{ACC3B523-3719-4891-B099-19091D50D142}" type="sibTrans" cxnId="{B0089BA5-76CA-4C63-8158-B2B43A4E8088}">
      <dgm:prSet/>
      <dgm:spPr/>
      <dgm:t>
        <a:bodyPr/>
        <a:lstStyle/>
        <a:p>
          <a:endParaRPr lang="fr-FR">
            <a:latin typeface="Arial" panose="020B0604020202020204" pitchFamily="34" charset="0"/>
            <a:cs typeface="Arial" panose="020B0604020202020204" pitchFamily="34" charset="0"/>
          </a:endParaRPr>
        </a:p>
      </dgm:t>
    </dgm:pt>
    <dgm:pt modelId="{A9E01F76-D9CA-3A44-AE9B-7FDB8E8F8FB6}" type="pres">
      <dgm:prSet presAssocID="{A3D0A938-13EE-BE48-9F99-678BB8DBB52A}" presName="linearFlow" presStyleCnt="0">
        <dgm:presLayoutVars>
          <dgm:dir/>
          <dgm:animLvl val="lvl"/>
          <dgm:resizeHandles val="exact"/>
        </dgm:presLayoutVars>
      </dgm:prSet>
      <dgm:spPr/>
      <dgm:t>
        <a:bodyPr/>
        <a:lstStyle/>
        <a:p>
          <a:endParaRPr lang="en-US"/>
        </a:p>
      </dgm:t>
    </dgm:pt>
    <dgm:pt modelId="{0281AC5F-CFBF-1D48-BE5E-CA67CCED6F30}" type="pres">
      <dgm:prSet presAssocID="{A09EAF7B-6FB6-B349-922C-9C7B4F23ACC9}" presName="composite" presStyleCnt="0"/>
      <dgm:spPr/>
    </dgm:pt>
    <dgm:pt modelId="{5532919B-58D5-234C-8484-E503BFFE6C23}" type="pres">
      <dgm:prSet presAssocID="{A09EAF7B-6FB6-B349-922C-9C7B4F23ACC9}" presName="parTx" presStyleLbl="node1" presStyleIdx="0" presStyleCnt="3">
        <dgm:presLayoutVars>
          <dgm:chMax val="0"/>
          <dgm:chPref val="0"/>
          <dgm:bulletEnabled val="1"/>
        </dgm:presLayoutVars>
      </dgm:prSet>
      <dgm:spPr/>
      <dgm:t>
        <a:bodyPr/>
        <a:lstStyle/>
        <a:p>
          <a:endParaRPr lang="en-US"/>
        </a:p>
      </dgm:t>
    </dgm:pt>
    <dgm:pt modelId="{FD6D216B-ADAC-7B45-9B1A-5503C1635DCC}" type="pres">
      <dgm:prSet presAssocID="{A09EAF7B-6FB6-B349-922C-9C7B4F23ACC9}" presName="parSh" presStyleLbl="node1" presStyleIdx="0" presStyleCnt="3"/>
      <dgm:spPr/>
      <dgm:t>
        <a:bodyPr/>
        <a:lstStyle/>
        <a:p>
          <a:endParaRPr lang="en-US"/>
        </a:p>
      </dgm:t>
    </dgm:pt>
    <dgm:pt modelId="{ECD18C4F-5766-D24B-811D-C2DBE4603CC3}" type="pres">
      <dgm:prSet presAssocID="{A09EAF7B-6FB6-B349-922C-9C7B4F23ACC9}" presName="desTx" presStyleLbl="fgAcc1" presStyleIdx="0" presStyleCnt="3">
        <dgm:presLayoutVars>
          <dgm:bulletEnabled val="1"/>
        </dgm:presLayoutVars>
      </dgm:prSet>
      <dgm:spPr/>
      <dgm:t>
        <a:bodyPr/>
        <a:lstStyle/>
        <a:p>
          <a:endParaRPr lang="en-US"/>
        </a:p>
      </dgm:t>
    </dgm:pt>
    <dgm:pt modelId="{54DD66E2-0EC0-C047-AE0B-911EBEC818D3}" type="pres">
      <dgm:prSet presAssocID="{29C5D54F-5FE5-6049-9BD1-EFA1D8D125FD}" presName="sibTrans" presStyleLbl="sibTrans2D1" presStyleIdx="0" presStyleCnt="2"/>
      <dgm:spPr/>
      <dgm:t>
        <a:bodyPr/>
        <a:lstStyle/>
        <a:p>
          <a:endParaRPr lang="en-US"/>
        </a:p>
      </dgm:t>
    </dgm:pt>
    <dgm:pt modelId="{83A917CF-02F6-044F-ADAE-7CC125BFBF27}" type="pres">
      <dgm:prSet presAssocID="{29C5D54F-5FE5-6049-9BD1-EFA1D8D125FD}" presName="connTx" presStyleLbl="sibTrans2D1" presStyleIdx="0" presStyleCnt="2"/>
      <dgm:spPr/>
      <dgm:t>
        <a:bodyPr/>
        <a:lstStyle/>
        <a:p>
          <a:endParaRPr lang="en-US"/>
        </a:p>
      </dgm:t>
    </dgm:pt>
    <dgm:pt modelId="{19353103-25E5-5B4C-9F99-7657059C3660}" type="pres">
      <dgm:prSet presAssocID="{4F0497C2-EB51-1F48-9F6F-8292176EDFE7}" presName="composite" presStyleCnt="0"/>
      <dgm:spPr/>
    </dgm:pt>
    <dgm:pt modelId="{DE73827D-2ACF-6A4F-9C8D-73FAC92F2317}" type="pres">
      <dgm:prSet presAssocID="{4F0497C2-EB51-1F48-9F6F-8292176EDFE7}" presName="parTx" presStyleLbl="node1" presStyleIdx="0" presStyleCnt="3">
        <dgm:presLayoutVars>
          <dgm:chMax val="0"/>
          <dgm:chPref val="0"/>
          <dgm:bulletEnabled val="1"/>
        </dgm:presLayoutVars>
      </dgm:prSet>
      <dgm:spPr/>
      <dgm:t>
        <a:bodyPr/>
        <a:lstStyle/>
        <a:p>
          <a:endParaRPr lang="en-US"/>
        </a:p>
      </dgm:t>
    </dgm:pt>
    <dgm:pt modelId="{64414724-5172-5A43-8E50-969801E07E4D}" type="pres">
      <dgm:prSet presAssocID="{4F0497C2-EB51-1F48-9F6F-8292176EDFE7}" presName="parSh" presStyleLbl="node1" presStyleIdx="1" presStyleCnt="3"/>
      <dgm:spPr/>
      <dgm:t>
        <a:bodyPr/>
        <a:lstStyle/>
        <a:p>
          <a:endParaRPr lang="en-US"/>
        </a:p>
      </dgm:t>
    </dgm:pt>
    <dgm:pt modelId="{046AFD52-ADA8-5B4A-A561-1737E8E0DB3B}" type="pres">
      <dgm:prSet presAssocID="{4F0497C2-EB51-1F48-9F6F-8292176EDFE7}" presName="desTx" presStyleLbl="fgAcc1" presStyleIdx="1" presStyleCnt="3">
        <dgm:presLayoutVars>
          <dgm:bulletEnabled val="1"/>
        </dgm:presLayoutVars>
      </dgm:prSet>
      <dgm:spPr/>
      <dgm:t>
        <a:bodyPr/>
        <a:lstStyle/>
        <a:p>
          <a:endParaRPr lang="en-US"/>
        </a:p>
      </dgm:t>
    </dgm:pt>
    <dgm:pt modelId="{F36052FC-E1A1-6340-8B0E-3EEFE3D3402A}" type="pres">
      <dgm:prSet presAssocID="{6C23B054-D22F-994E-99BD-1CA773360FCE}" presName="sibTrans" presStyleLbl="sibTrans2D1" presStyleIdx="1" presStyleCnt="2"/>
      <dgm:spPr/>
      <dgm:t>
        <a:bodyPr/>
        <a:lstStyle/>
        <a:p>
          <a:endParaRPr lang="en-US"/>
        </a:p>
      </dgm:t>
    </dgm:pt>
    <dgm:pt modelId="{FF740034-D4FF-2B45-B71E-ED46B846478C}" type="pres">
      <dgm:prSet presAssocID="{6C23B054-D22F-994E-99BD-1CA773360FCE}" presName="connTx" presStyleLbl="sibTrans2D1" presStyleIdx="1" presStyleCnt="2"/>
      <dgm:spPr/>
      <dgm:t>
        <a:bodyPr/>
        <a:lstStyle/>
        <a:p>
          <a:endParaRPr lang="en-US"/>
        </a:p>
      </dgm:t>
    </dgm:pt>
    <dgm:pt modelId="{9E891C24-0799-1F4A-B42A-814B853149D4}" type="pres">
      <dgm:prSet presAssocID="{179DF23F-866A-7C43-9123-3B9BAB324FA5}" presName="composite" presStyleCnt="0"/>
      <dgm:spPr/>
    </dgm:pt>
    <dgm:pt modelId="{AD54992F-8A86-ED40-95C6-FCAAE25C283F}" type="pres">
      <dgm:prSet presAssocID="{179DF23F-866A-7C43-9123-3B9BAB324FA5}" presName="parTx" presStyleLbl="node1" presStyleIdx="1" presStyleCnt="3">
        <dgm:presLayoutVars>
          <dgm:chMax val="0"/>
          <dgm:chPref val="0"/>
          <dgm:bulletEnabled val="1"/>
        </dgm:presLayoutVars>
      </dgm:prSet>
      <dgm:spPr/>
      <dgm:t>
        <a:bodyPr/>
        <a:lstStyle/>
        <a:p>
          <a:endParaRPr lang="en-US"/>
        </a:p>
      </dgm:t>
    </dgm:pt>
    <dgm:pt modelId="{76A741A5-74CE-5143-B6E2-1C1A80060EA9}" type="pres">
      <dgm:prSet presAssocID="{179DF23F-866A-7C43-9123-3B9BAB324FA5}" presName="parSh" presStyleLbl="node1" presStyleIdx="2" presStyleCnt="3"/>
      <dgm:spPr/>
      <dgm:t>
        <a:bodyPr/>
        <a:lstStyle/>
        <a:p>
          <a:endParaRPr lang="en-US"/>
        </a:p>
      </dgm:t>
    </dgm:pt>
    <dgm:pt modelId="{6264AE5E-BA32-FD48-9452-F2784EEEC53D}" type="pres">
      <dgm:prSet presAssocID="{179DF23F-866A-7C43-9123-3B9BAB324FA5}" presName="desTx" presStyleLbl="fgAcc1" presStyleIdx="2" presStyleCnt="3" custLinFactNeighborX="-1045" custLinFactNeighborY="416">
        <dgm:presLayoutVars>
          <dgm:bulletEnabled val="1"/>
        </dgm:presLayoutVars>
      </dgm:prSet>
      <dgm:spPr/>
      <dgm:t>
        <a:bodyPr/>
        <a:lstStyle/>
        <a:p>
          <a:endParaRPr lang="en-US"/>
        </a:p>
      </dgm:t>
    </dgm:pt>
  </dgm:ptLst>
  <dgm:cxnLst>
    <dgm:cxn modelId="{4BF92A7E-1B6E-6348-BA24-F4188E6DE25A}" type="presOf" srcId="{AB3503E6-2894-F04C-9F98-6493B4A34217}" destId="{046AFD52-ADA8-5B4A-A561-1737E8E0DB3B}" srcOrd="0" destOrd="3" presId="urn:microsoft.com/office/officeart/2005/8/layout/process3"/>
    <dgm:cxn modelId="{99FF798B-50FB-48A1-8821-846FCB6438C3}" srcId="{4F0497C2-EB51-1F48-9F6F-8292176EDFE7}" destId="{D9B1F2E5-5473-49D1-8C1D-CFD30FCDE877}" srcOrd="1" destOrd="0" parTransId="{92EF1B5C-A71F-4BE6-95CB-75DD78825977}" sibTransId="{C6C533B2-D50D-4EBD-BF9D-FF578067F06A}"/>
    <dgm:cxn modelId="{AAB3153E-E8EF-934A-800B-7686B4A2082D}" type="presOf" srcId="{A3D0A938-13EE-BE48-9F99-678BB8DBB52A}" destId="{A9E01F76-D9CA-3A44-AE9B-7FDB8E8F8FB6}" srcOrd="0" destOrd="0" presId="urn:microsoft.com/office/officeart/2005/8/layout/process3"/>
    <dgm:cxn modelId="{EE6D5A6B-4B5A-E644-A03F-5E88C356958B}" srcId="{A3D0A938-13EE-BE48-9F99-678BB8DBB52A}" destId="{4F0497C2-EB51-1F48-9F6F-8292176EDFE7}" srcOrd="1" destOrd="0" parTransId="{995A3AF1-2B02-9D48-B134-EA3232231DDA}" sibTransId="{6C23B054-D22F-994E-99BD-1CA773360FCE}"/>
    <dgm:cxn modelId="{DA374B13-E49E-4EC7-AAFC-10D9A495296E}" type="presOf" srcId="{D9B1F2E5-5473-49D1-8C1D-CFD30FCDE877}" destId="{046AFD52-ADA8-5B4A-A561-1737E8E0DB3B}" srcOrd="0" destOrd="1" presId="urn:microsoft.com/office/officeart/2005/8/layout/process3"/>
    <dgm:cxn modelId="{0E104863-865E-914A-989A-065369590313}" type="presOf" srcId="{6C23B054-D22F-994E-99BD-1CA773360FCE}" destId="{FF740034-D4FF-2B45-B71E-ED46B846478C}" srcOrd="1" destOrd="0" presId="urn:microsoft.com/office/officeart/2005/8/layout/process3"/>
    <dgm:cxn modelId="{0CC93F78-882E-A345-B329-FB2D8A05ACE3}" type="presOf" srcId="{29C5D54F-5FE5-6049-9BD1-EFA1D8D125FD}" destId="{83A917CF-02F6-044F-ADAE-7CC125BFBF27}" srcOrd="1" destOrd="0" presId="urn:microsoft.com/office/officeart/2005/8/layout/process3"/>
    <dgm:cxn modelId="{E2542CED-6B92-2842-8BC7-27274ADC2F53}" type="presOf" srcId="{8E0C5FFC-6632-1442-B212-2D2671B79FA2}" destId="{046AFD52-ADA8-5B4A-A561-1737E8E0DB3B}" srcOrd="0" destOrd="0" presId="urn:microsoft.com/office/officeart/2005/8/layout/process3"/>
    <dgm:cxn modelId="{2A6699CD-54CC-414B-9EF7-1AC35B816997}" srcId="{179DF23F-866A-7C43-9123-3B9BAB324FA5}" destId="{4CDE8ED9-D2B3-D249-B8B8-CB9B9B732303}" srcOrd="4" destOrd="0" parTransId="{ABA9537F-92F1-EC46-B592-ADDE4597717A}" sibTransId="{161D68F5-1767-A34D-81CB-F3C841342C94}"/>
    <dgm:cxn modelId="{BC50EAFB-B5BA-F84F-B6D7-FC10E870BE88}" type="presOf" srcId="{6C23B054-D22F-994E-99BD-1CA773360FCE}" destId="{F36052FC-E1A1-6340-8B0E-3EEFE3D3402A}" srcOrd="0" destOrd="0" presId="urn:microsoft.com/office/officeart/2005/8/layout/process3"/>
    <dgm:cxn modelId="{3410E9D6-95E2-D540-B968-1D49A4B79694}" type="presOf" srcId="{179DF23F-866A-7C43-9123-3B9BAB324FA5}" destId="{AD54992F-8A86-ED40-95C6-FCAAE25C283F}" srcOrd="0" destOrd="0" presId="urn:microsoft.com/office/officeart/2005/8/layout/process3"/>
    <dgm:cxn modelId="{2446622A-9B8A-304B-AC1A-D9838082775F}" type="presOf" srcId="{4F0497C2-EB51-1F48-9F6F-8292176EDFE7}" destId="{64414724-5172-5A43-8E50-969801E07E4D}" srcOrd="1" destOrd="0" presId="urn:microsoft.com/office/officeart/2005/8/layout/process3"/>
    <dgm:cxn modelId="{552B5263-0F6E-403B-A100-642826E1C84B}" srcId="{179DF23F-866A-7C43-9123-3B9BAB324FA5}" destId="{4F39139A-2DBD-4628-9ED5-432A0DF56452}" srcOrd="2" destOrd="0" parTransId="{29115B9A-9F03-4482-A30A-3DA053C257E5}" sibTransId="{F129F22A-03F4-486C-AE80-B86DDD8527EC}"/>
    <dgm:cxn modelId="{B0089BA5-76CA-4C63-8158-B2B43A4E8088}" srcId="{179DF23F-866A-7C43-9123-3B9BAB324FA5}" destId="{70FB0F74-AA6D-4D5B-A086-A04F2B8F5B15}" srcOrd="1" destOrd="0" parTransId="{DBA40342-6FD3-40F1-81E8-3F1709AE1AB8}" sibTransId="{ACC3B523-3719-4891-B099-19091D50D142}"/>
    <dgm:cxn modelId="{BB6F5F1B-3D9F-8F41-98AC-3330B92D2996}" type="presOf" srcId="{A42C8DB5-AE75-9148-BC64-E539AFACBE3A}" destId="{6264AE5E-BA32-FD48-9452-F2784EEEC53D}" srcOrd="0" destOrd="0" presId="urn:microsoft.com/office/officeart/2005/8/layout/process3"/>
    <dgm:cxn modelId="{70E61023-8654-2B40-AC5D-A98306A77950}" srcId="{4F0497C2-EB51-1F48-9F6F-8292176EDFE7}" destId="{AB3503E6-2894-F04C-9F98-6493B4A34217}" srcOrd="3" destOrd="0" parTransId="{5873EB2A-E8FD-7D42-9F0C-E0D0E14E06FF}" sibTransId="{421A8153-2AC9-EC46-A4F6-3E4740E941FF}"/>
    <dgm:cxn modelId="{D25BF83C-6392-4341-98BC-06D0EB10C623}" type="presOf" srcId="{4F0497C2-EB51-1F48-9F6F-8292176EDFE7}" destId="{DE73827D-2ACF-6A4F-9C8D-73FAC92F2317}" srcOrd="0" destOrd="0" presId="urn:microsoft.com/office/officeart/2005/8/layout/process3"/>
    <dgm:cxn modelId="{42E2DAD2-D58C-764A-83B8-EA36CA661330}" type="presOf" srcId="{29C5D54F-5FE5-6049-9BD1-EFA1D8D125FD}" destId="{54DD66E2-0EC0-C047-AE0B-911EBEC818D3}" srcOrd="0" destOrd="0" presId="urn:microsoft.com/office/officeart/2005/8/layout/process3"/>
    <dgm:cxn modelId="{2393C2E7-EB6A-4B6E-813F-E544C68F498E}" type="presOf" srcId="{70FB0F74-AA6D-4D5B-A086-A04F2B8F5B15}" destId="{6264AE5E-BA32-FD48-9452-F2784EEEC53D}" srcOrd="0" destOrd="1" presId="urn:microsoft.com/office/officeart/2005/8/layout/process3"/>
    <dgm:cxn modelId="{08C6255B-95BD-0240-A88F-418A91AC7B4E}" srcId="{179DF23F-866A-7C43-9123-3B9BAB324FA5}" destId="{A42C8DB5-AE75-9148-BC64-E539AFACBE3A}" srcOrd="0" destOrd="0" parTransId="{9AEB8B9F-DBCF-B641-9697-F174742FA0F4}" sibTransId="{39550BB5-DA58-8C49-9148-6A67AE20BFAE}"/>
    <dgm:cxn modelId="{87747CA9-1246-43ED-A8CF-63F7FF791A15}" srcId="{A09EAF7B-6FB6-B349-922C-9C7B4F23ACC9}" destId="{AE1C0BF2-482A-4942-B2B7-8ADDB34FC771}" srcOrd="1" destOrd="0" parTransId="{5CD11049-23E6-45B8-B5BD-718873C8E6EA}" sibTransId="{6CB911E1-7F8C-4B06-BB3B-8C4B823852AA}"/>
    <dgm:cxn modelId="{683E87A5-73B8-0C42-A719-0E2E601E9029}" srcId="{A3D0A938-13EE-BE48-9F99-678BB8DBB52A}" destId="{A09EAF7B-6FB6-B349-922C-9C7B4F23ACC9}" srcOrd="0" destOrd="0" parTransId="{FBD76140-CE58-DB45-8193-2188607B8698}" sibTransId="{29C5D54F-5FE5-6049-9BD1-EFA1D8D125FD}"/>
    <dgm:cxn modelId="{AECFAA82-CD10-41FD-AD9B-FBAE175ED0B6}" type="presOf" srcId="{B02A8E0A-A798-4959-9058-3274B24D3DAA}" destId="{6264AE5E-BA32-FD48-9452-F2784EEEC53D}" srcOrd="0" destOrd="3" presId="urn:microsoft.com/office/officeart/2005/8/layout/process3"/>
    <dgm:cxn modelId="{ADD2E88C-1D10-E640-97D9-1216663EF0FB}" type="presOf" srcId="{6EFAB306-6A4C-E049-B160-7D64DE6BEC38}" destId="{ECD18C4F-5766-D24B-811D-C2DBE4603CC3}" srcOrd="0" destOrd="0" presId="urn:microsoft.com/office/officeart/2005/8/layout/process3"/>
    <dgm:cxn modelId="{CFAEA55D-529F-F44B-BDB0-5D59AD405238}" type="presOf" srcId="{A09EAF7B-6FB6-B349-922C-9C7B4F23ACC9}" destId="{5532919B-58D5-234C-8484-E503BFFE6C23}" srcOrd="0" destOrd="0" presId="urn:microsoft.com/office/officeart/2005/8/layout/process3"/>
    <dgm:cxn modelId="{3679FE31-0B97-BA4C-9643-77169C7F1F7A}" type="presOf" srcId="{179DF23F-866A-7C43-9123-3B9BAB324FA5}" destId="{76A741A5-74CE-5143-B6E2-1C1A80060EA9}" srcOrd="1" destOrd="0" presId="urn:microsoft.com/office/officeart/2005/8/layout/process3"/>
    <dgm:cxn modelId="{2E3DE969-DABD-DD40-B8D3-DE67A926C37C}" type="presOf" srcId="{4CDE8ED9-D2B3-D249-B8B8-CB9B9B732303}" destId="{6264AE5E-BA32-FD48-9452-F2784EEEC53D}" srcOrd="0" destOrd="4" presId="urn:microsoft.com/office/officeart/2005/8/layout/process3"/>
    <dgm:cxn modelId="{5FD6120E-A5B9-4BF1-B9B9-684FC6664B64}" type="presOf" srcId="{AE1C0BF2-482A-4942-B2B7-8ADDB34FC771}" destId="{ECD18C4F-5766-D24B-811D-C2DBE4603CC3}" srcOrd="0" destOrd="1" presId="urn:microsoft.com/office/officeart/2005/8/layout/process3"/>
    <dgm:cxn modelId="{C18F8D2F-1645-574D-87E3-0BBAA728D22C}" type="presOf" srcId="{A09EAF7B-6FB6-B349-922C-9C7B4F23ACC9}" destId="{FD6D216B-ADAC-7B45-9B1A-5503C1635DCC}" srcOrd="1" destOrd="0" presId="urn:microsoft.com/office/officeart/2005/8/layout/process3"/>
    <dgm:cxn modelId="{0795F98B-E134-4E96-8692-0BEDDA6B84C1}" type="presOf" srcId="{314759F4-0FC9-488B-B8BA-9CF647227236}" destId="{046AFD52-ADA8-5B4A-A561-1737E8E0DB3B}" srcOrd="0" destOrd="2" presId="urn:microsoft.com/office/officeart/2005/8/layout/process3"/>
    <dgm:cxn modelId="{A96E311F-81F5-46FD-B6E3-E81C27DB9532}" srcId="{4F0497C2-EB51-1F48-9F6F-8292176EDFE7}" destId="{314759F4-0FC9-488B-B8BA-9CF647227236}" srcOrd="2" destOrd="0" parTransId="{F7C977EC-788D-4478-A9F0-03BACB645D59}" sibTransId="{BB3DF2D7-1ABE-4945-A706-8E4984DA526F}"/>
    <dgm:cxn modelId="{2A4078E1-7956-424D-8346-1080D12C7D25}" srcId="{4F0497C2-EB51-1F48-9F6F-8292176EDFE7}" destId="{8E0C5FFC-6632-1442-B212-2D2671B79FA2}" srcOrd="0" destOrd="0" parTransId="{CD9FF1D2-49E0-CD46-8289-C9C6703A7C77}" sibTransId="{2F95BC56-E5EB-4F45-BEED-261B414DF142}"/>
    <dgm:cxn modelId="{8F71312E-6469-E842-9658-BCC4FBCAD059}" srcId="{A09EAF7B-6FB6-B349-922C-9C7B4F23ACC9}" destId="{6EFAB306-6A4C-E049-B160-7D64DE6BEC38}" srcOrd="0" destOrd="0" parTransId="{D035B1B1-2210-CC48-86BB-8C0CAA245F8E}" sibTransId="{0837922F-44AA-ED42-9E2D-5E9B2338A8B5}"/>
    <dgm:cxn modelId="{870A288E-1CA9-4353-A4CD-5E66E74204AA}" srcId="{179DF23F-866A-7C43-9123-3B9BAB324FA5}" destId="{B02A8E0A-A798-4959-9058-3274B24D3DAA}" srcOrd="3" destOrd="0" parTransId="{0CC4F251-CBAB-4065-B007-3A30E584E946}" sibTransId="{452EF4DA-20C5-4ECB-B3B1-CCA74BD639B8}"/>
    <dgm:cxn modelId="{189466A6-DC39-46FC-98D0-F38279A0FD02}" type="presOf" srcId="{4F39139A-2DBD-4628-9ED5-432A0DF56452}" destId="{6264AE5E-BA32-FD48-9452-F2784EEEC53D}" srcOrd="0" destOrd="2" presId="urn:microsoft.com/office/officeart/2005/8/layout/process3"/>
    <dgm:cxn modelId="{CB43E14B-DE40-6249-9E59-D7D5204AFFEA}" srcId="{A3D0A938-13EE-BE48-9F99-678BB8DBB52A}" destId="{179DF23F-866A-7C43-9123-3B9BAB324FA5}" srcOrd="2" destOrd="0" parTransId="{89A1F057-2671-D940-A78D-A9AEE16FE243}" sibTransId="{BFAB813E-9407-664F-885C-033FA2919C20}"/>
    <dgm:cxn modelId="{E9ED2E31-C4BC-6848-8E0A-C718EEBEB9D8}" type="presParOf" srcId="{A9E01F76-D9CA-3A44-AE9B-7FDB8E8F8FB6}" destId="{0281AC5F-CFBF-1D48-BE5E-CA67CCED6F30}" srcOrd="0" destOrd="0" presId="urn:microsoft.com/office/officeart/2005/8/layout/process3"/>
    <dgm:cxn modelId="{0A958432-C5F9-A749-9E92-37D235CD1D3B}" type="presParOf" srcId="{0281AC5F-CFBF-1D48-BE5E-CA67CCED6F30}" destId="{5532919B-58D5-234C-8484-E503BFFE6C23}" srcOrd="0" destOrd="0" presId="urn:microsoft.com/office/officeart/2005/8/layout/process3"/>
    <dgm:cxn modelId="{9725EB29-6738-A340-8F64-AE889F48FBFA}" type="presParOf" srcId="{0281AC5F-CFBF-1D48-BE5E-CA67CCED6F30}" destId="{FD6D216B-ADAC-7B45-9B1A-5503C1635DCC}" srcOrd="1" destOrd="0" presId="urn:microsoft.com/office/officeart/2005/8/layout/process3"/>
    <dgm:cxn modelId="{0A89E6B5-49D3-C64F-B6EF-7C4F9C088297}" type="presParOf" srcId="{0281AC5F-CFBF-1D48-BE5E-CA67CCED6F30}" destId="{ECD18C4F-5766-D24B-811D-C2DBE4603CC3}" srcOrd="2" destOrd="0" presId="urn:microsoft.com/office/officeart/2005/8/layout/process3"/>
    <dgm:cxn modelId="{9095391C-29FC-FD48-BAA5-1131B0FC397A}" type="presParOf" srcId="{A9E01F76-D9CA-3A44-AE9B-7FDB8E8F8FB6}" destId="{54DD66E2-0EC0-C047-AE0B-911EBEC818D3}" srcOrd="1" destOrd="0" presId="urn:microsoft.com/office/officeart/2005/8/layout/process3"/>
    <dgm:cxn modelId="{78B83799-2792-514D-AE2A-029213C943ED}" type="presParOf" srcId="{54DD66E2-0EC0-C047-AE0B-911EBEC818D3}" destId="{83A917CF-02F6-044F-ADAE-7CC125BFBF27}" srcOrd="0" destOrd="0" presId="urn:microsoft.com/office/officeart/2005/8/layout/process3"/>
    <dgm:cxn modelId="{B20E528B-DFB5-C849-AEB5-8636D03412A3}" type="presParOf" srcId="{A9E01F76-D9CA-3A44-AE9B-7FDB8E8F8FB6}" destId="{19353103-25E5-5B4C-9F99-7657059C3660}" srcOrd="2" destOrd="0" presId="urn:microsoft.com/office/officeart/2005/8/layout/process3"/>
    <dgm:cxn modelId="{6468438D-2519-3F4E-BAA0-88921B4E8ACF}" type="presParOf" srcId="{19353103-25E5-5B4C-9F99-7657059C3660}" destId="{DE73827D-2ACF-6A4F-9C8D-73FAC92F2317}" srcOrd="0" destOrd="0" presId="urn:microsoft.com/office/officeart/2005/8/layout/process3"/>
    <dgm:cxn modelId="{62772679-8654-234E-8311-2742C37BD47B}" type="presParOf" srcId="{19353103-25E5-5B4C-9F99-7657059C3660}" destId="{64414724-5172-5A43-8E50-969801E07E4D}" srcOrd="1" destOrd="0" presId="urn:microsoft.com/office/officeart/2005/8/layout/process3"/>
    <dgm:cxn modelId="{26645A2E-7737-F74C-9170-99F06EBE77B9}" type="presParOf" srcId="{19353103-25E5-5B4C-9F99-7657059C3660}" destId="{046AFD52-ADA8-5B4A-A561-1737E8E0DB3B}" srcOrd="2" destOrd="0" presId="urn:microsoft.com/office/officeart/2005/8/layout/process3"/>
    <dgm:cxn modelId="{9594C427-4483-0540-933E-89A77F222CB9}" type="presParOf" srcId="{A9E01F76-D9CA-3A44-AE9B-7FDB8E8F8FB6}" destId="{F36052FC-E1A1-6340-8B0E-3EEFE3D3402A}" srcOrd="3" destOrd="0" presId="urn:microsoft.com/office/officeart/2005/8/layout/process3"/>
    <dgm:cxn modelId="{EA706671-6A2C-5D4A-8D9C-591CDFE21456}" type="presParOf" srcId="{F36052FC-E1A1-6340-8B0E-3EEFE3D3402A}" destId="{FF740034-D4FF-2B45-B71E-ED46B846478C}" srcOrd="0" destOrd="0" presId="urn:microsoft.com/office/officeart/2005/8/layout/process3"/>
    <dgm:cxn modelId="{B5527B4B-3264-3647-B8B9-F06608F56C56}" type="presParOf" srcId="{A9E01F76-D9CA-3A44-AE9B-7FDB8E8F8FB6}" destId="{9E891C24-0799-1F4A-B42A-814B853149D4}" srcOrd="4" destOrd="0" presId="urn:microsoft.com/office/officeart/2005/8/layout/process3"/>
    <dgm:cxn modelId="{F1B14D9B-DF75-244C-832B-75DDAE5BE577}" type="presParOf" srcId="{9E891C24-0799-1F4A-B42A-814B853149D4}" destId="{AD54992F-8A86-ED40-95C6-FCAAE25C283F}" srcOrd="0" destOrd="0" presId="urn:microsoft.com/office/officeart/2005/8/layout/process3"/>
    <dgm:cxn modelId="{AD177512-0773-C546-8C2E-BCA2196C3164}" type="presParOf" srcId="{9E891C24-0799-1F4A-B42A-814B853149D4}" destId="{76A741A5-74CE-5143-B6E2-1C1A80060EA9}" srcOrd="1" destOrd="0" presId="urn:microsoft.com/office/officeart/2005/8/layout/process3"/>
    <dgm:cxn modelId="{0A419395-2732-9642-B1B8-909CCBB90106}" type="presParOf" srcId="{9E891C24-0799-1F4A-B42A-814B853149D4}" destId="{6264AE5E-BA32-FD48-9452-F2784EEEC53D}" srcOrd="2" destOrd="0" presId="urn:microsoft.com/office/officeart/2005/8/layout/process3"/>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D6D216B-ADAC-7B45-9B1A-5503C1635DCC}">
      <dsp:nvSpPr>
        <dsp:cNvPr id="0" name=""/>
        <dsp:cNvSpPr/>
      </dsp:nvSpPr>
      <dsp:spPr>
        <a:xfrm>
          <a:off x="4199" y="39329"/>
          <a:ext cx="1909243" cy="790681"/>
        </a:xfrm>
        <a:prstGeom prst="roundRect">
          <a:avLst>
            <a:gd name="adj" fmla="val 10000"/>
          </a:avLst>
        </a:prstGeom>
        <a:solidFill>
          <a:schemeClr val="accent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53340" numCol="1" spcCol="1270" anchor="t" anchorCtr="0">
          <a:noAutofit/>
        </a:bodyPr>
        <a:lstStyle/>
        <a:p>
          <a:pPr lvl="0" algn="l" defTabSz="622300">
            <a:lnSpc>
              <a:spcPct val="90000"/>
            </a:lnSpc>
            <a:spcBef>
              <a:spcPct val="0"/>
            </a:spcBef>
            <a:spcAft>
              <a:spcPct val="35000"/>
            </a:spcAft>
          </a:pPr>
          <a:r>
            <a:rPr lang="fr-FR" sz="1400" b="1" kern="1200" dirty="0">
              <a:latin typeface="Arial" panose="020B0604020202020204" pitchFamily="34" charset="0"/>
              <a:cs typeface="Arial" panose="020B0604020202020204" pitchFamily="34" charset="0"/>
            </a:rPr>
            <a:t>STAR-C </a:t>
          </a:r>
          <a:r>
            <a:rPr lang="fr-FR" sz="1400" b="1" kern="1200" dirty="0" err="1">
              <a:latin typeface="Arial" panose="020B0604020202020204" pitchFamily="34" charset="0"/>
              <a:cs typeface="Arial" panose="020B0604020202020204" pitchFamily="34" charset="0"/>
            </a:rPr>
            <a:t>Technical</a:t>
          </a:r>
          <a:r>
            <a:rPr lang="fr-FR" sz="1400" b="1" kern="1200" dirty="0">
              <a:latin typeface="Arial" panose="020B0604020202020204" pitchFamily="34" charset="0"/>
              <a:cs typeface="Arial" panose="020B0604020202020204" pitchFamily="34" charset="0"/>
            </a:rPr>
            <a:t> centers</a:t>
          </a:r>
        </a:p>
      </dsp:txBody>
      <dsp:txXfrm>
        <a:off x="4199" y="39329"/>
        <a:ext cx="1909243" cy="527120"/>
      </dsp:txXfrm>
    </dsp:sp>
    <dsp:sp modelId="{ECD18C4F-5766-D24B-811D-C2DBE4603CC3}">
      <dsp:nvSpPr>
        <dsp:cNvPr id="0" name=""/>
        <dsp:cNvSpPr/>
      </dsp:nvSpPr>
      <dsp:spPr>
        <a:xfrm>
          <a:off x="395248" y="566450"/>
          <a:ext cx="1909243" cy="2476933"/>
        </a:xfrm>
        <a:prstGeom prst="roundRect">
          <a:avLst>
            <a:gd name="adj" fmla="val 10000"/>
          </a:avLst>
        </a:prstGeom>
        <a:solidFill>
          <a:schemeClr val="bg1">
            <a:lumMod val="95000"/>
            <a:alpha val="9000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a:t>
          </a:r>
          <a:r>
            <a:rPr lang="fr-FR" sz="1400" kern="1200" dirty="0" err="1">
              <a:latin typeface="Arial" panose="020B0604020202020204" pitchFamily="34" charset="0"/>
              <a:cs typeface="Arial" panose="020B0604020202020204" pitchFamily="34" charset="0"/>
            </a:rPr>
            <a:t>Capacity</a:t>
          </a:r>
          <a:r>
            <a:rPr lang="fr-FR" sz="1400" kern="1200" dirty="0">
              <a:latin typeface="Arial" panose="020B0604020202020204" pitchFamily="34" charset="0"/>
              <a:cs typeface="Arial" panose="020B0604020202020204" pitchFamily="34" charset="0"/>
            </a:rPr>
            <a:t> building</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Basic </a:t>
          </a:r>
          <a:r>
            <a:rPr lang="fr-FR" sz="1400" kern="1200" dirty="0" err="1">
              <a:latin typeface="Arial" panose="020B0604020202020204" pitchFamily="34" charset="0"/>
              <a:cs typeface="Arial" panose="020B0604020202020204" pitchFamily="34" charset="0"/>
            </a:rPr>
            <a:t>testing</a:t>
          </a:r>
          <a:r>
            <a:rPr lang="fr-FR" sz="1400" kern="1200" dirty="0">
              <a:latin typeface="Arial" panose="020B0604020202020204" pitchFamily="34" charset="0"/>
              <a:cs typeface="Arial" panose="020B0604020202020204" pitchFamily="34" charset="0"/>
            </a:rPr>
            <a:t> </a:t>
          </a:r>
          <a:r>
            <a:rPr lang="fr-FR" sz="1400" kern="1200" dirty="0" err="1">
              <a:latin typeface="Arial" panose="020B0604020202020204" pitchFamily="34" charset="0"/>
              <a:cs typeface="Arial" panose="020B0604020202020204" pitchFamily="34" charset="0"/>
            </a:rPr>
            <a:t>facilities</a:t>
          </a:r>
          <a:r>
            <a:rPr lang="fr-FR" sz="1400" kern="1200" dirty="0">
              <a:latin typeface="Arial" panose="020B0604020202020204" pitchFamily="34" charset="0"/>
              <a:cs typeface="Arial" panose="020B0604020202020204" pitchFamily="34" charset="0"/>
            </a:rPr>
            <a:t> </a:t>
          </a:r>
        </a:p>
      </dsp:txBody>
      <dsp:txXfrm>
        <a:off x="451168" y="622370"/>
        <a:ext cx="1797403" cy="2365093"/>
      </dsp:txXfrm>
    </dsp:sp>
    <dsp:sp modelId="{54DD66E2-0EC0-C047-AE0B-911EBEC818D3}">
      <dsp:nvSpPr>
        <dsp:cNvPr id="0" name=""/>
        <dsp:cNvSpPr/>
      </dsp:nvSpPr>
      <dsp:spPr>
        <a:xfrm>
          <a:off x="2202876" y="65216"/>
          <a:ext cx="613600" cy="475346"/>
        </a:xfrm>
        <a:prstGeom prst="rightArrow">
          <a:avLst>
            <a:gd name="adj1" fmla="val 60000"/>
            <a:gd name="adj2" fmla="val 50000"/>
          </a:avLst>
        </a:prstGeom>
        <a:gradFill rotWithShape="0">
          <a:gsLst>
            <a:gs pos="0">
              <a:schemeClr val="accent2">
                <a:tint val="60000"/>
                <a:hueOff val="0"/>
                <a:satOff val="0"/>
                <a:lumOff val="0"/>
                <a:alphaOff val="0"/>
                <a:satMod val="103000"/>
                <a:lumMod val="102000"/>
                <a:tint val="94000"/>
              </a:schemeClr>
            </a:gs>
            <a:gs pos="50000">
              <a:schemeClr val="accent2">
                <a:tint val="60000"/>
                <a:hueOff val="0"/>
                <a:satOff val="0"/>
                <a:lumOff val="0"/>
                <a:alphaOff val="0"/>
                <a:satMod val="110000"/>
                <a:lumMod val="100000"/>
                <a:shade val="100000"/>
              </a:schemeClr>
            </a:gs>
            <a:gs pos="100000">
              <a:schemeClr val="accent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r>
            <a:rPr lang="fr-FR" sz="1000" kern="1200" dirty="0">
              <a:solidFill>
                <a:schemeClr val="tx1"/>
              </a:solidFill>
              <a:latin typeface="Arial" panose="020B0604020202020204" pitchFamily="34" charset="0"/>
              <a:cs typeface="Arial" panose="020B0604020202020204" pitchFamily="34" charset="0"/>
            </a:rPr>
            <a:t>Can </a:t>
          </a:r>
          <a:r>
            <a:rPr lang="fr-FR" sz="1000" kern="1200" dirty="0" err="1">
              <a:solidFill>
                <a:schemeClr val="tx1"/>
              </a:solidFill>
              <a:latin typeface="Arial" panose="020B0604020202020204" pitchFamily="34" charset="0"/>
              <a:cs typeface="Arial" panose="020B0604020202020204" pitchFamily="34" charset="0"/>
            </a:rPr>
            <a:t>become</a:t>
          </a:r>
          <a:endParaRPr lang="fr-FR" sz="1000" kern="1200" dirty="0">
            <a:solidFill>
              <a:schemeClr val="tx1"/>
            </a:solidFill>
            <a:latin typeface="Arial" panose="020B0604020202020204" pitchFamily="34" charset="0"/>
            <a:cs typeface="Arial" panose="020B0604020202020204" pitchFamily="34" charset="0"/>
          </a:endParaRPr>
        </a:p>
      </dsp:txBody>
      <dsp:txXfrm>
        <a:off x="2202876" y="160285"/>
        <a:ext cx="470996" cy="285208"/>
      </dsp:txXfrm>
    </dsp:sp>
    <dsp:sp modelId="{64414724-5172-5A43-8E50-969801E07E4D}">
      <dsp:nvSpPr>
        <dsp:cNvPr id="0" name=""/>
        <dsp:cNvSpPr/>
      </dsp:nvSpPr>
      <dsp:spPr>
        <a:xfrm>
          <a:off x="3071179" y="39329"/>
          <a:ext cx="1909243" cy="790681"/>
        </a:xfrm>
        <a:prstGeom prst="roundRect">
          <a:avLst>
            <a:gd name="adj" fmla="val 10000"/>
          </a:avLst>
        </a:prstGeom>
        <a:solidFill>
          <a:schemeClr val="accent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53340" numCol="1" spcCol="1270" anchor="t" anchorCtr="0">
          <a:noAutofit/>
        </a:bodyPr>
        <a:lstStyle/>
        <a:p>
          <a:pPr lvl="0" algn="l" defTabSz="622300">
            <a:lnSpc>
              <a:spcPct val="90000"/>
            </a:lnSpc>
            <a:spcBef>
              <a:spcPct val="0"/>
            </a:spcBef>
            <a:spcAft>
              <a:spcPct val="35000"/>
            </a:spcAft>
          </a:pPr>
          <a:r>
            <a:rPr lang="fr-FR" sz="1400" b="1" kern="1200" dirty="0">
              <a:latin typeface="Arial" panose="020B0604020202020204" pitchFamily="34" charset="0"/>
              <a:cs typeface="Arial" panose="020B0604020202020204" pitchFamily="34" charset="0"/>
            </a:rPr>
            <a:t>STAR-C Centers of Excellence </a:t>
          </a:r>
        </a:p>
      </dsp:txBody>
      <dsp:txXfrm>
        <a:off x="3071179" y="39329"/>
        <a:ext cx="1909243" cy="527120"/>
      </dsp:txXfrm>
    </dsp:sp>
    <dsp:sp modelId="{046AFD52-ADA8-5B4A-A561-1737E8E0DB3B}">
      <dsp:nvSpPr>
        <dsp:cNvPr id="0" name=""/>
        <dsp:cNvSpPr/>
      </dsp:nvSpPr>
      <dsp:spPr>
        <a:xfrm>
          <a:off x="3462229" y="566450"/>
          <a:ext cx="1909243" cy="2476933"/>
        </a:xfrm>
        <a:prstGeom prst="roundRect">
          <a:avLst>
            <a:gd name="adj" fmla="val 10000"/>
          </a:avLst>
        </a:prstGeom>
        <a:solidFill>
          <a:schemeClr val="bg1">
            <a:lumMod val="95000"/>
            <a:alpha val="9000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Advanced </a:t>
          </a:r>
          <a:r>
            <a:rPr lang="fr-FR" sz="1400" kern="1200" dirty="0" err="1">
              <a:latin typeface="Arial" panose="020B0604020202020204" pitchFamily="34" charset="0"/>
              <a:cs typeface="Arial" panose="020B0604020202020204" pitchFamily="34" charset="0"/>
            </a:rPr>
            <a:t>testing</a:t>
          </a:r>
          <a:r>
            <a:rPr lang="fr-FR" sz="1400" kern="1200" dirty="0">
              <a:latin typeface="Arial" panose="020B0604020202020204" pitchFamily="34" charset="0"/>
              <a:cs typeface="Arial" panose="020B0604020202020204" pitchFamily="34" charset="0"/>
            </a:rPr>
            <a:t> </a:t>
          </a:r>
          <a:r>
            <a:rPr lang="fr-FR" sz="1400" kern="1200" dirty="0" err="1">
              <a:latin typeface="Arial" panose="020B0604020202020204" pitchFamily="34" charset="0"/>
              <a:cs typeface="Arial" panose="020B0604020202020204" pitchFamily="34" charset="0"/>
            </a:rPr>
            <a:t>facilities</a:t>
          </a:r>
          <a:endParaRPr lang="fr-FR"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Certification</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R&amp;D</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Advanced training</a:t>
          </a:r>
        </a:p>
      </dsp:txBody>
      <dsp:txXfrm>
        <a:off x="3518149" y="622370"/>
        <a:ext cx="1797403" cy="2365093"/>
      </dsp:txXfrm>
    </dsp:sp>
    <dsp:sp modelId="{F36052FC-E1A1-6340-8B0E-3EEFE3D3402A}">
      <dsp:nvSpPr>
        <dsp:cNvPr id="0" name=""/>
        <dsp:cNvSpPr/>
      </dsp:nvSpPr>
      <dsp:spPr>
        <a:xfrm>
          <a:off x="5269857" y="65216"/>
          <a:ext cx="613600" cy="475346"/>
        </a:xfrm>
        <a:prstGeom prst="rightArrow">
          <a:avLst>
            <a:gd name="adj1" fmla="val 60000"/>
            <a:gd name="adj2" fmla="val 50000"/>
          </a:avLst>
        </a:prstGeom>
        <a:gradFill rotWithShape="0">
          <a:gsLst>
            <a:gs pos="0">
              <a:schemeClr val="accent2">
                <a:tint val="60000"/>
                <a:hueOff val="0"/>
                <a:satOff val="0"/>
                <a:lumOff val="0"/>
                <a:alphaOff val="0"/>
                <a:satMod val="103000"/>
                <a:lumMod val="102000"/>
                <a:tint val="94000"/>
              </a:schemeClr>
            </a:gs>
            <a:gs pos="50000">
              <a:schemeClr val="accent2">
                <a:tint val="60000"/>
                <a:hueOff val="0"/>
                <a:satOff val="0"/>
                <a:lumOff val="0"/>
                <a:alphaOff val="0"/>
                <a:satMod val="110000"/>
                <a:lumMod val="100000"/>
                <a:shade val="100000"/>
              </a:schemeClr>
            </a:gs>
            <a:gs pos="100000">
              <a:schemeClr val="accent2">
                <a:tint val="6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r>
            <a:rPr lang="fr-FR" sz="1000" kern="1200" dirty="0">
              <a:solidFill>
                <a:schemeClr val="tx1"/>
              </a:solidFill>
              <a:latin typeface="Arial" panose="020B0604020202020204" pitchFamily="34" charset="0"/>
              <a:cs typeface="Arial" panose="020B0604020202020204" pitchFamily="34" charset="0"/>
            </a:rPr>
            <a:t>Can </a:t>
          </a:r>
          <a:r>
            <a:rPr lang="fr-FR" sz="1000" kern="1200" dirty="0" err="1">
              <a:solidFill>
                <a:schemeClr val="tx1"/>
              </a:solidFill>
              <a:latin typeface="Arial" panose="020B0604020202020204" pitchFamily="34" charset="0"/>
              <a:cs typeface="Arial" panose="020B0604020202020204" pitchFamily="34" charset="0"/>
            </a:rPr>
            <a:t>become</a:t>
          </a:r>
          <a:endParaRPr lang="fr-FR" sz="1000" kern="1200" dirty="0">
            <a:solidFill>
              <a:schemeClr val="tx1"/>
            </a:solidFill>
            <a:latin typeface="Arial" panose="020B0604020202020204" pitchFamily="34" charset="0"/>
            <a:cs typeface="Arial" panose="020B0604020202020204" pitchFamily="34" charset="0"/>
          </a:endParaRPr>
        </a:p>
      </dsp:txBody>
      <dsp:txXfrm>
        <a:off x="5269857" y="160285"/>
        <a:ext cx="470996" cy="285208"/>
      </dsp:txXfrm>
    </dsp:sp>
    <dsp:sp modelId="{76A741A5-74CE-5143-B6E2-1C1A80060EA9}">
      <dsp:nvSpPr>
        <dsp:cNvPr id="0" name=""/>
        <dsp:cNvSpPr/>
      </dsp:nvSpPr>
      <dsp:spPr>
        <a:xfrm>
          <a:off x="6138160" y="39329"/>
          <a:ext cx="1909243" cy="790681"/>
        </a:xfrm>
        <a:prstGeom prst="roundRect">
          <a:avLst>
            <a:gd name="adj" fmla="val 10000"/>
          </a:avLst>
        </a:prstGeom>
        <a:solidFill>
          <a:schemeClr val="accent5"/>
        </a:soli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9568" tIns="99568" rIns="99568" bIns="53340" numCol="1" spcCol="1270" anchor="t" anchorCtr="0">
          <a:noAutofit/>
        </a:bodyPr>
        <a:lstStyle/>
        <a:p>
          <a:pPr lvl="0" algn="l" defTabSz="622300">
            <a:lnSpc>
              <a:spcPct val="90000"/>
            </a:lnSpc>
            <a:spcBef>
              <a:spcPct val="0"/>
            </a:spcBef>
            <a:spcAft>
              <a:spcPct val="35000"/>
            </a:spcAft>
          </a:pPr>
          <a:r>
            <a:rPr lang="fr-FR" sz="1400" b="1" kern="1200" dirty="0">
              <a:latin typeface="Arial" panose="020B0604020202020204" pitchFamily="34" charset="0"/>
              <a:cs typeface="Arial" panose="020B0604020202020204" pitchFamily="34" charset="0"/>
            </a:rPr>
            <a:t>STAR-C Centers of Global Excellence</a:t>
          </a:r>
        </a:p>
      </dsp:txBody>
      <dsp:txXfrm>
        <a:off x="6138160" y="39329"/>
        <a:ext cx="1909243" cy="527120"/>
      </dsp:txXfrm>
    </dsp:sp>
    <dsp:sp modelId="{6264AE5E-BA32-FD48-9452-F2784EEEC53D}">
      <dsp:nvSpPr>
        <dsp:cNvPr id="0" name=""/>
        <dsp:cNvSpPr/>
      </dsp:nvSpPr>
      <dsp:spPr>
        <a:xfrm>
          <a:off x="6509259" y="576754"/>
          <a:ext cx="1909243" cy="2476933"/>
        </a:xfrm>
        <a:prstGeom prst="roundRect">
          <a:avLst>
            <a:gd name="adj" fmla="val 10000"/>
          </a:avLst>
        </a:prstGeom>
        <a:solidFill>
          <a:schemeClr val="bg1">
            <a:lumMod val="95000"/>
            <a:alpha val="9000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Top-</a:t>
          </a:r>
          <a:r>
            <a:rPr lang="fr-FR" sz="1400" kern="1200" dirty="0" err="1">
              <a:latin typeface="Arial" panose="020B0604020202020204" pitchFamily="34" charset="0"/>
              <a:cs typeface="Arial" panose="020B0604020202020204" pitchFamily="34" charset="0"/>
            </a:rPr>
            <a:t>notch</a:t>
          </a:r>
          <a:r>
            <a:rPr lang="fr-FR" sz="1400" kern="1200" dirty="0">
              <a:latin typeface="Arial" panose="020B0604020202020204" pitchFamily="34" charset="0"/>
              <a:cs typeface="Arial" panose="020B0604020202020204" pitchFamily="34" charset="0"/>
            </a:rPr>
            <a:t> R&amp;D</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a:t>
          </a:r>
          <a:r>
            <a:rPr lang="fr-FR" sz="1400" kern="1200" dirty="0" err="1">
              <a:latin typeface="Arial" panose="020B0604020202020204" pitchFamily="34" charset="0"/>
              <a:cs typeface="Arial" panose="020B0604020202020204" pitchFamily="34" charset="0"/>
            </a:rPr>
            <a:t>Standardization</a:t>
          </a:r>
          <a:endParaRPr lang="fr-FR" sz="1400" kern="1200" dirty="0">
            <a:latin typeface="Arial" panose="020B0604020202020204" pitchFamily="34" charset="0"/>
            <a:cs typeface="Arial" panose="020B0604020202020204" pitchFamily="34" charset="0"/>
          </a:endParaRP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International recognition / </a:t>
          </a:r>
          <a:r>
            <a:rPr lang="fr-FR" sz="1400" kern="1200" dirty="0" err="1">
              <a:latin typeface="Arial" panose="020B0604020202020204" pitchFamily="34" charset="0"/>
              <a:cs typeface="Arial" panose="020B0604020202020204" pitchFamily="34" charset="0"/>
            </a:rPr>
            <a:t>accreditations</a:t>
          </a:r>
          <a:r>
            <a:rPr lang="fr-FR" sz="1400" kern="1200" dirty="0">
              <a:latin typeface="Arial" panose="020B0604020202020204" pitchFamily="34" charset="0"/>
              <a:cs typeface="Arial" panose="020B0604020202020204" pitchFamily="34" charset="0"/>
            </a:rPr>
            <a:t> / certifications </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a:t>
          </a:r>
          <a:r>
            <a:rPr lang="fr-FR" sz="1400" kern="1200" dirty="0" err="1">
              <a:latin typeface="Arial" panose="020B0604020202020204" pitchFamily="34" charset="0"/>
              <a:cs typeface="Arial" panose="020B0604020202020204" pitchFamily="34" charset="0"/>
            </a:rPr>
            <a:t>Consultancy</a:t>
          </a:r>
          <a:r>
            <a:rPr lang="fr-FR" sz="1400" kern="1200" dirty="0">
              <a:latin typeface="Arial" panose="020B0604020202020204" pitchFamily="34" charset="0"/>
              <a:cs typeface="Arial" panose="020B0604020202020204" pitchFamily="34" charset="0"/>
            </a:rPr>
            <a:t> (</a:t>
          </a:r>
          <a:r>
            <a:rPr lang="fr-FR" sz="1400" kern="1200" dirty="0" err="1">
              <a:latin typeface="Arial" panose="020B0604020202020204" pitchFamily="34" charset="0"/>
              <a:cs typeface="Arial" panose="020B0604020202020204" pitchFamily="34" charset="0"/>
            </a:rPr>
            <a:t>project</a:t>
          </a:r>
          <a:r>
            <a:rPr lang="fr-FR" sz="1400" kern="1200" dirty="0">
              <a:latin typeface="Arial" panose="020B0604020202020204" pitchFamily="34" charset="0"/>
              <a:cs typeface="Arial" panose="020B0604020202020204" pitchFamily="34" charset="0"/>
            </a:rPr>
            <a:t> planning and documentation)</a:t>
          </a:r>
        </a:p>
        <a:p>
          <a:pPr marL="114300" lvl="1" indent="-114300" algn="l" defTabSz="622300">
            <a:lnSpc>
              <a:spcPct val="90000"/>
            </a:lnSpc>
            <a:spcBef>
              <a:spcPct val="0"/>
            </a:spcBef>
            <a:spcAft>
              <a:spcPct val="15000"/>
            </a:spcAft>
            <a:buChar char="••"/>
          </a:pPr>
          <a:r>
            <a:rPr lang="fr-FR" sz="1400" kern="1200" dirty="0">
              <a:latin typeface="Arial" panose="020B0604020202020204" pitchFamily="34" charset="0"/>
              <a:cs typeface="Arial" panose="020B0604020202020204" pitchFamily="34" charset="0"/>
            </a:rPr>
            <a:t> Patents</a:t>
          </a:r>
        </a:p>
      </dsp:txBody>
      <dsp:txXfrm>
        <a:off x="6565179" y="632674"/>
        <a:ext cx="1797403" cy="2365093"/>
      </dsp:txXfrm>
    </dsp:sp>
  </dsp:spTree>
</dsp:drawing>
</file>

<file path=ppt/diagrams/layout1.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9A07FF2-C3FC-F348-B8C9-AD92040D635F}" type="datetimeFigureOut">
              <a:rPr lang="en-US" smtClean="0"/>
              <a:t>10/3/2018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D68742B-7DE1-274B-A994-7A66F66AA24E}" type="slidenum">
              <a:rPr lang="en-US" smtClean="0"/>
              <a:t>‹#›</a:t>
            </a:fld>
            <a:endParaRPr lang="en-US"/>
          </a:p>
        </p:txBody>
      </p:sp>
    </p:spTree>
    <p:extLst>
      <p:ext uri="{BB962C8B-B14F-4D97-AF65-F5344CB8AC3E}">
        <p14:creationId xmlns:p14="http://schemas.microsoft.com/office/powerpoint/2010/main" val="12147733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07D13-376C-084F-B17D-7C06EAD10EE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4F01DE9-AF12-AD40-B4C0-729688698C3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A61465E-276C-9E40-98FD-C5D9B51C2414}"/>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5" name="Footer Placeholder 4">
            <a:extLst>
              <a:ext uri="{FF2B5EF4-FFF2-40B4-BE49-F238E27FC236}">
                <a16:creationId xmlns:a16="http://schemas.microsoft.com/office/drawing/2014/main" id="{B45AC9C0-9B5C-874B-A037-A53E3836863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BA2B008-9C79-8F4B-9E4D-85311D0C17CE}"/>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1050795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AC3A3-B168-C849-820D-56B284F9B6C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9DA99241-53CE-344A-B733-F4F4A77F1641}"/>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6C31A4-CCBB-A24E-A885-217C6049FC3B}"/>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5" name="Footer Placeholder 4">
            <a:extLst>
              <a:ext uri="{FF2B5EF4-FFF2-40B4-BE49-F238E27FC236}">
                <a16:creationId xmlns:a16="http://schemas.microsoft.com/office/drawing/2014/main" id="{E49091E2-DBFB-A74E-8747-C8A142BB382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4E5509-B038-0345-B475-49D127A69B9A}"/>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32081385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E540D063-81F6-504A-ABB0-BE984889F75F}"/>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DA21A363-D6E8-6A4E-8F53-BF1946865F82}"/>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BCD04EE-CA8B-5D4E-9F20-4534FC7C55FB}"/>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5" name="Footer Placeholder 4">
            <a:extLst>
              <a:ext uri="{FF2B5EF4-FFF2-40B4-BE49-F238E27FC236}">
                <a16:creationId xmlns:a16="http://schemas.microsoft.com/office/drawing/2014/main" id="{20D6655F-1809-2048-BA4E-3EB74AF390E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9496F00-E331-8E42-9B68-D46144D979C0}"/>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843285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tandard Layout">
    <p:spTree>
      <p:nvGrpSpPr>
        <p:cNvPr id="1" name=""/>
        <p:cNvGrpSpPr/>
        <p:nvPr/>
      </p:nvGrpSpPr>
      <p:grpSpPr>
        <a:xfrm>
          <a:off x="0" y="0"/>
          <a:ext cx="0" cy="0"/>
          <a:chOff x="0" y="0"/>
          <a:chExt cx="0" cy="0"/>
        </a:xfrm>
      </p:grpSpPr>
      <p:sp>
        <p:nvSpPr>
          <p:cNvPr id="4" name="Slide Number Placeholder 5"/>
          <p:cNvSpPr>
            <a:spLocks noGrp="1"/>
          </p:cNvSpPr>
          <p:nvPr>
            <p:ph type="sldNum" sz="quarter" idx="4"/>
          </p:nvPr>
        </p:nvSpPr>
        <p:spPr>
          <a:xfrm>
            <a:off x="2330521" y="6476209"/>
            <a:ext cx="700920" cy="123111"/>
          </a:xfrm>
          <a:prstGeom prst="rect">
            <a:avLst/>
          </a:prstGeom>
        </p:spPr>
        <p:txBody>
          <a:bodyPr vert="horz" lIns="0" tIns="0" rIns="0" bIns="0" rtlCol="0" anchor="ctr">
            <a:spAutoFit/>
          </a:bodyPr>
          <a:lstStyle>
            <a:lvl1pPr algn="l">
              <a:defRPr sz="800">
                <a:solidFill>
                  <a:schemeClr val="bg2"/>
                </a:solidFill>
                <a:latin typeface="Arial"/>
                <a:cs typeface="Arial"/>
              </a:defRPr>
            </a:lvl1pPr>
          </a:lstStyle>
          <a:p>
            <a:r>
              <a:rPr lang="en-US" dirty="0"/>
              <a:t>Page </a:t>
            </a:r>
            <a:fld id="{5A9C12DC-491F-9444-86A2-13AC5C62A2FC}" type="slidenum">
              <a:rPr lang="en-US" smtClean="0"/>
              <a:pPr/>
              <a:t>‹#›</a:t>
            </a:fld>
            <a:endParaRPr lang="en-US" dirty="0"/>
          </a:p>
        </p:txBody>
      </p:sp>
      <p:sp>
        <p:nvSpPr>
          <p:cNvPr id="5" name="Footer Placeholder 4"/>
          <p:cNvSpPr>
            <a:spLocks noGrp="1"/>
          </p:cNvSpPr>
          <p:nvPr>
            <p:ph type="ftr" sz="quarter" idx="3"/>
          </p:nvPr>
        </p:nvSpPr>
        <p:spPr>
          <a:xfrm>
            <a:off x="336553" y="6476209"/>
            <a:ext cx="2013023" cy="123111"/>
          </a:xfrm>
          <a:prstGeom prst="rect">
            <a:avLst/>
          </a:prstGeom>
        </p:spPr>
        <p:txBody>
          <a:bodyPr vert="horz" wrap="square" lIns="0" tIns="0" rIns="0" bIns="0" rtlCol="0" anchor="ctr">
            <a:spAutoFit/>
          </a:bodyPr>
          <a:lstStyle>
            <a:lvl1pPr algn="l">
              <a:defRPr sz="800">
                <a:solidFill>
                  <a:schemeClr val="accent1"/>
                </a:solidFill>
                <a:latin typeface="Arial"/>
                <a:cs typeface="Arial"/>
              </a:defRPr>
            </a:lvl1pPr>
          </a:lstStyle>
          <a:p>
            <a:r>
              <a:rPr lang="en-US" dirty="0"/>
              <a:t>Confidential Property of Schneider Electric |</a:t>
            </a:r>
          </a:p>
        </p:txBody>
      </p:sp>
      <p:sp>
        <p:nvSpPr>
          <p:cNvPr id="8" name="Content Placeholder 2"/>
          <p:cNvSpPr>
            <a:spLocks noGrp="1"/>
          </p:cNvSpPr>
          <p:nvPr>
            <p:ph sz="quarter" idx="31"/>
          </p:nvPr>
        </p:nvSpPr>
        <p:spPr>
          <a:xfrm>
            <a:off x="344073" y="1604434"/>
            <a:ext cx="11572760" cy="4235452"/>
          </a:xfrm>
        </p:spPr>
        <p:txBody>
          <a:bodyPr wrap="square">
            <a:no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2" name="Text Placeholder 11"/>
          <p:cNvSpPr>
            <a:spLocks noGrp="1"/>
          </p:cNvSpPr>
          <p:nvPr>
            <p:ph type="body" sz="quarter" idx="32"/>
          </p:nvPr>
        </p:nvSpPr>
        <p:spPr>
          <a:xfrm>
            <a:off x="336552" y="306917"/>
            <a:ext cx="11529483" cy="492443"/>
          </a:xfrm>
        </p:spPr>
        <p:txBody>
          <a:bodyPr/>
          <a:lstStyle>
            <a:lvl1pPr>
              <a:buFontTx/>
              <a:buNone/>
              <a:defRPr sz="3200">
                <a:solidFill>
                  <a:schemeClr val="tx2"/>
                </a:solidFill>
              </a:defRPr>
            </a:lvl1pPr>
            <a:lvl2pPr>
              <a:buFontTx/>
              <a:buNone/>
              <a:defRPr/>
            </a:lvl2pPr>
            <a:lvl3pPr>
              <a:buFontTx/>
              <a:buNone/>
              <a:defRPr/>
            </a:lvl3pPr>
            <a:lvl4pPr>
              <a:buFontTx/>
              <a:buNone/>
              <a:defRPr/>
            </a:lvl4pPr>
            <a:lvl5pPr>
              <a:buFontTx/>
              <a:buNone/>
              <a:defRPr/>
            </a:lvl5pPr>
          </a:lstStyle>
          <a:p>
            <a:pPr lvl="0"/>
            <a:r>
              <a:rPr lang="en-US" dirty="0"/>
              <a:t>Click to edit Master text styles</a:t>
            </a:r>
          </a:p>
        </p:txBody>
      </p:sp>
      <p:sp>
        <p:nvSpPr>
          <p:cNvPr id="14" name="Text Placeholder 13"/>
          <p:cNvSpPr>
            <a:spLocks noGrp="1"/>
          </p:cNvSpPr>
          <p:nvPr>
            <p:ph type="body" sz="quarter" idx="33"/>
          </p:nvPr>
        </p:nvSpPr>
        <p:spPr>
          <a:xfrm>
            <a:off x="336552" y="911156"/>
            <a:ext cx="11529483" cy="338555"/>
          </a:xfrm>
        </p:spPr>
        <p:txBody>
          <a:bodyPr/>
          <a:lstStyle>
            <a:lvl1pPr marL="478325" indent="-457162">
              <a:buFontTx/>
              <a:buNone/>
              <a:defRPr sz="2133" baseline="0">
                <a:solidFill>
                  <a:schemeClr val="accent1"/>
                </a:solidFill>
              </a:defRPr>
            </a:lvl1pPr>
            <a:lvl2pPr marL="543937" indent="-304775">
              <a:buFontTx/>
              <a:buNone/>
              <a:defRPr/>
            </a:lvl2pPr>
            <a:lvl3pPr marL="783099" indent="-304775">
              <a:buFontTx/>
              <a:buNone/>
              <a:defRPr/>
            </a:lvl3pPr>
            <a:lvl4pPr marL="1024380" indent="-304775">
              <a:buFontTx/>
              <a:buNone/>
              <a:defRPr/>
            </a:lvl4pPr>
            <a:lvl5pPr marL="1252959" indent="-304775">
              <a:buFontTx/>
              <a:buNone/>
              <a:defRPr/>
            </a:lvl5pPr>
          </a:lstStyle>
          <a:p>
            <a:pPr lvl="0"/>
            <a:r>
              <a:rPr lang="en-US" dirty="0"/>
              <a:t>Click to edit Master text styles</a:t>
            </a:r>
          </a:p>
        </p:txBody>
      </p:sp>
    </p:spTree>
    <p:extLst>
      <p:ext uri="{BB962C8B-B14F-4D97-AF65-F5344CB8AC3E}">
        <p14:creationId xmlns:p14="http://schemas.microsoft.com/office/powerpoint/2010/main" val="2591931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C8630E-A1BD-B844-8508-DB9C94E170D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11E2B1-73A5-DE47-A24C-9D08777616E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C2D54B6-BF1D-D741-9A87-6B8E387BC053}"/>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5" name="Footer Placeholder 4">
            <a:extLst>
              <a:ext uri="{FF2B5EF4-FFF2-40B4-BE49-F238E27FC236}">
                <a16:creationId xmlns:a16="http://schemas.microsoft.com/office/drawing/2014/main" id="{19129B11-FECB-3942-B543-AAEDF08F600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5A006C3-E85F-9D48-A1FC-E829EB324E07}"/>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15389988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0C986B-2840-414E-B1D0-C332792C375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D277E03-9F99-9C40-8236-86A423B21F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001D2408-F412-D14B-A76F-A25C3C97C3D8}"/>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5" name="Footer Placeholder 4">
            <a:extLst>
              <a:ext uri="{FF2B5EF4-FFF2-40B4-BE49-F238E27FC236}">
                <a16:creationId xmlns:a16="http://schemas.microsoft.com/office/drawing/2014/main" id="{20C922FB-1004-8640-A06F-BFB3319D3E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30FD15-905E-C24B-AADD-9F23B5E23CB4}"/>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322626392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61B5BC-56B5-5B45-935D-891E657654F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C1883B7-81FF-BD4A-A12F-2AE42EB473F2}"/>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F701E0EF-BA97-424D-8F90-49E4EB18D72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2AD4385-8379-9C4B-A10B-C039BBFD269E}"/>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6" name="Footer Placeholder 5">
            <a:extLst>
              <a:ext uri="{FF2B5EF4-FFF2-40B4-BE49-F238E27FC236}">
                <a16:creationId xmlns:a16="http://schemas.microsoft.com/office/drawing/2014/main" id="{303CAA0C-3A2A-A541-9BCC-E9F6AF1A734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DE36CB-1232-B64C-AB96-76D478900E9B}"/>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21884677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23FFF2-C850-644E-A0AC-F4708D1D7B4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3411F23-998D-1740-93B6-D17852D8EF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66CAD456-A504-4349-811A-E38C1BD59BB7}"/>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D6BC4BE-F251-644F-BFA1-F793076D2EA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EDDA8CA-E1E3-AB40-9320-519C965AB4DA}"/>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831F8C7-3DB8-D146-A044-9D9444421B39}"/>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8" name="Footer Placeholder 7">
            <a:extLst>
              <a:ext uri="{FF2B5EF4-FFF2-40B4-BE49-F238E27FC236}">
                <a16:creationId xmlns:a16="http://schemas.microsoft.com/office/drawing/2014/main" id="{883CABA2-9C3B-3A4C-A4DA-5D925DF2E37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7C98F72-B9FA-6549-9867-D15A11A398D2}"/>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20658036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637AB-7B39-4945-ACE6-A309FFF31ED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76D38E2-281F-C142-964F-97B8DF06A043}"/>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4" name="Footer Placeholder 3">
            <a:extLst>
              <a:ext uri="{FF2B5EF4-FFF2-40B4-BE49-F238E27FC236}">
                <a16:creationId xmlns:a16="http://schemas.microsoft.com/office/drawing/2014/main" id="{A1A28E35-A872-3744-82E5-4CB2DE53E56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1548215-875E-1945-BE14-03CD2A26C107}"/>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8750563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69ECC6-A342-8444-91D2-4B3F613CC555}"/>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3" name="Footer Placeholder 2">
            <a:extLst>
              <a:ext uri="{FF2B5EF4-FFF2-40B4-BE49-F238E27FC236}">
                <a16:creationId xmlns:a16="http://schemas.microsoft.com/office/drawing/2014/main" id="{9184A6C4-661B-2747-8EC4-2889B401895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2F3145C-5143-5646-8ACE-577F6390D455}"/>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971268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32240-07F3-D440-82B9-30F4CEB60F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03033C3-BBC8-194F-BB20-51DB3CBB0E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F68B8C2-82CC-0444-8114-ADD79AE331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40C379EA-0619-864A-9D64-D16C6209F4AF}"/>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6" name="Footer Placeholder 5">
            <a:extLst>
              <a:ext uri="{FF2B5EF4-FFF2-40B4-BE49-F238E27FC236}">
                <a16:creationId xmlns:a16="http://schemas.microsoft.com/office/drawing/2014/main" id="{456B4E0D-EFA0-9440-878E-7F5BABFB6B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2BDB331-8BF2-FF43-992C-96580E2FF62C}"/>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22289584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2ABBCB-C23F-F84F-B388-D0BCC4F6C7E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EC6FB76-0623-A740-9F23-73C0F4D2F6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D7B9B792-828F-9446-9F4E-C53B087ECC3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C3FBA4BC-E8C2-674A-9958-16AEB9D4CE8C}"/>
              </a:ext>
            </a:extLst>
          </p:cNvPr>
          <p:cNvSpPr>
            <a:spLocks noGrp="1"/>
          </p:cNvSpPr>
          <p:nvPr>
            <p:ph type="dt" sz="half" idx="10"/>
          </p:nvPr>
        </p:nvSpPr>
        <p:spPr/>
        <p:txBody>
          <a:bodyPr/>
          <a:lstStyle/>
          <a:p>
            <a:fld id="{91E34D87-CF0D-8447-AC34-48A512DC2DC3}" type="datetimeFigureOut">
              <a:rPr lang="en-US" smtClean="0"/>
              <a:t>10/3/2018</a:t>
            </a:fld>
            <a:endParaRPr lang="en-US"/>
          </a:p>
        </p:txBody>
      </p:sp>
      <p:sp>
        <p:nvSpPr>
          <p:cNvPr id="6" name="Footer Placeholder 5">
            <a:extLst>
              <a:ext uri="{FF2B5EF4-FFF2-40B4-BE49-F238E27FC236}">
                <a16:creationId xmlns:a16="http://schemas.microsoft.com/office/drawing/2014/main" id="{1C185513-1627-E745-A584-1ADA7259EBD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279CA93-F7C7-6344-885C-34AC6A91EA35}"/>
              </a:ext>
            </a:extLst>
          </p:cNvPr>
          <p:cNvSpPr>
            <a:spLocks noGrp="1"/>
          </p:cNvSpPr>
          <p:nvPr>
            <p:ph type="sldNum" sz="quarter" idx="12"/>
          </p:nvPr>
        </p:nvSpPr>
        <p:spPr/>
        <p:txBody>
          <a:bodyPr/>
          <a:lstStyle/>
          <a:p>
            <a:fld id="{301ED81E-EEE3-7847-A519-2FC63C28A3A9}" type="slidenum">
              <a:rPr lang="en-US" smtClean="0"/>
              <a:t>‹#›</a:t>
            </a:fld>
            <a:endParaRPr lang="en-US"/>
          </a:p>
        </p:txBody>
      </p:sp>
    </p:spTree>
    <p:extLst>
      <p:ext uri="{BB962C8B-B14F-4D97-AF65-F5344CB8AC3E}">
        <p14:creationId xmlns:p14="http://schemas.microsoft.com/office/powerpoint/2010/main" val="17139472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tif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8C8279D-FBD2-C147-84A6-4B491633A16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EC85339-F181-884C-B649-D71A04C12EB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B137ED0-981A-D341-BDEC-F08B724B72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E34D87-CF0D-8447-AC34-48A512DC2DC3}" type="datetimeFigureOut">
              <a:rPr lang="en-US" smtClean="0"/>
              <a:t>10/3/2018</a:t>
            </a:fld>
            <a:endParaRPr lang="en-US"/>
          </a:p>
        </p:txBody>
      </p:sp>
      <p:sp>
        <p:nvSpPr>
          <p:cNvPr id="5" name="Footer Placeholder 4">
            <a:extLst>
              <a:ext uri="{FF2B5EF4-FFF2-40B4-BE49-F238E27FC236}">
                <a16:creationId xmlns:a16="http://schemas.microsoft.com/office/drawing/2014/main" id="{6F4E23A4-6E15-144B-8B97-0B37F009A6B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018B610-9C6D-2B4F-8B17-0220EC3EE02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1ED81E-EEE3-7847-A519-2FC63C28A3A9}" type="slidenum">
              <a:rPr lang="en-US" smtClean="0"/>
              <a:t>‹#›</a:t>
            </a:fld>
            <a:endParaRPr lang="en-US"/>
          </a:p>
        </p:txBody>
      </p:sp>
      <p:pic>
        <p:nvPicPr>
          <p:cNvPr id="7" name="Picture 6">
            <a:extLst>
              <a:ext uri="{FF2B5EF4-FFF2-40B4-BE49-F238E27FC236}">
                <a16:creationId xmlns:a16="http://schemas.microsoft.com/office/drawing/2014/main" id="{14E8AB27-3979-FD46-B9F4-724ACDB4701E}"/>
              </a:ext>
            </a:extLst>
          </p:cNvPr>
          <p:cNvPicPr>
            <a:picLocks noChangeAspect="1"/>
          </p:cNvPicPr>
          <p:nvPr userDrawn="1"/>
        </p:nvPicPr>
        <p:blipFill>
          <a:blip r:embed="rId14"/>
          <a:stretch>
            <a:fillRect/>
          </a:stretch>
        </p:blipFill>
        <p:spPr>
          <a:xfrm>
            <a:off x="9947564" y="6024634"/>
            <a:ext cx="2244436" cy="809848"/>
          </a:xfrm>
          <a:prstGeom prst="rect">
            <a:avLst/>
          </a:prstGeom>
        </p:spPr>
      </p:pic>
      <p:sp>
        <p:nvSpPr>
          <p:cNvPr id="9" name="Rectangle 8">
            <a:extLst>
              <a:ext uri="{FF2B5EF4-FFF2-40B4-BE49-F238E27FC236}">
                <a16:creationId xmlns:a16="http://schemas.microsoft.com/office/drawing/2014/main" id="{702F2294-8B51-8F4B-B91C-E0443AED417F}"/>
              </a:ext>
            </a:extLst>
          </p:cNvPr>
          <p:cNvSpPr/>
          <p:nvPr userDrawn="1"/>
        </p:nvSpPr>
        <p:spPr>
          <a:xfrm>
            <a:off x="0" y="0"/>
            <a:ext cx="221673" cy="6834482"/>
          </a:xfrm>
          <a:prstGeom prst="rect">
            <a:avLst/>
          </a:prstGeom>
          <a:solidFill>
            <a:srgbClr val="FEC92E"/>
          </a:solidFill>
          <a:ln>
            <a:solidFill>
              <a:srgbClr val="FEC9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E51EC59-660D-0742-BF20-8CD9A30E2FA0}"/>
              </a:ext>
            </a:extLst>
          </p:cNvPr>
          <p:cNvSpPr/>
          <p:nvPr userDrawn="1"/>
        </p:nvSpPr>
        <p:spPr>
          <a:xfrm>
            <a:off x="228600" y="0"/>
            <a:ext cx="221673" cy="6834482"/>
          </a:xfrm>
          <a:prstGeom prst="rect">
            <a:avLst/>
          </a:prstGeom>
          <a:solidFill>
            <a:srgbClr val="F68123"/>
          </a:solidFill>
          <a:ln>
            <a:solidFill>
              <a:srgbClr val="F681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D023A86E-75C4-914E-836C-4962DCB5421B}"/>
              </a:ext>
            </a:extLst>
          </p:cNvPr>
          <p:cNvSpPr/>
          <p:nvPr userDrawn="1"/>
        </p:nvSpPr>
        <p:spPr>
          <a:xfrm>
            <a:off x="450270" y="0"/>
            <a:ext cx="221673" cy="6834482"/>
          </a:xfrm>
          <a:prstGeom prst="rect">
            <a:avLst/>
          </a:prstGeom>
          <a:solidFill>
            <a:srgbClr val="EC1D24"/>
          </a:solidFill>
          <a:ln>
            <a:solidFill>
              <a:srgbClr val="EC1D2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490832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afd.fr/en" TargetMode="External"/><Relationship Id="rId7" Type="http://schemas.openxmlformats.org/officeDocument/2006/relationships/image" Target="../media/image14.png"/><Relationship Id="rId2" Type="http://schemas.openxmlformats.org/officeDocument/2006/relationships/hyperlink" Target="https://www.eacreee.org/" TargetMode="Externa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hyperlink" Target="https://cleanenergysolutions.org/expert/profiles/renewable-energy"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hyperlink" Target="mailto:cecile.martinphipps@isolaralliance.org" TargetMode="External"/><Relationship Id="rId2" Type="http://schemas.openxmlformats.org/officeDocument/2006/relationships/image" Target="../media/image22.jpeg"/><Relationship Id="rId1" Type="http://schemas.openxmlformats.org/officeDocument/2006/relationships/slideLayout" Target="../slideLayouts/slideLayout7.xml"/><Relationship Id="rId4" Type="http://schemas.openxmlformats.org/officeDocument/2006/relationships/hyperlink" Target="http://www.isolaralliance.or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4.svg"/><Relationship Id="rId3" Type="http://schemas.openxmlformats.org/officeDocument/2006/relationships/image" Target="../media/image4.svg"/><Relationship Id="rId7" Type="http://schemas.openxmlformats.org/officeDocument/2006/relationships/image" Target="../media/image8.svg"/><Relationship Id="rId12"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2.svg"/><Relationship Id="rId5" Type="http://schemas.openxmlformats.org/officeDocument/2006/relationships/image" Target="../media/image6.svg"/><Relationship Id="rId10" Type="http://schemas.openxmlformats.org/officeDocument/2006/relationships/image" Target="../media/image7.png"/><Relationship Id="rId4" Type="http://schemas.openxmlformats.org/officeDocument/2006/relationships/image" Target="../media/image4.png"/><Relationship Id="rId9" Type="http://schemas.openxmlformats.org/officeDocument/2006/relationships/image" Target="../media/image10.sv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solaracademy.isainfopedia.org/" TargetMode="Externa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nise.res.in/" TargetMode="External"/><Relationship Id="rId7" Type="http://schemas.openxmlformats.org/officeDocument/2006/relationships/image" Target="../media/image11.png"/><Relationship Id="rId2" Type="http://schemas.openxmlformats.org/officeDocument/2006/relationships/hyperlink" Target="http://www.ines-solaire.org/?lang=en" TargetMode="External"/><Relationship Id="rId1" Type="http://schemas.openxmlformats.org/officeDocument/2006/relationships/slideLayout" Target="../slideLayouts/slideLayout12.xml"/><Relationship Id="rId6" Type="http://schemas.openxmlformats.org/officeDocument/2006/relationships/image" Target="../media/image10.jpeg"/><Relationship Id="rId11" Type="http://schemas.openxmlformats.org/officeDocument/2006/relationships/image" Target="../media/image15.png"/><Relationship Id="rId5" Type="http://schemas.openxmlformats.org/officeDocument/2006/relationships/hyperlink" Target="https://cleanenergysolutions.org/" TargetMode="External"/><Relationship Id="rId10" Type="http://schemas.openxmlformats.org/officeDocument/2006/relationships/image" Target="../media/image14.png"/><Relationship Id="rId4" Type="http://schemas.openxmlformats.org/officeDocument/2006/relationships/hyperlink" Target="http://www.itecgoi.in/" TargetMode="External"/><Relationship Id="rId9"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hyperlink" Target="https://swayam.gov.in/courses/public?keyword=Awareness%20Programme%20on%20Solar%20Water%20Pumping%20System" TargetMode="External"/><Relationship Id="rId2" Type="http://schemas.openxmlformats.org/officeDocument/2006/relationships/hyperlink" Target="http://www.ignou.ac.in/" TargetMode="Externa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hyperlink" Target="http://www.ipvf.fr/en/overview/"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47CF2499-2E4A-9242-B736-AD21F6E29C92}"/>
              </a:ext>
            </a:extLst>
          </p:cNvPr>
          <p:cNvPicPr>
            <a:picLocks noChangeAspect="1"/>
          </p:cNvPicPr>
          <p:nvPr/>
        </p:nvPicPr>
        <p:blipFill>
          <a:blip r:embed="rId2"/>
          <a:stretch>
            <a:fillRect/>
          </a:stretch>
        </p:blipFill>
        <p:spPr>
          <a:xfrm>
            <a:off x="2362877" y="531897"/>
            <a:ext cx="7466246" cy="2580732"/>
          </a:xfrm>
          <a:prstGeom prst="rect">
            <a:avLst/>
          </a:prstGeom>
        </p:spPr>
      </p:pic>
      <p:sp>
        <p:nvSpPr>
          <p:cNvPr id="11" name="Subtitle 10">
            <a:extLst>
              <a:ext uri="{FF2B5EF4-FFF2-40B4-BE49-F238E27FC236}">
                <a16:creationId xmlns:a16="http://schemas.microsoft.com/office/drawing/2014/main" id="{41B33303-2F1F-BC4B-A601-3A8F3F7F5C93}"/>
              </a:ext>
            </a:extLst>
          </p:cNvPr>
          <p:cNvSpPr>
            <a:spLocks noGrp="1"/>
          </p:cNvSpPr>
          <p:nvPr>
            <p:ph type="subTitle" idx="1"/>
          </p:nvPr>
        </p:nvSpPr>
        <p:spPr>
          <a:xfrm>
            <a:off x="801858" y="3555195"/>
            <a:ext cx="10588284" cy="1655762"/>
          </a:xfrm>
        </p:spPr>
        <p:txBody>
          <a:bodyPr>
            <a:normAutofit/>
          </a:bodyPr>
          <a:lstStyle/>
          <a:p>
            <a:r>
              <a:rPr lang="fr-FR" sz="3200" dirty="0">
                <a:cs typeface="Arial" panose="020B0604020202020204" pitchFamily="34" charset="0"/>
              </a:rPr>
              <a:t>ISA Star-C Project</a:t>
            </a:r>
          </a:p>
          <a:p>
            <a:r>
              <a:rPr lang="en-US" sz="3200" dirty="0">
                <a:cs typeface="Arial" panose="020B0604020202020204" pitchFamily="34" charset="0"/>
              </a:rPr>
              <a:t>ISA First Assembly – 3</a:t>
            </a:r>
            <a:r>
              <a:rPr lang="en-US" sz="3200" baseline="30000" dirty="0">
                <a:cs typeface="Arial" panose="020B0604020202020204" pitchFamily="34" charset="0"/>
              </a:rPr>
              <a:t>rd</a:t>
            </a:r>
            <a:r>
              <a:rPr lang="en-US" sz="3200" dirty="0">
                <a:cs typeface="Arial" panose="020B0604020202020204" pitchFamily="34" charset="0"/>
              </a:rPr>
              <a:t> October 2018</a:t>
            </a:r>
          </a:p>
          <a:p>
            <a:endParaRPr lang="en-US" sz="3200" dirty="0">
              <a:cs typeface="Arial" panose="020B0604020202020204" pitchFamily="34" charset="0"/>
            </a:endParaRPr>
          </a:p>
        </p:txBody>
      </p:sp>
      <p:sp>
        <p:nvSpPr>
          <p:cNvPr id="12" name="Rectangle 11">
            <a:extLst>
              <a:ext uri="{FF2B5EF4-FFF2-40B4-BE49-F238E27FC236}">
                <a16:creationId xmlns:a16="http://schemas.microsoft.com/office/drawing/2014/main" id="{78B3E1DA-0675-EE4D-BB5A-B1EF9AFE55A3}"/>
              </a:ext>
            </a:extLst>
          </p:cNvPr>
          <p:cNvSpPr/>
          <p:nvPr/>
        </p:nvSpPr>
        <p:spPr>
          <a:xfrm>
            <a:off x="9734843" y="5936566"/>
            <a:ext cx="2443089" cy="92143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101962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7C55E0-A464-6B44-A5F6-DDD549E33976}"/>
              </a:ext>
            </a:extLst>
          </p:cNvPr>
          <p:cNvSpPr txBox="1"/>
          <p:nvPr/>
        </p:nvSpPr>
        <p:spPr>
          <a:xfrm>
            <a:off x="0" y="0"/>
            <a:ext cx="12192000" cy="646331"/>
          </a:xfrm>
          <a:prstGeom prst="rect">
            <a:avLst/>
          </a:prstGeom>
          <a:noFill/>
        </p:spPr>
        <p:txBody>
          <a:bodyPr wrap="square" rtlCol="0">
            <a:spAutoFit/>
          </a:bodyPr>
          <a:lstStyle/>
          <a:p>
            <a:pPr algn="ctr">
              <a:lnSpc>
                <a:spcPct val="90000"/>
              </a:lnSpc>
              <a:spcBef>
                <a:spcPct val="0"/>
              </a:spcBef>
              <a:spcAft>
                <a:spcPts val="600"/>
              </a:spcAft>
            </a:pPr>
            <a:r>
              <a:rPr lang="en-US" sz="4000" dirty="0">
                <a:solidFill>
                  <a:schemeClr val="accent1"/>
                </a:solidFill>
                <a:cs typeface="Arial" panose="020B0604020202020204" pitchFamily="34" charset="0"/>
              </a:rPr>
              <a:t>On-going projects </a:t>
            </a:r>
          </a:p>
        </p:txBody>
      </p:sp>
      <p:sp>
        <p:nvSpPr>
          <p:cNvPr id="5" name="Content Placeholder 4">
            <a:extLst>
              <a:ext uri="{FF2B5EF4-FFF2-40B4-BE49-F238E27FC236}">
                <a16:creationId xmlns:a16="http://schemas.microsoft.com/office/drawing/2014/main" id="{601D49DF-36CE-4844-931B-145CC911F2FA}"/>
              </a:ext>
            </a:extLst>
          </p:cNvPr>
          <p:cNvSpPr>
            <a:spLocks noGrp="1"/>
          </p:cNvSpPr>
          <p:nvPr>
            <p:ph idx="1"/>
          </p:nvPr>
        </p:nvSpPr>
        <p:spPr>
          <a:xfrm>
            <a:off x="988255" y="1154426"/>
            <a:ext cx="11115761" cy="5467831"/>
          </a:xfrm>
        </p:spPr>
        <p:txBody>
          <a:bodyPr>
            <a:noAutofit/>
          </a:bodyPr>
          <a:lstStyle/>
          <a:p>
            <a:pPr>
              <a:spcBef>
                <a:spcPts val="667"/>
              </a:spcBef>
              <a:spcAft>
                <a:spcPts val="667"/>
              </a:spcAft>
              <a:buClr>
                <a:srgbClr val="F68123"/>
              </a:buClr>
            </a:pPr>
            <a:r>
              <a:rPr lang="en-US" sz="2000" b="1" dirty="0">
                <a:cs typeface="Arial"/>
              </a:rPr>
              <a:t>EACREEE</a:t>
            </a:r>
            <a:r>
              <a:rPr lang="en-US" sz="2000" dirty="0">
                <a:cs typeface="Arial"/>
              </a:rPr>
              <a:t> (</a:t>
            </a:r>
            <a:r>
              <a:rPr lang="en-US" sz="2000" dirty="0">
                <a:cs typeface="Arial"/>
                <a:hlinkClick r:id="rId2"/>
              </a:rPr>
              <a:t>https://www.eacreee.org/</a:t>
            </a:r>
            <a:r>
              <a:rPr lang="en-US" sz="2000" dirty="0">
                <a:cs typeface="Arial"/>
              </a:rPr>
              <a:t>): </a:t>
            </a:r>
          </a:p>
          <a:p>
            <a:pPr lvl="1">
              <a:spcBef>
                <a:spcPts val="667"/>
              </a:spcBef>
              <a:spcAft>
                <a:spcPts val="667"/>
              </a:spcAft>
              <a:buClr>
                <a:srgbClr val="EC1D24"/>
              </a:buClr>
            </a:pPr>
            <a:r>
              <a:rPr lang="en-US" sz="1600" dirty="0">
                <a:cs typeface="Arial"/>
              </a:rPr>
              <a:t>Conduct a 5-year project in cooperation with ISA and UNIDO on Standalone Solar PV capacity-building in East Africa in order to create an </a:t>
            </a:r>
            <a:r>
              <a:rPr lang="en-US" sz="1600" u="sng" dirty="0">
                <a:cs typeface="Arial"/>
              </a:rPr>
              <a:t>“East African Solar Energy Academy”</a:t>
            </a:r>
            <a:r>
              <a:rPr lang="en-US" sz="1600" dirty="0">
                <a:cs typeface="Arial"/>
              </a:rPr>
              <a:t> delivering trainings in EAC Partner States</a:t>
            </a:r>
          </a:p>
          <a:p>
            <a:pPr lvl="1">
              <a:spcBef>
                <a:spcPts val="667"/>
              </a:spcBef>
              <a:spcAft>
                <a:spcPts val="667"/>
              </a:spcAft>
              <a:buClr>
                <a:srgbClr val="EC1D24"/>
              </a:buClr>
            </a:pPr>
            <a:r>
              <a:rPr lang="en-US" sz="1600" dirty="0">
                <a:cs typeface="Arial"/>
              </a:rPr>
              <a:t>Review of the existing solar PV training curriculum in the East African region and beyond</a:t>
            </a:r>
          </a:p>
          <a:p>
            <a:pPr lvl="1">
              <a:spcBef>
                <a:spcPts val="667"/>
              </a:spcBef>
              <a:spcAft>
                <a:spcPts val="667"/>
              </a:spcAft>
              <a:buClr>
                <a:srgbClr val="EC1D24"/>
              </a:buClr>
            </a:pPr>
            <a:endParaRPr lang="en-US" sz="1600" dirty="0">
              <a:cs typeface="Arial"/>
            </a:endParaRPr>
          </a:p>
          <a:p>
            <a:pPr>
              <a:spcBef>
                <a:spcPts val="667"/>
              </a:spcBef>
              <a:spcAft>
                <a:spcPts val="667"/>
              </a:spcAft>
              <a:buClr>
                <a:srgbClr val="F68123"/>
              </a:buClr>
            </a:pPr>
            <a:r>
              <a:rPr lang="en-US" sz="2000" b="1" dirty="0">
                <a:cs typeface="Arial"/>
              </a:rPr>
              <a:t>AFD</a:t>
            </a:r>
            <a:r>
              <a:rPr lang="en-US" sz="2000" dirty="0">
                <a:cs typeface="Arial"/>
              </a:rPr>
              <a:t> (</a:t>
            </a:r>
            <a:r>
              <a:rPr lang="en-US" sz="2000" dirty="0">
                <a:cs typeface="Arial"/>
                <a:hlinkClick r:id="rId3"/>
              </a:rPr>
              <a:t>https://www.afd.fr/en</a:t>
            </a:r>
            <a:r>
              <a:rPr lang="en-US" sz="2000" dirty="0">
                <a:cs typeface="Arial"/>
              </a:rPr>
              <a:t>): </a:t>
            </a:r>
          </a:p>
          <a:p>
            <a:pPr lvl="1">
              <a:spcBef>
                <a:spcPts val="667"/>
              </a:spcBef>
              <a:spcAft>
                <a:spcPts val="667"/>
              </a:spcAft>
              <a:buClr>
                <a:srgbClr val="EC1D24"/>
              </a:buClr>
            </a:pPr>
            <a:r>
              <a:rPr lang="en-US" sz="1600" dirty="0">
                <a:cs typeface="Arial"/>
              </a:rPr>
              <a:t>The AFD will support the organization of a conference of solar training and research centers in February 2019 in Africa</a:t>
            </a:r>
          </a:p>
          <a:p>
            <a:pPr lvl="1">
              <a:spcBef>
                <a:spcPts val="667"/>
              </a:spcBef>
              <a:spcAft>
                <a:spcPts val="667"/>
              </a:spcAft>
              <a:buClr>
                <a:srgbClr val="EC1D24"/>
              </a:buClr>
            </a:pPr>
            <a:r>
              <a:rPr lang="en-US" sz="1600" dirty="0">
                <a:cs typeface="Arial"/>
              </a:rPr>
              <a:t>AFD support is also being explored in order to fund trainings of trainers in African countries </a:t>
            </a:r>
          </a:p>
          <a:p>
            <a:pPr lvl="1">
              <a:spcBef>
                <a:spcPts val="667"/>
              </a:spcBef>
              <a:spcAft>
                <a:spcPts val="667"/>
              </a:spcAft>
              <a:buClr>
                <a:srgbClr val="EC1D24"/>
              </a:buClr>
            </a:pPr>
            <a:endParaRPr lang="en-US" sz="1600" dirty="0">
              <a:cs typeface="Arial"/>
            </a:endParaRPr>
          </a:p>
          <a:p>
            <a:pPr>
              <a:spcBef>
                <a:spcPts val="667"/>
              </a:spcBef>
              <a:spcAft>
                <a:spcPts val="667"/>
              </a:spcAft>
              <a:buClr>
                <a:srgbClr val="F68123"/>
              </a:buClr>
            </a:pPr>
            <a:r>
              <a:rPr lang="en-US" sz="2000" dirty="0">
                <a:cs typeface="Arial"/>
              </a:rPr>
              <a:t>In addition, the CESC will provide access to its </a:t>
            </a:r>
            <a:r>
              <a:rPr lang="en-US" sz="2000" b="1" dirty="0">
                <a:cs typeface="Arial"/>
              </a:rPr>
              <a:t>“Ask-an-Expert” service </a:t>
            </a:r>
            <a:r>
              <a:rPr lang="en-US" sz="2000" dirty="0">
                <a:cs typeface="Arial"/>
              </a:rPr>
              <a:t>in order to deliver technical support and expertise on the drafting and design of solar projects for the benefit of governments and affiliated agencies. </a:t>
            </a:r>
          </a:p>
          <a:p>
            <a:pPr>
              <a:spcBef>
                <a:spcPts val="667"/>
              </a:spcBef>
              <a:spcAft>
                <a:spcPts val="667"/>
              </a:spcAft>
              <a:buClr>
                <a:srgbClr val="F68123"/>
              </a:buClr>
              <a:buFont typeface="Wingdings" panose="05000000000000000000" pitchFamily="2" charset="2"/>
              <a:buChar char="Ø"/>
            </a:pPr>
            <a:r>
              <a:rPr lang="en-US" sz="2000" b="1" dirty="0">
                <a:cs typeface="Arial"/>
              </a:rPr>
              <a:t>More information : </a:t>
            </a:r>
            <a:r>
              <a:rPr lang="en-US" sz="2000" b="1" dirty="0">
                <a:cs typeface="Arial"/>
                <a:hlinkClick r:id="rId4"/>
              </a:rPr>
              <a:t>https://cleanenergysolutions.org/expert/profiles/renewable-energy</a:t>
            </a:r>
            <a:r>
              <a:rPr lang="en-US" sz="2000" b="1" dirty="0">
                <a:cs typeface="Arial"/>
              </a:rPr>
              <a:t> </a:t>
            </a:r>
          </a:p>
          <a:p>
            <a:pPr>
              <a:spcBef>
                <a:spcPts val="667"/>
              </a:spcBef>
              <a:spcAft>
                <a:spcPts val="667"/>
              </a:spcAft>
              <a:buClr>
                <a:srgbClr val="F68123"/>
              </a:buClr>
            </a:pPr>
            <a:endParaRPr lang="en-US" sz="2000" dirty="0">
              <a:cs typeface="Arial"/>
            </a:endParaRPr>
          </a:p>
          <a:p>
            <a:pPr>
              <a:spcBef>
                <a:spcPts val="667"/>
              </a:spcBef>
              <a:spcAft>
                <a:spcPts val="667"/>
              </a:spcAft>
              <a:buClr>
                <a:srgbClr val="F68123"/>
              </a:buClr>
            </a:pPr>
            <a:endParaRPr lang="en-US" sz="2000" dirty="0">
              <a:cs typeface="Arial"/>
            </a:endParaRPr>
          </a:p>
          <a:p>
            <a:pPr>
              <a:spcBef>
                <a:spcPts val="667"/>
              </a:spcBef>
              <a:spcAft>
                <a:spcPts val="667"/>
              </a:spcAft>
              <a:buClr>
                <a:srgbClr val="F68123"/>
              </a:buClr>
            </a:pPr>
            <a:endParaRPr lang="en-US" sz="2000" dirty="0">
              <a:cs typeface="Arial"/>
            </a:endParaRPr>
          </a:p>
          <a:p>
            <a:pPr>
              <a:spcBef>
                <a:spcPts val="667"/>
              </a:spcBef>
              <a:spcAft>
                <a:spcPts val="667"/>
              </a:spcAft>
              <a:buClr>
                <a:srgbClr val="F68123"/>
              </a:buClr>
            </a:pPr>
            <a:endParaRPr lang="en-US" sz="2000" dirty="0">
              <a:cs typeface="Arial"/>
            </a:endParaRPr>
          </a:p>
          <a:p>
            <a:pPr>
              <a:spcBef>
                <a:spcPts val="667"/>
              </a:spcBef>
              <a:spcAft>
                <a:spcPts val="667"/>
              </a:spcAft>
              <a:buClr>
                <a:srgbClr val="F68123"/>
              </a:buClr>
            </a:pPr>
            <a:endParaRPr lang="en-US" sz="2000" dirty="0">
              <a:cs typeface="Arial"/>
            </a:endParaRPr>
          </a:p>
          <a:p>
            <a:pPr>
              <a:spcBef>
                <a:spcPts val="667"/>
              </a:spcBef>
              <a:spcAft>
                <a:spcPts val="667"/>
              </a:spcAft>
              <a:buClr>
                <a:srgbClr val="36C746"/>
              </a:buClr>
            </a:pPr>
            <a:endParaRPr lang="en-US" sz="2000" dirty="0">
              <a:cs typeface="Arial"/>
            </a:endParaRPr>
          </a:p>
          <a:p>
            <a:pPr marL="0" indent="0" algn="just">
              <a:buNone/>
            </a:pPr>
            <a:endParaRPr lang="fr-FR" sz="2000" dirty="0"/>
          </a:p>
          <a:p>
            <a:endParaRPr lang="en-US" sz="2000" dirty="0"/>
          </a:p>
        </p:txBody>
      </p:sp>
      <p:pic>
        <p:nvPicPr>
          <p:cNvPr id="4" name="Picture 18" descr="RÃ©sultat de recherche d'images pour &quot;East African Centre of Excellence for Renewable Energy and Energy Efficiency&quot;">
            <a:extLst>
              <a:ext uri="{FF2B5EF4-FFF2-40B4-BE49-F238E27FC236}">
                <a16:creationId xmlns:a16="http://schemas.microsoft.com/office/drawing/2014/main" id="{2604EF5C-C410-47C3-8DF8-FC0756BB7A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89384" y="1154426"/>
            <a:ext cx="2329044" cy="384652"/>
          </a:xfrm>
          <a:prstGeom prst="rect">
            <a:avLst/>
          </a:prstGeom>
          <a:noFill/>
          <a:extLst>
            <a:ext uri="{909E8E84-426E-40DD-AFC4-6F175D3DCCD1}">
              <a14:hiddenFill xmlns:a14="http://schemas.microsoft.com/office/drawing/2010/main">
                <a:solidFill>
                  <a:srgbClr val="FFFFFF"/>
                </a:solidFill>
              </a14:hiddenFill>
            </a:ext>
          </a:extLst>
        </p:spPr>
      </p:pic>
      <p:pic>
        <p:nvPicPr>
          <p:cNvPr id="3074" name="Picture 2" descr="Home">
            <a:extLst>
              <a:ext uri="{FF2B5EF4-FFF2-40B4-BE49-F238E27FC236}">
                <a16:creationId xmlns:a16="http://schemas.microsoft.com/office/drawing/2014/main" id="{8D6C54F9-950C-4FED-BE2E-EC042DF2A81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51464" y="2992256"/>
            <a:ext cx="1056640" cy="436744"/>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4" descr="RÃ©sultat de recherche d'images pour &quot;Clean Energy Solutions Center&quot;">
            <a:extLst>
              <a:ext uri="{FF2B5EF4-FFF2-40B4-BE49-F238E27FC236}">
                <a16:creationId xmlns:a16="http://schemas.microsoft.com/office/drawing/2014/main" id="{69225026-09BD-419F-85EF-5C209EAE4FB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68232" y="6170425"/>
            <a:ext cx="2587760" cy="451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49161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C7C55E0-A464-6B44-A5F6-DDD549E33976}"/>
              </a:ext>
            </a:extLst>
          </p:cNvPr>
          <p:cNvSpPr txBox="1"/>
          <p:nvPr/>
        </p:nvSpPr>
        <p:spPr>
          <a:xfrm>
            <a:off x="647114" y="350111"/>
            <a:ext cx="11544886" cy="590931"/>
          </a:xfrm>
          <a:prstGeom prst="rect">
            <a:avLst/>
          </a:prstGeom>
          <a:noFill/>
        </p:spPr>
        <p:txBody>
          <a:bodyPr wrap="square" rtlCol="0">
            <a:spAutoFit/>
          </a:bodyPr>
          <a:lstStyle/>
          <a:p>
            <a:pPr algn="ctr">
              <a:lnSpc>
                <a:spcPct val="90000"/>
              </a:lnSpc>
              <a:spcBef>
                <a:spcPct val="0"/>
              </a:spcBef>
              <a:spcAft>
                <a:spcPts val="600"/>
              </a:spcAft>
            </a:pPr>
            <a:r>
              <a:rPr lang="en-US" sz="3600" dirty="0">
                <a:solidFill>
                  <a:schemeClr val="accent1"/>
                </a:solidFill>
                <a:cs typeface="Arial" panose="020B0604020202020204" pitchFamily="34" charset="0"/>
              </a:rPr>
              <a:t>Prospective STAR-Centers supported by </a:t>
            </a:r>
            <a:r>
              <a:rPr lang="en-US" sz="3600" smtClean="0">
                <a:solidFill>
                  <a:schemeClr val="accent1"/>
                </a:solidFill>
                <a:cs typeface="Arial" panose="020B0604020202020204" pitchFamily="34" charset="0"/>
              </a:rPr>
              <a:t>Fondation</a:t>
            </a:r>
            <a:r>
              <a:rPr lang="en-US" sz="3600" dirty="0" smtClean="0">
                <a:solidFill>
                  <a:schemeClr val="accent1"/>
                </a:solidFill>
                <a:cs typeface="Arial" panose="020B0604020202020204" pitchFamily="34" charset="0"/>
              </a:rPr>
              <a:t> de France</a:t>
            </a:r>
            <a:endParaRPr lang="en-US" sz="3600" dirty="0">
              <a:solidFill>
                <a:schemeClr val="accent1"/>
              </a:solidFill>
              <a:cs typeface="Arial" panose="020B0604020202020204" pitchFamily="34" charset="0"/>
            </a:endParaRPr>
          </a:p>
        </p:txBody>
      </p:sp>
      <p:sp>
        <p:nvSpPr>
          <p:cNvPr id="5" name="Content Placeholder 4">
            <a:extLst>
              <a:ext uri="{FF2B5EF4-FFF2-40B4-BE49-F238E27FC236}">
                <a16:creationId xmlns:a16="http://schemas.microsoft.com/office/drawing/2014/main" id="{601D49DF-36CE-4844-931B-145CC911F2FA}"/>
              </a:ext>
            </a:extLst>
          </p:cNvPr>
          <p:cNvSpPr>
            <a:spLocks noGrp="1"/>
          </p:cNvSpPr>
          <p:nvPr>
            <p:ph idx="1"/>
          </p:nvPr>
        </p:nvSpPr>
        <p:spPr>
          <a:xfrm>
            <a:off x="988255" y="1419380"/>
            <a:ext cx="11203745" cy="5467831"/>
          </a:xfrm>
        </p:spPr>
        <p:txBody>
          <a:bodyPr>
            <a:noAutofit/>
          </a:bodyPr>
          <a:lstStyle/>
          <a:p>
            <a:pPr>
              <a:spcBef>
                <a:spcPts val="667"/>
              </a:spcBef>
              <a:spcAft>
                <a:spcPts val="667"/>
              </a:spcAft>
              <a:buClr>
                <a:srgbClr val="F68123"/>
              </a:buClr>
            </a:pPr>
            <a:r>
              <a:rPr lang="en-US" sz="1800" b="1" dirty="0">
                <a:cs typeface="Arial"/>
              </a:rPr>
              <a:t>Objective:</a:t>
            </a:r>
            <a:r>
              <a:rPr lang="en-US" sz="1800" dirty="0">
                <a:cs typeface="Arial"/>
              </a:rPr>
              <a:t> SE will train at least </a:t>
            </a:r>
            <a:r>
              <a:rPr lang="en-US" sz="1800" b="1" dirty="0">
                <a:cs typeface="Arial"/>
              </a:rPr>
              <a:t>10,000 young technicians in ISA countries between 2018 and 2022</a:t>
            </a:r>
            <a:r>
              <a:rPr lang="en-US" sz="1800" dirty="0">
                <a:cs typeface="Arial"/>
              </a:rPr>
              <a:t> through such training centers </a:t>
            </a:r>
          </a:p>
          <a:p>
            <a:pPr>
              <a:spcBef>
                <a:spcPts val="667"/>
              </a:spcBef>
              <a:spcAft>
                <a:spcPts val="667"/>
              </a:spcAft>
              <a:buClr>
                <a:srgbClr val="F68123"/>
              </a:buClr>
            </a:pPr>
            <a:r>
              <a:rPr lang="en-US" sz="1800" b="1" dirty="0">
                <a:cs typeface="Arial"/>
              </a:rPr>
              <a:t>STAR-Centers supported by </a:t>
            </a:r>
            <a:r>
              <a:rPr lang="en-US" sz="1800" b="1" dirty="0" err="1" smtClean="0">
                <a:cs typeface="Arial"/>
              </a:rPr>
              <a:t>Fondation</a:t>
            </a:r>
            <a:r>
              <a:rPr lang="en-US" sz="1800" b="1" dirty="0" smtClean="0">
                <a:cs typeface="Arial"/>
              </a:rPr>
              <a:t> de France (vocational </a:t>
            </a:r>
            <a:r>
              <a:rPr lang="en-US" sz="1800" b="1" dirty="0">
                <a:cs typeface="Arial"/>
              </a:rPr>
              <a:t>training / solar technicians)</a:t>
            </a:r>
          </a:p>
          <a:p>
            <a:pPr marL="742950" lvl="1" indent="-285750">
              <a:spcBef>
                <a:spcPts val="667"/>
              </a:spcBef>
              <a:spcAft>
                <a:spcPts val="667"/>
              </a:spcAft>
              <a:buClr>
                <a:srgbClr val="EC1D24"/>
              </a:buClr>
            </a:pPr>
            <a:r>
              <a:rPr lang="en-US" sz="1800" u="sng" dirty="0" smtClean="0">
                <a:cs typeface="Arial"/>
              </a:rPr>
              <a:t>Africa</a:t>
            </a:r>
            <a:r>
              <a:rPr lang="en-US" sz="1800" dirty="0" smtClean="0">
                <a:cs typeface="Arial"/>
              </a:rPr>
              <a:t>: </a:t>
            </a:r>
            <a:r>
              <a:rPr lang="en-US" sz="1800" dirty="0">
                <a:cs typeface="Arial"/>
              </a:rPr>
              <a:t>Senegal, </a:t>
            </a:r>
            <a:r>
              <a:rPr lang="en-US" sz="1800" dirty="0">
                <a:cs typeface="Arial"/>
              </a:rPr>
              <a:t>Burkina </a:t>
            </a:r>
            <a:r>
              <a:rPr lang="en-US" sz="1800" dirty="0">
                <a:cs typeface="Arial"/>
              </a:rPr>
              <a:t>Faso, Tanzania, Kenya, Nigeria, Ghana, Mali, Morocco</a:t>
            </a:r>
            <a:r>
              <a:rPr lang="en-US" sz="1800" dirty="0">
                <a:cs typeface="Arial"/>
              </a:rPr>
              <a:t>, Ivory Coast, Burundi, Guinea Bissau, </a:t>
            </a:r>
            <a:r>
              <a:rPr lang="en-US" sz="1800" dirty="0">
                <a:cs typeface="Arial"/>
              </a:rPr>
              <a:t>DRC, </a:t>
            </a:r>
            <a:r>
              <a:rPr lang="en-US" sz="1800" dirty="0">
                <a:cs typeface="Arial"/>
              </a:rPr>
              <a:t>Malawi, </a:t>
            </a:r>
            <a:r>
              <a:rPr lang="en-US" sz="1800" dirty="0">
                <a:cs typeface="Arial"/>
              </a:rPr>
              <a:t>Mozambique </a:t>
            </a:r>
            <a:r>
              <a:rPr lang="en-US" sz="1800" dirty="0">
                <a:cs typeface="Arial"/>
              </a:rPr>
              <a:t>&amp; Namibia, South Africa</a:t>
            </a:r>
          </a:p>
          <a:p>
            <a:pPr lvl="1">
              <a:spcBef>
                <a:spcPts val="667"/>
              </a:spcBef>
              <a:spcAft>
                <a:spcPts val="667"/>
              </a:spcAft>
              <a:buClr>
                <a:srgbClr val="EC1D24"/>
              </a:buClr>
            </a:pPr>
            <a:r>
              <a:rPr lang="en-US" sz="1800" u="sng" dirty="0" smtClean="0">
                <a:cs typeface="Arial"/>
              </a:rPr>
              <a:t>Caribbean </a:t>
            </a:r>
            <a:r>
              <a:rPr lang="en-US" sz="1800" u="sng" dirty="0">
                <a:cs typeface="Arial"/>
              </a:rPr>
              <a:t>islands</a:t>
            </a:r>
            <a:r>
              <a:rPr lang="en-US" sz="1800" dirty="0">
                <a:cs typeface="Arial"/>
              </a:rPr>
              <a:t>: Haiti</a:t>
            </a:r>
          </a:p>
          <a:p>
            <a:pPr lvl="1">
              <a:spcBef>
                <a:spcPts val="667"/>
              </a:spcBef>
              <a:spcAft>
                <a:spcPts val="667"/>
              </a:spcAft>
              <a:buClr>
                <a:srgbClr val="EC1D24"/>
              </a:buClr>
            </a:pPr>
            <a:r>
              <a:rPr lang="en-US" sz="1800" u="sng" dirty="0">
                <a:cs typeface="Arial"/>
              </a:rPr>
              <a:t>Asia</a:t>
            </a:r>
            <a:r>
              <a:rPr lang="en-US" sz="1800" dirty="0">
                <a:cs typeface="Arial"/>
              </a:rPr>
              <a:t>: </a:t>
            </a:r>
            <a:r>
              <a:rPr lang="en-US" sz="1800" dirty="0" smtClean="0">
                <a:cs typeface="Arial"/>
              </a:rPr>
              <a:t>Cambodia </a:t>
            </a:r>
          </a:p>
          <a:p>
            <a:pPr lvl="1">
              <a:spcBef>
                <a:spcPts val="667"/>
              </a:spcBef>
              <a:spcAft>
                <a:spcPts val="667"/>
              </a:spcAft>
              <a:buClr>
                <a:srgbClr val="EC1D24"/>
              </a:buClr>
            </a:pPr>
            <a:r>
              <a:rPr lang="en-US" sz="1800" u="sng" dirty="0" smtClean="0">
                <a:cs typeface="Arial"/>
              </a:rPr>
              <a:t>South Asia</a:t>
            </a:r>
            <a:r>
              <a:rPr lang="en-US" sz="1800" dirty="0" smtClean="0">
                <a:cs typeface="Arial"/>
              </a:rPr>
              <a:t>: India, Bangladesh, Sri Lanka</a:t>
            </a:r>
          </a:p>
          <a:p>
            <a:pPr lvl="1">
              <a:spcBef>
                <a:spcPts val="667"/>
              </a:spcBef>
              <a:spcAft>
                <a:spcPts val="667"/>
              </a:spcAft>
              <a:buClr>
                <a:srgbClr val="EC1D24"/>
              </a:buClr>
            </a:pPr>
            <a:r>
              <a:rPr lang="en-US" sz="1800" u="sng" dirty="0" smtClean="0">
                <a:cs typeface="Arial"/>
              </a:rPr>
              <a:t>Latin </a:t>
            </a:r>
            <a:r>
              <a:rPr lang="en-US" sz="1800" u="sng" dirty="0">
                <a:cs typeface="Arial"/>
              </a:rPr>
              <a:t>America</a:t>
            </a:r>
            <a:r>
              <a:rPr lang="en-US" sz="1800" dirty="0">
                <a:cs typeface="Arial"/>
              </a:rPr>
              <a:t>: </a:t>
            </a:r>
            <a:r>
              <a:rPr lang="en-US" sz="1800" dirty="0" smtClean="0">
                <a:cs typeface="Arial"/>
              </a:rPr>
              <a:t>Brazil and Colombia, Peru </a:t>
            </a:r>
            <a:r>
              <a:rPr lang="en-US" sz="1800" dirty="0">
                <a:cs typeface="Arial"/>
              </a:rPr>
              <a:t>&amp; Chile </a:t>
            </a:r>
            <a:r>
              <a:rPr lang="en-US" sz="1800" dirty="0" smtClean="0">
                <a:cs typeface="Arial"/>
              </a:rPr>
              <a:t>(by 2019)</a:t>
            </a:r>
            <a:endParaRPr lang="en-US" sz="1800" dirty="0">
              <a:cs typeface="Arial"/>
            </a:endParaRPr>
          </a:p>
          <a:p>
            <a:pPr>
              <a:spcBef>
                <a:spcPts val="667"/>
              </a:spcBef>
              <a:spcAft>
                <a:spcPts val="667"/>
              </a:spcAft>
              <a:buClr>
                <a:srgbClr val="F68123"/>
              </a:buClr>
            </a:pPr>
            <a:endParaRPr lang="en-US" sz="1800" dirty="0">
              <a:cs typeface="Arial"/>
            </a:endParaRPr>
          </a:p>
          <a:p>
            <a:pPr>
              <a:spcBef>
                <a:spcPts val="667"/>
              </a:spcBef>
              <a:spcAft>
                <a:spcPts val="667"/>
              </a:spcAft>
              <a:buClr>
                <a:srgbClr val="F68123"/>
              </a:buClr>
            </a:pPr>
            <a:endParaRPr lang="en-US" sz="1800" dirty="0">
              <a:cs typeface="Arial"/>
            </a:endParaRPr>
          </a:p>
          <a:p>
            <a:pPr>
              <a:spcBef>
                <a:spcPts val="667"/>
              </a:spcBef>
              <a:spcAft>
                <a:spcPts val="667"/>
              </a:spcAft>
              <a:buClr>
                <a:srgbClr val="F68123"/>
              </a:buClr>
            </a:pPr>
            <a:endParaRPr lang="en-US" sz="1800" dirty="0">
              <a:cs typeface="Arial"/>
            </a:endParaRPr>
          </a:p>
          <a:p>
            <a:pPr>
              <a:spcBef>
                <a:spcPts val="667"/>
              </a:spcBef>
              <a:spcAft>
                <a:spcPts val="667"/>
              </a:spcAft>
              <a:buClr>
                <a:srgbClr val="36C746"/>
              </a:buClr>
            </a:pPr>
            <a:endParaRPr lang="en-US" sz="1800" dirty="0">
              <a:cs typeface="Arial"/>
            </a:endParaRPr>
          </a:p>
          <a:p>
            <a:pPr marL="0" indent="0" algn="just">
              <a:buNone/>
            </a:pPr>
            <a:endParaRPr lang="fr-FR" sz="1800" dirty="0"/>
          </a:p>
          <a:p>
            <a:endParaRPr lang="en-US" sz="1800" dirty="0"/>
          </a:p>
        </p:txBody>
      </p:sp>
    </p:spTree>
    <p:extLst>
      <p:ext uri="{BB962C8B-B14F-4D97-AF65-F5344CB8AC3E}">
        <p14:creationId xmlns:p14="http://schemas.microsoft.com/office/powerpoint/2010/main" val="34882852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C6FC36B-952D-E144-828A-D1E450580143}"/>
              </a:ext>
            </a:extLst>
          </p:cNvPr>
          <p:cNvSpPr txBox="1"/>
          <p:nvPr/>
        </p:nvSpPr>
        <p:spPr>
          <a:xfrm>
            <a:off x="0" y="4642583"/>
            <a:ext cx="12192000" cy="1099845"/>
          </a:xfrm>
          <a:prstGeom prst="rect">
            <a:avLst/>
          </a:prstGeom>
        </p:spPr>
        <p:txBody>
          <a:bodyPr vert="horz" lIns="91440" tIns="45720" rIns="91440" bIns="45720" rtlCol="0" anchor="ctr">
            <a:noAutofit/>
          </a:bodyPr>
          <a:lstStyle/>
          <a:p>
            <a:pPr algn="ctr">
              <a:lnSpc>
                <a:spcPct val="90000"/>
              </a:lnSpc>
              <a:spcBef>
                <a:spcPct val="0"/>
              </a:spcBef>
              <a:spcAft>
                <a:spcPts val="600"/>
              </a:spcAft>
            </a:pPr>
            <a:r>
              <a:rPr lang="en-US" sz="4000" dirty="0">
                <a:solidFill>
                  <a:schemeClr val="accent1"/>
                </a:solidFill>
                <a:cs typeface="Arial" panose="020B0604020202020204" pitchFamily="34" charset="0"/>
              </a:rPr>
              <a:t>Prospective STAR-Centers by December 2018</a:t>
            </a:r>
          </a:p>
        </p:txBody>
      </p:sp>
      <p:sp>
        <p:nvSpPr>
          <p:cNvPr id="9" name="Rectangle 8">
            <a:extLst>
              <a:ext uri="{FF2B5EF4-FFF2-40B4-BE49-F238E27FC236}">
                <a16:creationId xmlns:a16="http://schemas.microsoft.com/office/drawing/2014/main" id="{DAE885FA-583E-488C-A3B2-2647B84A816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4572000"/>
          </a:xfrm>
          <a:prstGeom prst="rect">
            <a:avLst/>
          </a:prstGeom>
          <a:solidFill>
            <a:srgbClr val="C8CA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26">
            <a:extLst>
              <a:ext uri="{FF2B5EF4-FFF2-40B4-BE49-F238E27FC236}">
                <a16:creationId xmlns:a16="http://schemas.microsoft.com/office/drawing/2014/main" id="{87B1CEC7-C2CE-4440-A0F7-0BE6B3AADB72}"/>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1564" y="320843"/>
            <a:ext cx="5613569" cy="3930315"/>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Image 1">
            <a:extLst>
              <a:ext uri="{FF2B5EF4-FFF2-40B4-BE49-F238E27FC236}">
                <a16:creationId xmlns:a16="http://schemas.microsoft.com/office/drawing/2014/main" id="{04A4F304-D04E-E646-A1F5-04201E0C883C}"/>
              </a:ext>
            </a:extLst>
          </p:cNvPr>
          <p:cNvPicPr>
            <a:picLocks noChangeAspect="1"/>
          </p:cNvPicPr>
          <p:nvPr/>
        </p:nvPicPr>
        <p:blipFill>
          <a:blip r:embed="rId2"/>
          <a:stretch>
            <a:fillRect/>
          </a:stretch>
        </p:blipFill>
        <p:spPr>
          <a:xfrm>
            <a:off x="689947" y="640080"/>
            <a:ext cx="4876801" cy="3291840"/>
          </a:xfrm>
          <a:prstGeom prst="rect">
            <a:avLst/>
          </a:prstGeom>
        </p:spPr>
      </p:pic>
      <p:sp>
        <p:nvSpPr>
          <p:cNvPr id="13" name="Rounded Rectangle 16">
            <a:extLst>
              <a:ext uri="{FF2B5EF4-FFF2-40B4-BE49-F238E27FC236}">
                <a16:creationId xmlns:a16="http://schemas.microsoft.com/office/drawing/2014/main" id="{7B0DBF0B-D7C2-4F15-94AE-315255824591}"/>
              </a:ext>
              <a:ext uri="{C183D7F6-B498-43B3-948B-1728B52AA6E4}">
                <adec:decorative xmlns:adec="http://schemas.microsoft.com/office/drawing/2017/decorative" xmlns=""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54749" y="320843"/>
            <a:ext cx="5613569" cy="3930315"/>
          </a:xfrm>
          <a:prstGeom prst="roundRect">
            <a:avLst>
              <a:gd name="adj" fmla="val 0"/>
            </a:avLst>
          </a:prstGeom>
          <a:solidFill>
            <a:srgbClr val="FFFFFF"/>
          </a:solidFill>
          <a:ln w="9525">
            <a:solidFill>
              <a:srgbClr val="C8CACA"/>
            </a:solidFill>
          </a:ln>
          <a:effectLst>
            <a:outerShdw blurRad="57150" dist="19050" dir="5400000" algn="t" rotWithShape="0">
              <a:prstClr val="black">
                <a:alpha val="6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Image 2">
            <a:extLst>
              <a:ext uri="{FF2B5EF4-FFF2-40B4-BE49-F238E27FC236}">
                <a16:creationId xmlns:a16="http://schemas.microsoft.com/office/drawing/2014/main" id="{0F91F684-767C-5441-B530-C1A88E70A8CB}"/>
              </a:ext>
            </a:extLst>
          </p:cNvPr>
          <p:cNvPicPr>
            <a:picLocks noChangeAspect="1"/>
          </p:cNvPicPr>
          <p:nvPr/>
        </p:nvPicPr>
        <p:blipFill>
          <a:blip r:embed="rId3"/>
          <a:stretch>
            <a:fillRect/>
          </a:stretch>
        </p:blipFill>
        <p:spPr>
          <a:xfrm>
            <a:off x="6574365" y="1054852"/>
            <a:ext cx="4974336" cy="2462296"/>
          </a:xfrm>
          <a:prstGeom prst="rect">
            <a:avLst/>
          </a:prstGeom>
        </p:spPr>
      </p:pic>
    </p:spTree>
    <p:extLst>
      <p:ext uri="{BB962C8B-B14F-4D97-AF65-F5344CB8AC3E}">
        <p14:creationId xmlns:p14="http://schemas.microsoft.com/office/powerpoint/2010/main" val="26654624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Picture 2" descr="Image result for nelson mandela images">
            <a:extLst>
              <a:ext uri="{FF2B5EF4-FFF2-40B4-BE49-F238E27FC236}">
                <a16:creationId xmlns:a16="http://schemas.microsoft.com/office/drawing/2014/main" id="{1639A1A9-A342-1648-9357-6D43FF4087A0}"/>
              </a:ext>
            </a:extLst>
          </p:cNvPr>
          <p:cNvPicPr>
            <a:picLocks noChangeAspect="1" noChangeArrowheads="1"/>
          </p:cNvPicPr>
          <p:nvPr/>
        </p:nvPicPr>
        <p:blipFill rotWithShape="1">
          <a:blip r:embed="rId2" cstate="print"/>
          <a:srcRect/>
          <a:stretch/>
        </p:blipFill>
        <p:spPr bwMode="auto">
          <a:xfrm>
            <a:off x="20" y="10"/>
            <a:ext cx="12191980" cy="6857990"/>
          </a:xfrm>
          <a:prstGeom prst="rect">
            <a:avLst/>
          </a:prstGeom>
          <a:noFill/>
        </p:spPr>
      </p:pic>
      <p:sp>
        <p:nvSpPr>
          <p:cNvPr id="5" name="TextBox 4">
            <a:extLst>
              <a:ext uri="{FF2B5EF4-FFF2-40B4-BE49-F238E27FC236}">
                <a16:creationId xmlns:a16="http://schemas.microsoft.com/office/drawing/2014/main" id="{F499EEB3-6E56-A54D-B323-19FBE684B7D0}"/>
              </a:ext>
            </a:extLst>
          </p:cNvPr>
          <p:cNvSpPr txBox="1"/>
          <p:nvPr/>
        </p:nvSpPr>
        <p:spPr>
          <a:xfrm>
            <a:off x="925749" y="4831765"/>
            <a:ext cx="3200400" cy="1071062"/>
          </a:xfrm>
          <a:prstGeom prst="rect">
            <a:avLst/>
          </a:prstGeom>
          <a:solidFill>
            <a:srgbClr val="262626"/>
          </a:solidFill>
          <a:ln w="257175" cap="sq" cmpd="sng" algn="ctr">
            <a:solidFill>
              <a:srgbClr val="262626">
                <a:alpha val="60000"/>
              </a:srgbClr>
            </a:solidFill>
            <a:prstDash val="solid"/>
            <a:miter lim="800000"/>
          </a:ln>
        </p:spPr>
        <p:txBody>
          <a:bodyPr vert="horz" wrap="square" lIns="91440" tIns="45720" rIns="91440" bIns="45720" rtlCol="0" anchor="ctr">
            <a:normAutofit/>
          </a:bodyPr>
          <a:lstStyle/>
          <a:p>
            <a:pPr algn="ctr">
              <a:lnSpc>
                <a:spcPct val="90000"/>
              </a:lnSpc>
              <a:spcBef>
                <a:spcPct val="0"/>
              </a:spcBef>
              <a:spcAft>
                <a:spcPts val="600"/>
              </a:spcAft>
            </a:pPr>
            <a:r>
              <a:rPr lang="en-US" sz="2200" i="1" dirty="0">
                <a:solidFill>
                  <a:schemeClr val="lt1"/>
                </a:solidFill>
                <a:latin typeface="+mj-lt"/>
                <a:ea typeface="+mj-ea"/>
                <a:cs typeface="+mj-cs"/>
              </a:rPr>
              <a:t>“It always seems impossible until it's done.”</a:t>
            </a:r>
            <a:endParaRPr lang="en-US" sz="2200" dirty="0">
              <a:solidFill>
                <a:schemeClr val="lt1"/>
              </a:solidFill>
              <a:latin typeface="+mj-lt"/>
              <a:ea typeface="+mj-ea"/>
              <a:cs typeface="+mj-cs"/>
            </a:endParaRPr>
          </a:p>
        </p:txBody>
      </p:sp>
      <p:sp>
        <p:nvSpPr>
          <p:cNvPr id="7" name="Rectangle 6">
            <a:extLst>
              <a:ext uri="{FF2B5EF4-FFF2-40B4-BE49-F238E27FC236}">
                <a16:creationId xmlns:a16="http://schemas.microsoft.com/office/drawing/2014/main" id="{A5D766DC-C3A3-A343-AD60-B4B0AFB9441D}"/>
              </a:ext>
            </a:extLst>
          </p:cNvPr>
          <p:cNvSpPr/>
          <p:nvPr/>
        </p:nvSpPr>
        <p:spPr>
          <a:xfrm>
            <a:off x="6096000" y="4826675"/>
            <a:ext cx="6096000" cy="2031325"/>
          </a:xfrm>
          <a:prstGeom prst="rect">
            <a:avLst/>
          </a:prstGeom>
        </p:spPr>
        <p:txBody>
          <a:bodyPr>
            <a:spAutoFit/>
          </a:bodyPr>
          <a:lstStyle/>
          <a:p>
            <a:pPr algn="r"/>
            <a:r>
              <a:rPr lang="en-US" b="1" dirty="0">
                <a:solidFill>
                  <a:schemeClr val="bg1"/>
                </a:solidFill>
                <a:cs typeface="Arial" panose="020B0604020202020204" pitchFamily="34" charset="0"/>
              </a:rPr>
              <a:t>Cécile Martin-Phipps</a:t>
            </a:r>
          </a:p>
          <a:p>
            <a:pPr algn="r"/>
            <a:r>
              <a:rPr lang="en-US" i="1" dirty="0">
                <a:solidFill>
                  <a:schemeClr val="bg1"/>
                </a:solidFill>
                <a:cs typeface="Arial" panose="020B0604020202020204" pitchFamily="34" charset="0"/>
              </a:rPr>
              <a:t>Director Strategy, Operations &amp; Communication </a:t>
            </a:r>
          </a:p>
          <a:p>
            <a:pPr algn="r"/>
            <a:r>
              <a:rPr lang="en-US" b="1" dirty="0">
                <a:solidFill>
                  <a:schemeClr val="bg1"/>
                </a:solidFill>
                <a:cs typeface="Arial" panose="020B0604020202020204" pitchFamily="34" charset="0"/>
              </a:rPr>
              <a:t>International Solar Alliance</a:t>
            </a:r>
          </a:p>
          <a:p>
            <a:pPr algn="r"/>
            <a:r>
              <a:rPr lang="en-US" dirty="0">
                <a:solidFill>
                  <a:schemeClr val="bg1"/>
                </a:solidFill>
                <a:cs typeface="Arial" panose="020B0604020202020204" pitchFamily="34" charset="0"/>
                <a:hlinkClick r:id="rId3">
                  <a:extLst>
                    <a:ext uri="{A12FA001-AC4F-418D-AE19-62706E023703}">
                      <ahyp:hlinkClr xmlns:ahyp="http://schemas.microsoft.com/office/drawing/2018/hyperlinkcolor" xmlns="" val="tx"/>
                    </a:ext>
                  </a:extLst>
                </a:hlinkClick>
              </a:rPr>
              <a:t>cecile.martinphipps@isolaralliance.org</a:t>
            </a:r>
            <a:endParaRPr lang="en-US" dirty="0">
              <a:solidFill>
                <a:schemeClr val="bg1"/>
              </a:solidFill>
              <a:cs typeface="Arial" panose="020B0604020202020204" pitchFamily="34" charset="0"/>
            </a:endParaRPr>
          </a:p>
          <a:p>
            <a:pPr algn="r"/>
            <a:endParaRPr lang="en-US" dirty="0">
              <a:solidFill>
                <a:schemeClr val="bg1"/>
              </a:solidFill>
              <a:cs typeface="Arial" panose="020B0604020202020204" pitchFamily="34" charset="0"/>
            </a:endParaRPr>
          </a:p>
          <a:p>
            <a:pPr algn="r"/>
            <a:r>
              <a:rPr lang="en-US" dirty="0">
                <a:solidFill>
                  <a:schemeClr val="bg1"/>
                </a:solidFill>
                <a:cs typeface="Arial" panose="020B0604020202020204" pitchFamily="34" charset="0"/>
              </a:rPr>
              <a:t>More information: </a:t>
            </a:r>
          </a:p>
          <a:p>
            <a:pPr algn="r"/>
            <a:r>
              <a:rPr lang="en-US" dirty="0">
                <a:solidFill>
                  <a:schemeClr val="bg1"/>
                </a:solidFill>
                <a:cs typeface="Arial" panose="020B0604020202020204" pitchFamily="34" charset="0"/>
                <a:hlinkClick r:id="rId4">
                  <a:extLst>
                    <a:ext uri="{A12FA001-AC4F-418D-AE19-62706E023703}">
                      <ahyp:hlinkClr xmlns:ahyp="http://schemas.microsoft.com/office/drawing/2018/hyperlinkcolor" xmlns="" val="tx"/>
                    </a:ext>
                  </a:extLst>
                </a:hlinkClick>
              </a:rPr>
              <a:t>www.isolaralliance.org</a:t>
            </a:r>
            <a:endParaRPr lang="en-US" dirty="0">
              <a:solidFill>
                <a:schemeClr val="bg1"/>
              </a:solidFill>
              <a:cs typeface="Arial" panose="020B0604020202020204" pitchFamily="34" charset="0"/>
            </a:endParaRPr>
          </a:p>
        </p:txBody>
      </p:sp>
    </p:spTree>
    <p:extLst>
      <p:ext uri="{BB962C8B-B14F-4D97-AF65-F5344CB8AC3E}">
        <p14:creationId xmlns:p14="http://schemas.microsoft.com/office/powerpoint/2010/main" val="3546122632"/>
      </p:ext>
    </p:extLst>
  </p:cSld>
  <p:clrMapOvr>
    <a:overrideClrMapping bg1="dk1" tx1="lt1" bg2="dk2" tx2="lt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FA8C35-D3C0-5A4F-B35F-5AF4F2148ABF}"/>
              </a:ext>
            </a:extLst>
          </p:cNvPr>
          <p:cNvSpPr>
            <a:spLocks noGrp="1"/>
          </p:cNvSpPr>
          <p:nvPr>
            <p:ph idx="1"/>
          </p:nvPr>
        </p:nvSpPr>
        <p:spPr>
          <a:xfrm>
            <a:off x="1196419" y="986783"/>
            <a:ext cx="10709636" cy="5081613"/>
          </a:xfrm>
        </p:spPr>
        <p:txBody>
          <a:bodyPr>
            <a:noAutofit/>
          </a:bodyPr>
          <a:lstStyle/>
          <a:p>
            <a:pPr marL="0" indent="0">
              <a:buNone/>
            </a:pPr>
            <a:r>
              <a:rPr lang="en-US" sz="1800" b="1" dirty="0">
                <a:latin typeface="Arial" panose="020B0604020202020204" pitchFamily="34" charset="0"/>
                <a:cs typeface="Arial" panose="020B0604020202020204" pitchFamily="34" charset="0"/>
              </a:rPr>
              <a:t>The goals of STAR-C include the following</a:t>
            </a:r>
            <a:r>
              <a:rPr lang="en-US" sz="1800" dirty="0">
                <a:latin typeface="Arial" panose="020B0604020202020204" pitchFamily="34" charset="0"/>
                <a:cs typeface="Arial" panose="020B0604020202020204" pitchFamily="34" charset="0"/>
              </a:rPr>
              <a:t>: </a:t>
            </a:r>
          </a:p>
          <a:p>
            <a:pPr>
              <a:buClr>
                <a:srgbClr val="F68123"/>
              </a:buClr>
            </a:pPr>
            <a:r>
              <a:rPr lang="en-US" sz="1800" dirty="0">
                <a:latin typeface="Arial" panose="020B0604020202020204" pitchFamily="34" charset="0"/>
                <a:cs typeface="Arial" panose="020B0604020202020204" pitchFamily="34" charset="0"/>
              </a:rPr>
              <a:t>To build a network of training and technical STAR-centers in ISA member countries</a:t>
            </a:r>
          </a:p>
          <a:p>
            <a:pPr>
              <a:buClr>
                <a:srgbClr val="F68123"/>
              </a:buClr>
            </a:pPr>
            <a:r>
              <a:rPr lang="en-US" sz="1800" dirty="0">
                <a:latin typeface="Arial" panose="020B0604020202020204" pitchFamily="34" charset="0"/>
                <a:cs typeface="Arial" panose="020B0604020202020204" pitchFamily="34" charset="0"/>
              </a:rPr>
              <a:t>To develop and disseminate training programs for all solar energy stakeholders (technicians, trainers, project developers, engineers, policy makers, </a:t>
            </a:r>
            <a:r>
              <a:rPr lang="en-US" sz="1800" dirty="0" err="1">
                <a:latin typeface="Arial" panose="020B0604020202020204" pitchFamily="34" charset="0"/>
                <a:cs typeface="Arial" panose="020B0604020202020204" pitchFamily="34" charset="0"/>
              </a:rPr>
              <a:t>etc</a:t>
            </a:r>
            <a:r>
              <a:rPr lang="en-US" sz="1800" dirty="0">
                <a:latin typeface="Arial" panose="020B0604020202020204" pitchFamily="34" charset="0"/>
                <a:cs typeface="Arial" panose="020B0604020202020204" pitchFamily="34" charset="0"/>
              </a:rPr>
              <a:t>).</a:t>
            </a:r>
          </a:p>
          <a:p>
            <a:pPr>
              <a:buClr>
                <a:srgbClr val="F68123"/>
              </a:buClr>
            </a:pPr>
            <a:r>
              <a:rPr lang="en-US" sz="1800" dirty="0">
                <a:latin typeface="Arial" panose="020B0604020202020204" pitchFamily="34" charset="0"/>
                <a:cs typeface="Arial" panose="020B0604020202020204" pitchFamily="34" charset="0"/>
              </a:rPr>
              <a:t>To provide testing and technical certification capabilities to key STAR-centers.</a:t>
            </a:r>
          </a:p>
          <a:p>
            <a:endParaRPr lang="en-US" sz="1800" dirty="0">
              <a:latin typeface="Arial" panose="020B0604020202020204" pitchFamily="34" charset="0"/>
              <a:cs typeface="Arial" panose="020B0604020202020204" pitchFamily="34" charset="0"/>
            </a:endParaRPr>
          </a:p>
          <a:p>
            <a:pPr marL="0" indent="0">
              <a:buNone/>
            </a:pPr>
            <a:r>
              <a:rPr lang="en-US" sz="1800" b="1" dirty="0">
                <a:latin typeface="Arial" panose="020B0604020202020204" pitchFamily="34" charset="0"/>
                <a:cs typeface="Arial" panose="020B0604020202020204" pitchFamily="34" charset="0"/>
              </a:rPr>
              <a:t>Benefits</a:t>
            </a:r>
            <a:r>
              <a:rPr lang="en-US" sz="1800" dirty="0">
                <a:latin typeface="Arial" panose="020B0604020202020204" pitchFamily="34" charset="0"/>
                <a:cs typeface="Arial" panose="020B0604020202020204" pitchFamily="34" charset="0"/>
              </a:rPr>
              <a:t>: </a:t>
            </a:r>
          </a:p>
          <a:p>
            <a:pPr>
              <a:buClr>
                <a:srgbClr val="F68123"/>
              </a:buClr>
            </a:pPr>
            <a:r>
              <a:rPr lang="en-US" sz="1800" dirty="0">
                <a:latin typeface="Arial" panose="020B0604020202020204" pitchFamily="34" charset="0"/>
                <a:cs typeface="Arial" panose="020B0604020202020204" pitchFamily="34" charset="0"/>
              </a:rPr>
              <a:t>Share solar energy development experiences amongst various member countries. </a:t>
            </a:r>
          </a:p>
          <a:p>
            <a:pPr>
              <a:buClr>
                <a:srgbClr val="F68123"/>
              </a:buClr>
            </a:pPr>
            <a:r>
              <a:rPr lang="en-US" sz="1800" dirty="0">
                <a:latin typeface="Arial" panose="020B0604020202020204" pitchFamily="34" charset="0"/>
                <a:cs typeface="Arial" panose="020B0604020202020204" pitchFamily="34" charset="0"/>
              </a:rPr>
              <a:t>Encourage joint research, development and demonstration, capacity building, and creation of networks</a:t>
            </a:r>
          </a:p>
          <a:p>
            <a:pPr>
              <a:buClr>
                <a:srgbClr val="F68123"/>
              </a:buClr>
            </a:pPr>
            <a:r>
              <a:rPr lang="en-US" sz="1800" dirty="0">
                <a:latin typeface="Arial" panose="020B0604020202020204" pitchFamily="34" charset="0"/>
                <a:cs typeface="Arial" panose="020B0604020202020204" pitchFamily="34" charset="0"/>
              </a:rPr>
              <a:t>Support employment generation by promoting key strategic skill sets </a:t>
            </a:r>
          </a:p>
          <a:p>
            <a:pPr>
              <a:buClr>
                <a:srgbClr val="F68123"/>
              </a:buClr>
            </a:pPr>
            <a:r>
              <a:rPr lang="en-US" sz="1800" dirty="0">
                <a:latin typeface="Arial" panose="020B0604020202020204" pitchFamily="34" charset="0"/>
                <a:cs typeface="Arial" panose="020B0604020202020204" pitchFamily="34" charset="0"/>
              </a:rPr>
              <a:t>Promote investment opportunities in member countries through upgraded research and development. </a:t>
            </a:r>
          </a:p>
          <a:p>
            <a:endParaRPr lang="en-US" sz="18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B1C98023-23EF-DA4A-B4F3-41106C6504AD}"/>
              </a:ext>
            </a:extLst>
          </p:cNvPr>
          <p:cNvSpPr txBox="1"/>
          <p:nvPr/>
        </p:nvSpPr>
        <p:spPr>
          <a:xfrm>
            <a:off x="0" y="0"/>
            <a:ext cx="12192000" cy="707886"/>
          </a:xfrm>
          <a:prstGeom prst="rect">
            <a:avLst/>
          </a:prstGeom>
          <a:noFill/>
        </p:spPr>
        <p:txBody>
          <a:bodyPr wrap="square" rtlCol="0">
            <a:spAutoFit/>
          </a:bodyPr>
          <a:lstStyle/>
          <a:p>
            <a:pPr algn="ctr"/>
            <a:r>
              <a:rPr lang="en-US" sz="4000" dirty="0">
                <a:solidFill>
                  <a:schemeClr val="accent1"/>
                </a:solidFill>
                <a:cs typeface="Arial" panose="020B0604020202020204" pitchFamily="34" charset="0"/>
              </a:rPr>
              <a:t>STAR-C Project</a:t>
            </a:r>
          </a:p>
        </p:txBody>
      </p:sp>
    </p:spTree>
    <p:extLst>
      <p:ext uri="{BB962C8B-B14F-4D97-AF65-F5344CB8AC3E}">
        <p14:creationId xmlns:p14="http://schemas.microsoft.com/office/powerpoint/2010/main" val="613220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1FA8C35-D3C0-5A4F-B35F-5AF4F2148ABF}"/>
              </a:ext>
            </a:extLst>
          </p:cNvPr>
          <p:cNvSpPr>
            <a:spLocks noGrp="1"/>
          </p:cNvSpPr>
          <p:nvPr>
            <p:ph idx="1"/>
          </p:nvPr>
        </p:nvSpPr>
        <p:spPr>
          <a:xfrm>
            <a:off x="838199" y="883088"/>
            <a:ext cx="11203745" cy="5081613"/>
          </a:xfrm>
        </p:spPr>
        <p:txBody>
          <a:bodyPr>
            <a:noAutofit/>
          </a:bodyPr>
          <a:lstStyle/>
          <a:p>
            <a:pPr>
              <a:buClr>
                <a:srgbClr val="F68123"/>
              </a:buClr>
            </a:pPr>
            <a:r>
              <a:rPr lang="en-US" sz="1600" dirty="0">
                <a:latin typeface="Arial" panose="020B0604020202020204" pitchFamily="34" charset="0"/>
                <a:cs typeface="Arial" panose="020B0604020202020204" pitchFamily="34" charset="0"/>
              </a:rPr>
              <a:t>Existing institutes or new institution set up by the countries</a:t>
            </a:r>
          </a:p>
          <a:p>
            <a:pPr>
              <a:buClr>
                <a:srgbClr val="F68123"/>
              </a:buClr>
            </a:pPr>
            <a:r>
              <a:rPr lang="en-US" sz="1600" dirty="0">
                <a:latin typeface="Arial" panose="020B0604020202020204" pitchFamily="34" charset="0"/>
                <a:cs typeface="Arial" panose="020B0604020202020204" pitchFamily="34" charset="0"/>
              </a:rPr>
              <a:t>Several institutions in the same country, each covering one of the activities of the STAR-C project, can qualify as STAR-C.</a:t>
            </a:r>
          </a:p>
          <a:p>
            <a:pPr>
              <a:buClr>
                <a:srgbClr val="F68123"/>
              </a:buClr>
            </a:pPr>
            <a:r>
              <a:rPr lang="en-US" sz="1600" dirty="0">
                <a:latin typeface="Arial" panose="020B0604020202020204" pitchFamily="34" charset="0"/>
                <a:cs typeface="Arial" panose="020B0604020202020204" pitchFamily="34" charset="0"/>
              </a:rPr>
              <a:t>3 main categories according to the services provided, their seniority and level of scientific accomplishment: 	</a:t>
            </a:r>
          </a:p>
          <a:p>
            <a:pPr lvl="1">
              <a:buClr>
                <a:srgbClr val="EC1D24"/>
              </a:buClr>
            </a:pPr>
            <a:r>
              <a:rPr lang="en-US" sz="1600" dirty="0">
                <a:latin typeface="Arial" panose="020B0604020202020204" pitchFamily="34" charset="0"/>
                <a:cs typeface="Arial" panose="020B0604020202020204" pitchFamily="34" charset="0"/>
              </a:rPr>
              <a:t>Level 1: STAR-C technical centers that provide at least one of the activities of the STAR-C project (trainings, R&amp;D, testing, etc.) ; </a:t>
            </a:r>
          </a:p>
          <a:p>
            <a:pPr lvl="1">
              <a:buClr>
                <a:srgbClr val="EC1D24"/>
              </a:buClr>
            </a:pPr>
            <a:r>
              <a:rPr lang="en-US" sz="1600" dirty="0">
                <a:latin typeface="Arial" panose="020B0604020202020204" pitchFamily="34" charset="0"/>
                <a:cs typeface="Arial" panose="020B0604020202020204" pitchFamily="34" charset="0"/>
              </a:rPr>
              <a:t>Level 2:  Centers of Excellence (STAR-</a:t>
            </a:r>
            <a:r>
              <a:rPr lang="en-US" sz="1600" dirty="0" err="1">
                <a:latin typeface="Arial" panose="020B0604020202020204" pitchFamily="34" charset="0"/>
                <a:cs typeface="Arial" panose="020B0604020202020204" pitchFamily="34" charset="0"/>
              </a:rPr>
              <a:t>CoE</a:t>
            </a:r>
            <a:r>
              <a:rPr lang="en-US" sz="1600" dirty="0">
                <a:latin typeface="Arial" panose="020B0604020202020204" pitchFamily="34" charset="0"/>
                <a:cs typeface="Arial" panose="020B0604020202020204" pitchFamily="34" charset="0"/>
              </a:rPr>
              <a:t>) can provide at least two of the activities of the STAR-C project ; </a:t>
            </a:r>
          </a:p>
          <a:p>
            <a:pPr lvl="1">
              <a:buClr>
                <a:srgbClr val="EC1D24"/>
              </a:buClr>
            </a:pPr>
            <a:r>
              <a:rPr lang="en-US" sz="1600" dirty="0">
                <a:latin typeface="Arial" panose="020B0604020202020204" pitchFamily="34" charset="0"/>
                <a:cs typeface="Arial" panose="020B0604020202020204" pitchFamily="34" charset="0"/>
              </a:rPr>
              <a:t>Level 3: Centers of Global Excellence (STAR-</a:t>
            </a:r>
            <a:r>
              <a:rPr lang="en-US" sz="1600" dirty="0" err="1">
                <a:latin typeface="Arial" panose="020B0604020202020204" pitchFamily="34" charset="0"/>
                <a:cs typeface="Arial" panose="020B0604020202020204" pitchFamily="34" charset="0"/>
              </a:rPr>
              <a:t>GCoE</a:t>
            </a:r>
            <a:r>
              <a:rPr lang="en-US" sz="1600" dirty="0">
                <a:latin typeface="Arial" panose="020B0604020202020204" pitchFamily="34" charset="0"/>
                <a:cs typeface="Arial" panose="020B0604020202020204" pitchFamily="34" charset="0"/>
              </a:rPr>
              <a:t>), long-established institutions showcasing the most advanced facilities and outstanding results on solar energy research.</a:t>
            </a:r>
          </a:p>
          <a:p>
            <a:endParaRPr lang="en-US" sz="1600" dirty="0">
              <a:latin typeface="Arial" panose="020B0604020202020204" pitchFamily="34" charset="0"/>
              <a:cs typeface="Arial" panose="020B0604020202020204" pitchFamily="34" charset="0"/>
            </a:endParaRPr>
          </a:p>
        </p:txBody>
      </p:sp>
      <p:sp>
        <p:nvSpPr>
          <p:cNvPr id="6" name="TextBox 5">
            <a:extLst>
              <a:ext uri="{FF2B5EF4-FFF2-40B4-BE49-F238E27FC236}">
                <a16:creationId xmlns:a16="http://schemas.microsoft.com/office/drawing/2014/main" id="{B1C98023-23EF-DA4A-B4F3-41106C6504AD}"/>
              </a:ext>
            </a:extLst>
          </p:cNvPr>
          <p:cNvSpPr txBox="1"/>
          <p:nvPr/>
        </p:nvSpPr>
        <p:spPr>
          <a:xfrm>
            <a:off x="0" y="0"/>
            <a:ext cx="12192000" cy="707886"/>
          </a:xfrm>
          <a:prstGeom prst="rect">
            <a:avLst/>
          </a:prstGeom>
          <a:noFill/>
        </p:spPr>
        <p:txBody>
          <a:bodyPr wrap="square" rtlCol="0">
            <a:spAutoFit/>
          </a:bodyPr>
          <a:lstStyle/>
          <a:p>
            <a:pPr algn="ctr"/>
            <a:r>
              <a:rPr lang="en-US" sz="4000" dirty="0">
                <a:solidFill>
                  <a:schemeClr val="accent1"/>
                </a:solidFill>
                <a:latin typeface="Arial" panose="020B0604020202020204" pitchFamily="34" charset="0"/>
                <a:cs typeface="Arial" panose="020B0604020202020204" pitchFamily="34" charset="0"/>
              </a:rPr>
              <a:t>What is a STAR-C?</a:t>
            </a:r>
          </a:p>
        </p:txBody>
      </p:sp>
      <p:graphicFrame>
        <p:nvGraphicFramePr>
          <p:cNvPr id="4" name="Diagramme 6">
            <a:extLst>
              <a:ext uri="{FF2B5EF4-FFF2-40B4-BE49-F238E27FC236}">
                <a16:creationId xmlns:a16="http://schemas.microsoft.com/office/drawing/2014/main" id="{900C58E4-E5BB-D545-B2CE-BDA0B212FA85}"/>
              </a:ext>
            </a:extLst>
          </p:cNvPr>
          <p:cNvGraphicFramePr/>
          <p:nvPr>
            <p:extLst>
              <p:ext uri="{D42A27DB-BD31-4B8C-83A1-F6EECF244321}">
                <p14:modId xmlns:p14="http://schemas.microsoft.com/office/powerpoint/2010/main" val="1542816142"/>
              </p:ext>
            </p:extLst>
          </p:nvPr>
        </p:nvGraphicFramePr>
        <p:xfrm>
          <a:off x="1432866" y="3635068"/>
          <a:ext cx="8442653" cy="308271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1407496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1C98023-23EF-DA4A-B4F3-41106C6504AD}"/>
              </a:ext>
            </a:extLst>
          </p:cNvPr>
          <p:cNvSpPr txBox="1"/>
          <p:nvPr/>
        </p:nvSpPr>
        <p:spPr>
          <a:xfrm>
            <a:off x="0" y="0"/>
            <a:ext cx="12192000" cy="707886"/>
          </a:xfrm>
          <a:prstGeom prst="rect">
            <a:avLst/>
          </a:prstGeom>
          <a:noFill/>
        </p:spPr>
        <p:txBody>
          <a:bodyPr wrap="square" rtlCol="0">
            <a:spAutoFit/>
          </a:bodyPr>
          <a:lstStyle/>
          <a:p>
            <a:pPr algn="ctr"/>
            <a:r>
              <a:rPr lang="en-US" sz="4000" dirty="0">
                <a:solidFill>
                  <a:schemeClr val="accent1"/>
                </a:solidFill>
                <a:cs typeface="Arial" panose="020B0604020202020204" pitchFamily="34" charset="0"/>
              </a:rPr>
              <a:t>Role of ISA</a:t>
            </a:r>
          </a:p>
        </p:txBody>
      </p:sp>
      <p:sp>
        <p:nvSpPr>
          <p:cNvPr id="7" name="Rounded Rectangle 6">
            <a:extLst>
              <a:ext uri="{FF2B5EF4-FFF2-40B4-BE49-F238E27FC236}">
                <a16:creationId xmlns:a16="http://schemas.microsoft.com/office/drawing/2014/main" id="{EF176977-4074-2847-AC2A-3B78DA37DF07}"/>
              </a:ext>
            </a:extLst>
          </p:cNvPr>
          <p:cNvSpPr/>
          <p:nvPr/>
        </p:nvSpPr>
        <p:spPr>
          <a:xfrm>
            <a:off x="3394709" y="1595878"/>
            <a:ext cx="1616444" cy="1719196"/>
          </a:xfrm>
          <a:prstGeom prst="roundRect">
            <a:avLst/>
          </a:prstGeom>
          <a:noFill/>
          <a:ln w="9525">
            <a:solidFill>
              <a:srgbClr val="EC1D24"/>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a:solidFill>
                  <a:schemeClr val="tx1"/>
                </a:solidFill>
                <a:cs typeface="Arial" panose="020B0604020202020204" pitchFamily="34" charset="0"/>
              </a:rPr>
              <a:t>Approach ISA for validation and approval for STAR-C / STAR-C </a:t>
            </a:r>
            <a:r>
              <a:rPr lang="en-US" sz="1200" b="1" dirty="0" err="1">
                <a:solidFill>
                  <a:schemeClr val="tx1"/>
                </a:solidFill>
                <a:cs typeface="Arial" panose="020B0604020202020204" pitchFamily="34" charset="0"/>
              </a:rPr>
              <a:t>CoE</a:t>
            </a:r>
            <a:r>
              <a:rPr lang="en-US" sz="1200" b="1" dirty="0">
                <a:solidFill>
                  <a:schemeClr val="tx1"/>
                </a:solidFill>
                <a:cs typeface="Arial" panose="020B0604020202020204" pitchFamily="34" charset="0"/>
              </a:rPr>
              <a:t> / STAR-C Global </a:t>
            </a:r>
            <a:r>
              <a:rPr lang="en-US" sz="1200" b="1" dirty="0" err="1">
                <a:solidFill>
                  <a:schemeClr val="tx1"/>
                </a:solidFill>
                <a:cs typeface="Arial" panose="020B0604020202020204" pitchFamily="34" charset="0"/>
              </a:rPr>
              <a:t>CoE</a:t>
            </a:r>
            <a:r>
              <a:rPr lang="en-US" sz="1200" b="1" dirty="0">
                <a:solidFill>
                  <a:schemeClr val="tx1"/>
                </a:solidFill>
                <a:cs typeface="Arial" panose="020B0604020202020204" pitchFamily="34" charset="0"/>
              </a:rPr>
              <a:t> status </a:t>
            </a:r>
            <a:endParaRPr lang="en-IN" sz="1200" b="1" dirty="0">
              <a:solidFill>
                <a:schemeClr val="tx1"/>
              </a:solidFill>
              <a:cs typeface="Arial" panose="020B0604020202020204" pitchFamily="34" charset="0"/>
            </a:endParaRPr>
          </a:p>
        </p:txBody>
      </p:sp>
      <p:sp>
        <p:nvSpPr>
          <p:cNvPr id="8" name="Rounded Rectangle 7">
            <a:extLst>
              <a:ext uri="{FF2B5EF4-FFF2-40B4-BE49-F238E27FC236}">
                <a16:creationId xmlns:a16="http://schemas.microsoft.com/office/drawing/2014/main" id="{B4DADA5F-D256-EE4C-A424-22068C715A86}"/>
              </a:ext>
            </a:extLst>
          </p:cNvPr>
          <p:cNvSpPr/>
          <p:nvPr/>
        </p:nvSpPr>
        <p:spPr>
          <a:xfrm>
            <a:off x="1642978" y="1595878"/>
            <a:ext cx="1639449" cy="1719196"/>
          </a:xfrm>
          <a:prstGeom prst="roundRect">
            <a:avLst/>
          </a:prstGeom>
          <a:noFill/>
          <a:ln w="9525">
            <a:solidFill>
              <a:srgbClr val="EC1D24"/>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a:solidFill>
                  <a:schemeClr val="tx1"/>
                </a:solidFill>
                <a:cs typeface="Arial" panose="020B0604020202020204" pitchFamily="34" charset="0"/>
              </a:rPr>
              <a:t>ISA countries will build upon  existing institutes or will set up new institutions as a STAR-C / STAR-C </a:t>
            </a:r>
            <a:r>
              <a:rPr lang="en-US" sz="1200" b="1" dirty="0" err="1">
                <a:solidFill>
                  <a:schemeClr val="tx1"/>
                </a:solidFill>
                <a:cs typeface="Arial" panose="020B0604020202020204" pitchFamily="34" charset="0"/>
              </a:rPr>
              <a:t>CoE</a:t>
            </a:r>
            <a:r>
              <a:rPr lang="en-US" sz="1200" b="1" dirty="0">
                <a:solidFill>
                  <a:schemeClr val="tx1"/>
                </a:solidFill>
                <a:cs typeface="Arial" panose="020B0604020202020204" pitchFamily="34" charset="0"/>
              </a:rPr>
              <a:t> / STAR-C Global </a:t>
            </a:r>
            <a:r>
              <a:rPr lang="en-US" sz="1200" b="1" dirty="0" err="1">
                <a:solidFill>
                  <a:schemeClr val="tx1"/>
                </a:solidFill>
                <a:cs typeface="Arial" panose="020B0604020202020204" pitchFamily="34" charset="0"/>
              </a:rPr>
              <a:t>CoE</a:t>
            </a:r>
            <a:endParaRPr lang="en-IN" sz="1200" b="1" dirty="0">
              <a:solidFill>
                <a:schemeClr val="tx1"/>
              </a:solidFill>
              <a:cs typeface="Arial" panose="020B0604020202020204" pitchFamily="34" charset="0"/>
            </a:endParaRPr>
          </a:p>
        </p:txBody>
      </p:sp>
      <p:sp>
        <p:nvSpPr>
          <p:cNvPr id="9" name="Rounded Rectangle 8">
            <a:extLst>
              <a:ext uri="{FF2B5EF4-FFF2-40B4-BE49-F238E27FC236}">
                <a16:creationId xmlns:a16="http://schemas.microsoft.com/office/drawing/2014/main" id="{F69B59FE-C00D-994E-8DEC-C0C726550F7D}"/>
              </a:ext>
            </a:extLst>
          </p:cNvPr>
          <p:cNvSpPr/>
          <p:nvPr/>
        </p:nvSpPr>
        <p:spPr>
          <a:xfrm>
            <a:off x="5161568" y="1595878"/>
            <a:ext cx="1768979" cy="1719196"/>
          </a:xfrm>
          <a:prstGeom prst="roundRect">
            <a:avLst/>
          </a:prstGeom>
          <a:noFill/>
          <a:ln w="9525">
            <a:solidFill>
              <a:srgbClr val="EC1D24"/>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200" b="1" dirty="0">
                <a:solidFill>
                  <a:schemeClr val="tx1"/>
                </a:solidFill>
                <a:cs typeface="Arial" panose="020B0604020202020204" pitchFamily="34" charset="0"/>
              </a:rPr>
              <a:t>STAR-C Status Awarded: eligible for ISA/STAR-C  branding and support from ISA </a:t>
            </a:r>
            <a:endParaRPr lang="en-IN" sz="1200" b="1" dirty="0">
              <a:solidFill>
                <a:schemeClr val="tx1"/>
              </a:solidFill>
              <a:cs typeface="Arial" panose="020B0604020202020204" pitchFamily="34" charset="0"/>
            </a:endParaRPr>
          </a:p>
        </p:txBody>
      </p:sp>
      <p:sp>
        <p:nvSpPr>
          <p:cNvPr id="10" name="Rounded Rectangle 9">
            <a:extLst>
              <a:ext uri="{FF2B5EF4-FFF2-40B4-BE49-F238E27FC236}">
                <a16:creationId xmlns:a16="http://schemas.microsoft.com/office/drawing/2014/main" id="{E489AB2E-FD23-3644-AF21-E44A3142B7C6}"/>
              </a:ext>
            </a:extLst>
          </p:cNvPr>
          <p:cNvSpPr/>
          <p:nvPr/>
        </p:nvSpPr>
        <p:spPr>
          <a:xfrm>
            <a:off x="8991581" y="1669174"/>
            <a:ext cx="1720560" cy="1719196"/>
          </a:xfrm>
          <a:prstGeom prst="roundRect">
            <a:avLst/>
          </a:prstGeom>
          <a:noFill/>
          <a:ln w="9525">
            <a:solidFill>
              <a:srgbClr val="EC1D24"/>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US" sz="1200" b="1" dirty="0">
              <a:solidFill>
                <a:schemeClr val="tx1"/>
              </a:solidFill>
              <a:cs typeface="Arial" panose="020B0604020202020204" pitchFamily="34" charset="0"/>
            </a:endParaRPr>
          </a:p>
          <a:p>
            <a:pPr algn="ctr"/>
            <a:endParaRPr lang="en-US" sz="1200" b="1" dirty="0">
              <a:solidFill>
                <a:schemeClr val="tx1"/>
              </a:solidFill>
              <a:cs typeface="Arial" panose="020B0604020202020204" pitchFamily="34" charset="0"/>
            </a:endParaRPr>
          </a:p>
          <a:p>
            <a:pPr algn="ctr"/>
            <a:endParaRPr lang="en-US" sz="1200" b="1" dirty="0">
              <a:solidFill>
                <a:schemeClr val="tx1"/>
              </a:solidFill>
              <a:cs typeface="Arial" panose="020B0604020202020204" pitchFamily="34" charset="0"/>
            </a:endParaRPr>
          </a:p>
          <a:p>
            <a:pPr algn="ctr"/>
            <a:r>
              <a:rPr lang="en-US" sz="1200" b="1" dirty="0">
                <a:solidFill>
                  <a:schemeClr val="tx1"/>
                </a:solidFill>
                <a:cs typeface="Arial" panose="020B0604020202020204" pitchFamily="34" charset="0"/>
              </a:rPr>
              <a:t>Network of ISA STAR-Centers</a:t>
            </a:r>
            <a:endParaRPr lang="en-IN" sz="1200" b="1" dirty="0">
              <a:solidFill>
                <a:schemeClr val="tx1"/>
              </a:solidFill>
              <a:cs typeface="Arial" panose="020B0604020202020204" pitchFamily="34" charset="0"/>
            </a:endParaRPr>
          </a:p>
        </p:txBody>
      </p:sp>
      <p:sp>
        <p:nvSpPr>
          <p:cNvPr id="11" name="6-Point Star 10">
            <a:extLst>
              <a:ext uri="{FF2B5EF4-FFF2-40B4-BE49-F238E27FC236}">
                <a16:creationId xmlns:a16="http://schemas.microsoft.com/office/drawing/2014/main" id="{A42B89C8-04C6-7244-9B3E-6E91FEE77754}"/>
              </a:ext>
            </a:extLst>
          </p:cNvPr>
          <p:cNvSpPr/>
          <p:nvPr/>
        </p:nvSpPr>
        <p:spPr>
          <a:xfrm>
            <a:off x="7224717" y="1777014"/>
            <a:ext cx="1606161" cy="1538060"/>
          </a:xfrm>
          <a:prstGeom prst="star6">
            <a:avLst/>
          </a:prstGeom>
          <a:noFill/>
          <a:ln w="9525">
            <a:solidFill>
              <a:srgbClr val="EC1D24"/>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100" b="1" dirty="0">
                <a:solidFill>
                  <a:schemeClr val="tx1"/>
                </a:solidFill>
                <a:cs typeface="Arial" panose="020B0604020202020204" pitchFamily="34" charset="0"/>
              </a:rPr>
              <a:t>STAR-C / STAR-C </a:t>
            </a:r>
            <a:r>
              <a:rPr lang="en-US" sz="1100" b="1" dirty="0" err="1">
                <a:solidFill>
                  <a:schemeClr val="tx1"/>
                </a:solidFill>
                <a:cs typeface="Arial" panose="020B0604020202020204" pitchFamily="34" charset="0"/>
              </a:rPr>
              <a:t>CoE</a:t>
            </a:r>
            <a:r>
              <a:rPr lang="en-US" sz="1100" b="1" dirty="0">
                <a:solidFill>
                  <a:schemeClr val="tx1"/>
                </a:solidFill>
                <a:cs typeface="Arial" panose="020B0604020202020204" pitchFamily="34" charset="0"/>
              </a:rPr>
              <a:t> / STAR-C global </a:t>
            </a:r>
            <a:r>
              <a:rPr lang="en-US" sz="1100" b="1" dirty="0" err="1">
                <a:solidFill>
                  <a:schemeClr val="tx1"/>
                </a:solidFill>
                <a:cs typeface="Arial" panose="020B0604020202020204" pitchFamily="34" charset="0"/>
              </a:rPr>
              <a:t>CoE</a:t>
            </a:r>
            <a:endParaRPr lang="en-IN" sz="1100" b="1" dirty="0">
              <a:solidFill>
                <a:schemeClr val="tx1"/>
              </a:solidFill>
              <a:cs typeface="Arial" panose="020B0604020202020204" pitchFamily="34" charset="0"/>
            </a:endParaRPr>
          </a:p>
        </p:txBody>
      </p:sp>
      <p:sp>
        <p:nvSpPr>
          <p:cNvPr id="12" name="Pentagon 11">
            <a:extLst>
              <a:ext uri="{FF2B5EF4-FFF2-40B4-BE49-F238E27FC236}">
                <a16:creationId xmlns:a16="http://schemas.microsoft.com/office/drawing/2014/main" id="{224766AB-FB33-614B-921D-C38877C92755}"/>
              </a:ext>
            </a:extLst>
          </p:cNvPr>
          <p:cNvSpPr/>
          <p:nvPr/>
        </p:nvSpPr>
        <p:spPr>
          <a:xfrm>
            <a:off x="1763583" y="1009447"/>
            <a:ext cx="1398237" cy="437903"/>
          </a:xfrm>
          <a:prstGeom prst="homePlate">
            <a:avLst/>
          </a:prstGeom>
          <a:noFill/>
          <a:ln w="38100">
            <a:solidFill>
              <a:srgbClr val="FEC92E"/>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27" b="1" dirty="0">
                <a:solidFill>
                  <a:schemeClr val="tx1"/>
                </a:solidFill>
                <a:cs typeface="Arial" panose="020B0604020202020204" pitchFamily="34" charset="0"/>
              </a:rPr>
              <a:t>Step 1</a:t>
            </a:r>
            <a:endParaRPr lang="en-IN" sz="1627" b="1" dirty="0">
              <a:solidFill>
                <a:schemeClr val="tx1"/>
              </a:solidFill>
              <a:cs typeface="Arial" panose="020B0604020202020204" pitchFamily="34" charset="0"/>
            </a:endParaRPr>
          </a:p>
        </p:txBody>
      </p:sp>
      <p:sp>
        <p:nvSpPr>
          <p:cNvPr id="13" name="Pentagon 12">
            <a:extLst>
              <a:ext uri="{FF2B5EF4-FFF2-40B4-BE49-F238E27FC236}">
                <a16:creationId xmlns:a16="http://schemas.microsoft.com/office/drawing/2014/main" id="{E70CB278-E0DA-F745-B92D-9D19AA6CB8A0}"/>
              </a:ext>
            </a:extLst>
          </p:cNvPr>
          <p:cNvSpPr/>
          <p:nvPr/>
        </p:nvSpPr>
        <p:spPr>
          <a:xfrm>
            <a:off x="3541946" y="1027811"/>
            <a:ext cx="1398237" cy="437903"/>
          </a:xfrm>
          <a:prstGeom prst="homePlate">
            <a:avLst/>
          </a:prstGeom>
          <a:noFill/>
          <a:ln w="38100">
            <a:solidFill>
              <a:srgbClr val="FEC92E"/>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27" b="1" dirty="0">
                <a:solidFill>
                  <a:schemeClr val="tx1"/>
                </a:solidFill>
                <a:cs typeface="Arial" panose="020B0604020202020204" pitchFamily="34" charset="0"/>
              </a:rPr>
              <a:t>Step 2</a:t>
            </a:r>
            <a:endParaRPr lang="en-IN" sz="1627" b="1" dirty="0">
              <a:solidFill>
                <a:schemeClr val="tx1"/>
              </a:solidFill>
              <a:cs typeface="Arial" panose="020B0604020202020204" pitchFamily="34" charset="0"/>
            </a:endParaRPr>
          </a:p>
        </p:txBody>
      </p:sp>
      <p:sp>
        <p:nvSpPr>
          <p:cNvPr id="14" name="Pentagon 13">
            <a:extLst>
              <a:ext uri="{FF2B5EF4-FFF2-40B4-BE49-F238E27FC236}">
                <a16:creationId xmlns:a16="http://schemas.microsoft.com/office/drawing/2014/main" id="{4AA1DFDB-64DB-A541-ACF5-C6661D77D0CE}"/>
              </a:ext>
            </a:extLst>
          </p:cNvPr>
          <p:cNvSpPr/>
          <p:nvPr/>
        </p:nvSpPr>
        <p:spPr>
          <a:xfrm>
            <a:off x="5420950" y="1039843"/>
            <a:ext cx="1398237" cy="437903"/>
          </a:xfrm>
          <a:prstGeom prst="homePlate">
            <a:avLst/>
          </a:prstGeom>
          <a:noFill/>
          <a:ln w="38100">
            <a:solidFill>
              <a:srgbClr val="FEC92E"/>
            </a:solid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627" b="1" dirty="0">
                <a:solidFill>
                  <a:schemeClr val="tx1"/>
                </a:solidFill>
                <a:cs typeface="Arial" panose="020B0604020202020204" pitchFamily="34" charset="0"/>
              </a:rPr>
              <a:t>Step 3</a:t>
            </a:r>
            <a:endParaRPr lang="en-IN" sz="1627" b="1" dirty="0">
              <a:solidFill>
                <a:schemeClr val="tx1"/>
              </a:solidFill>
              <a:cs typeface="Arial" panose="020B0604020202020204" pitchFamily="34" charset="0"/>
            </a:endParaRPr>
          </a:p>
        </p:txBody>
      </p:sp>
      <p:sp>
        <p:nvSpPr>
          <p:cNvPr id="15" name="Rectangle 14">
            <a:extLst>
              <a:ext uri="{FF2B5EF4-FFF2-40B4-BE49-F238E27FC236}">
                <a16:creationId xmlns:a16="http://schemas.microsoft.com/office/drawing/2014/main" id="{722C4F80-CEC4-7241-A8F1-DD9AD7197525}"/>
              </a:ext>
            </a:extLst>
          </p:cNvPr>
          <p:cNvSpPr/>
          <p:nvPr/>
        </p:nvSpPr>
        <p:spPr>
          <a:xfrm>
            <a:off x="1642978" y="3599662"/>
            <a:ext cx="10258915" cy="2879383"/>
          </a:xfrm>
          <a:prstGeom prst="rect">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600" dirty="0">
                <a:solidFill>
                  <a:schemeClr val="tx1"/>
                </a:solidFill>
                <a:cs typeface="Arial" panose="020B0604020202020204" pitchFamily="34" charset="0"/>
              </a:rPr>
              <a:t>ISA will support the institutes awarded STAR-C by :</a:t>
            </a:r>
          </a:p>
          <a:p>
            <a:endParaRPr lang="en-US" sz="1600" dirty="0">
              <a:solidFill>
                <a:schemeClr val="tx1"/>
              </a:solidFill>
              <a:cs typeface="Arial" panose="020B0604020202020204" pitchFamily="34" charset="0"/>
            </a:endParaRPr>
          </a:p>
          <a:p>
            <a:pPr marL="285750" indent="-285750">
              <a:buClr>
                <a:schemeClr val="accent2"/>
              </a:buClr>
              <a:buFont typeface="Arial" panose="020B0604020202020204" pitchFamily="34" charset="0"/>
              <a:buChar char="•"/>
            </a:pPr>
            <a:r>
              <a:rPr lang="en-US" sz="1600" dirty="0">
                <a:solidFill>
                  <a:schemeClr val="tx1"/>
                </a:solidFill>
                <a:cs typeface="Arial" panose="020B0604020202020204" pitchFamily="34" charset="0"/>
              </a:rPr>
              <a:t>Creating a network of STAR-centers in the ISA Member countries;</a:t>
            </a:r>
          </a:p>
          <a:p>
            <a:pPr marL="285750" indent="-285750">
              <a:buClr>
                <a:schemeClr val="accent2"/>
              </a:buClr>
              <a:buFont typeface="Arial" panose="020B0604020202020204" pitchFamily="34" charset="0"/>
              <a:buChar char="•"/>
            </a:pPr>
            <a:r>
              <a:rPr lang="en-US" sz="1600" dirty="0">
                <a:solidFill>
                  <a:schemeClr val="tx1"/>
                </a:solidFill>
                <a:cs typeface="Arial" panose="020B0604020202020204" pitchFamily="34" charset="0"/>
              </a:rPr>
              <a:t>Moderating this network and proposing cooperation projects between them (on standardization, R&amp;D, trainings) ;</a:t>
            </a:r>
          </a:p>
          <a:p>
            <a:pPr marL="285750" indent="-285750">
              <a:buClr>
                <a:schemeClr val="accent2"/>
              </a:buClr>
              <a:buFont typeface="Arial" panose="020B0604020202020204" pitchFamily="34" charset="0"/>
              <a:buChar char="•"/>
            </a:pPr>
            <a:r>
              <a:rPr lang="en-US" sz="1600" dirty="0">
                <a:solidFill>
                  <a:schemeClr val="tx1"/>
                </a:solidFill>
                <a:cs typeface="Arial" panose="020B0604020202020204" pitchFamily="34" charset="0"/>
              </a:rPr>
              <a:t>Centralize on ISA Infopedia training materials on solar energy provided by the Member countries and partners;</a:t>
            </a:r>
          </a:p>
          <a:p>
            <a:pPr marL="285750" indent="-285750">
              <a:buClr>
                <a:schemeClr val="accent2"/>
              </a:buClr>
              <a:buFont typeface="Arial" panose="020B0604020202020204" pitchFamily="34" charset="0"/>
              <a:buChar char="•"/>
            </a:pPr>
            <a:r>
              <a:rPr lang="en-US" sz="1600" dirty="0">
                <a:solidFill>
                  <a:schemeClr val="tx1"/>
                </a:solidFill>
                <a:cs typeface="Arial" panose="020B0604020202020204" pitchFamily="34" charset="0"/>
              </a:rPr>
              <a:t>Support the organization of physical trainings; </a:t>
            </a:r>
          </a:p>
          <a:p>
            <a:pPr marL="285750" indent="-285750">
              <a:buClr>
                <a:schemeClr val="accent2"/>
              </a:buClr>
              <a:buFont typeface="Arial" panose="020B0604020202020204" pitchFamily="34" charset="0"/>
              <a:buChar char="•"/>
            </a:pPr>
            <a:r>
              <a:rPr lang="en-US" sz="1600" dirty="0">
                <a:solidFill>
                  <a:schemeClr val="tx1"/>
                </a:solidFill>
                <a:cs typeface="Arial" panose="020B0604020202020204" pitchFamily="34" charset="0"/>
              </a:rPr>
              <a:t>Provide assistance to Member countries thanks to the “Ask-an-Expert” service delivered by CESC;</a:t>
            </a:r>
          </a:p>
          <a:p>
            <a:pPr marL="285750" indent="-285750">
              <a:buClr>
                <a:schemeClr val="accent2"/>
              </a:buClr>
              <a:buFont typeface="Arial" panose="020B0604020202020204" pitchFamily="34" charset="0"/>
              <a:buChar char="•"/>
            </a:pPr>
            <a:r>
              <a:rPr lang="en-US" sz="1600" dirty="0">
                <a:solidFill>
                  <a:schemeClr val="tx1"/>
                </a:solidFill>
                <a:cs typeface="Arial" panose="020B0604020202020204" pitchFamily="34" charset="0"/>
              </a:rPr>
              <a:t>Secure funding to set up training and certification centers in the ISA countries;</a:t>
            </a:r>
          </a:p>
          <a:p>
            <a:pPr marL="285750" indent="-285750">
              <a:buClr>
                <a:schemeClr val="accent2"/>
              </a:buClr>
              <a:buFont typeface="Arial" panose="020B0604020202020204" pitchFamily="34" charset="0"/>
              <a:buChar char="•"/>
            </a:pPr>
            <a:r>
              <a:rPr lang="en-US" sz="1600" dirty="0">
                <a:solidFill>
                  <a:schemeClr val="tx1"/>
                </a:solidFill>
                <a:cs typeface="Arial" panose="020B0604020202020204" pitchFamily="34" charset="0"/>
              </a:rPr>
              <a:t>Promote the STAR-C project during outreach campaigns and events; </a:t>
            </a:r>
          </a:p>
          <a:p>
            <a:pPr marL="285750" indent="-285750">
              <a:buClr>
                <a:schemeClr val="accent2"/>
              </a:buClr>
              <a:buFont typeface="Arial" panose="020B0604020202020204" pitchFamily="34" charset="0"/>
              <a:buChar char="•"/>
            </a:pPr>
            <a:r>
              <a:rPr lang="en-US" sz="1600" dirty="0">
                <a:solidFill>
                  <a:schemeClr val="tx1"/>
                </a:solidFill>
                <a:cs typeface="Arial" panose="020B0604020202020204" pitchFamily="34" charset="0"/>
              </a:rPr>
              <a:t>Create synergies with ISA task forces</a:t>
            </a:r>
          </a:p>
        </p:txBody>
      </p:sp>
    </p:spTree>
    <p:extLst>
      <p:ext uri="{BB962C8B-B14F-4D97-AF65-F5344CB8AC3E}">
        <p14:creationId xmlns:p14="http://schemas.microsoft.com/office/powerpoint/2010/main" val="34712492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B1C98023-23EF-DA4A-B4F3-41106C6504AD}"/>
              </a:ext>
            </a:extLst>
          </p:cNvPr>
          <p:cNvSpPr txBox="1"/>
          <p:nvPr/>
        </p:nvSpPr>
        <p:spPr>
          <a:xfrm>
            <a:off x="1112363" y="-466648"/>
            <a:ext cx="10691603" cy="1286160"/>
          </a:xfrm>
          <a:prstGeom prst="rect">
            <a:avLst/>
          </a:prstGeom>
        </p:spPr>
        <p:txBody>
          <a:bodyPr vert="horz" lIns="91440" tIns="45720" rIns="91440" bIns="45720" rtlCol="0" anchor="b">
            <a:normAutofit/>
          </a:bodyPr>
          <a:lstStyle/>
          <a:p>
            <a:pPr algn="ctr">
              <a:lnSpc>
                <a:spcPct val="90000"/>
              </a:lnSpc>
              <a:spcBef>
                <a:spcPct val="0"/>
              </a:spcBef>
              <a:spcAft>
                <a:spcPts val="600"/>
              </a:spcAft>
            </a:pPr>
            <a:r>
              <a:rPr lang="en-US" sz="4000" dirty="0">
                <a:solidFill>
                  <a:schemeClr val="accent1"/>
                </a:solidFill>
                <a:cs typeface="Arial" panose="020B0604020202020204" pitchFamily="34" charset="0"/>
              </a:rPr>
              <a:t>Role of ISA Member countries</a:t>
            </a:r>
          </a:p>
        </p:txBody>
      </p:sp>
      <p:cxnSp>
        <p:nvCxnSpPr>
          <p:cNvPr id="20"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xmlns=""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32649E"/>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EDFF2F3C-F30D-4544-BDFC-7D7092AE77AF}"/>
              </a:ext>
            </a:extLst>
          </p:cNvPr>
          <p:cNvSpPr/>
          <p:nvPr/>
        </p:nvSpPr>
        <p:spPr>
          <a:xfrm>
            <a:off x="4965431" y="1983545"/>
            <a:ext cx="6612280" cy="45485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2">
            <a:extLst>
              <a:ext uri="{FF2B5EF4-FFF2-40B4-BE49-F238E27FC236}">
                <a16:creationId xmlns:a16="http://schemas.microsoft.com/office/drawing/2014/main" id="{07AB6BDF-39A6-D94A-9D00-4E93ED311DAF}"/>
              </a:ext>
            </a:extLst>
          </p:cNvPr>
          <p:cNvSpPr txBox="1">
            <a:spLocks/>
          </p:cNvSpPr>
          <p:nvPr/>
        </p:nvSpPr>
        <p:spPr>
          <a:xfrm>
            <a:off x="1349828" y="1554601"/>
            <a:ext cx="10613709" cy="501747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Clr>
                <a:srgbClr val="F68123"/>
              </a:buClr>
              <a:buNone/>
            </a:pPr>
            <a:r>
              <a:rPr lang="en-US" sz="1800" dirty="0">
                <a:cs typeface="Arial" panose="020B0604020202020204" pitchFamily="34" charset="0"/>
              </a:rPr>
              <a:t>	The Member Country will provide their </a:t>
            </a:r>
            <a:r>
              <a:rPr lang="en-US" sz="1800" b="1" dirty="0">
                <a:cs typeface="Arial" panose="020B0604020202020204" pitchFamily="34" charset="0"/>
              </a:rPr>
              <a:t>feedback</a:t>
            </a:r>
            <a:r>
              <a:rPr lang="en-US" sz="1800" dirty="0">
                <a:cs typeface="Arial" panose="020B0604020202020204" pitchFamily="34" charset="0"/>
              </a:rPr>
              <a:t> on STAR-C project and express their needs ;</a:t>
            </a:r>
          </a:p>
          <a:p>
            <a:pPr marL="0" indent="0" algn="just">
              <a:buClr>
                <a:srgbClr val="F68123"/>
              </a:buClr>
              <a:buNone/>
            </a:pPr>
            <a:endParaRPr lang="en-US" sz="1800" dirty="0">
              <a:cs typeface="Arial" panose="020B0604020202020204" pitchFamily="34" charset="0"/>
            </a:endParaRPr>
          </a:p>
          <a:p>
            <a:pPr marL="0" indent="0" algn="just">
              <a:buClr>
                <a:srgbClr val="F68123"/>
              </a:buClr>
              <a:buNone/>
            </a:pPr>
            <a:r>
              <a:rPr lang="en-US" sz="1800" dirty="0">
                <a:cs typeface="Arial" panose="020B0604020202020204" pitchFamily="34" charset="0"/>
              </a:rPr>
              <a:t>	The Member Country will </a:t>
            </a:r>
            <a:r>
              <a:rPr lang="en-US" sz="1800" b="1" dirty="0">
                <a:cs typeface="Arial" panose="020B0604020202020204" pitchFamily="34" charset="0"/>
              </a:rPr>
              <a:t>identify</a:t>
            </a:r>
            <a:r>
              <a:rPr lang="en-US" sz="1800" dirty="0">
                <a:cs typeface="Arial" panose="020B0604020202020204" pitchFamily="34" charset="0"/>
              </a:rPr>
              <a:t> existing and prospective centers that could become a STAR-C 	(training, testing, certification, innovation) ;</a:t>
            </a:r>
          </a:p>
          <a:p>
            <a:pPr marL="0" indent="0" algn="just">
              <a:buClr>
                <a:srgbClr val="F68123"/>
              </a:buClr>
              <a:buNone/>
            </a:pPr>
            <a:endParaRPr lang="en-US" sz="1800" dirty="0">
              <a:cs typeface="Arial" panose="020B0604020202020204" pitchFamily="34" charset="0"/>
            </a:endParaRPr>
          </a:p>
          <a:p>
            <a:pPr marL="0" indent="0" algn="just">
              <a:buClr>
                <a:srgbClr val="F68123"/>
              </a:buClr>
              <a:buNone/>
            </a:pPr>
            <a:r>
              <a:rPr lang="en-US" sz="1800" dirty="0">
                <a:cs typeface="Arial" panose="020B0604020202020204" pitchFamily="34" charset="0"/>
              </a:rPr>
              <a:t>	In the case the Member country doesn’t have a solar energy center, </a:t>
            </a:r>
            <a:r>
              <a:rPr lang="en-US" sz="1800" b="1" dirty="0">
                <a:cs typeface="Arial" panose="020B0604020202020204" pitchFamily="34" charset="0"/>
              </a:rPr>
              <a:t>support</a:t>
            </a:r>
            <a:r>
              <a:rPr lang="en-US" sz="1800" dirty="0">
                <a:cs typeface="Arial" panose="020B0604020202020204" pitchFamily="34" charset="0"/>
              </a:rPr>
              <a:t> from the Secretariat will 	be provided, who will guide them further on the process roadmap for becoming a STAR-C ;</a:t>
            </a:r>
          </a:p>
          <a:p>
            <a:pPr algn="just">
              <a:buClr>
                <a:srgbClr val="F68123"/>
              </a:buClr>
            </a:pPr>
            <a:endParaRPr lang="en-US" sz="1800" dirty="0">
              <a:cs typeface="Arial" panose="020B0604020202020204" pitchFamily="34" charset="0"/>
            </a:endParaRPr>
          </a:p>
          <a:p>
            <a:pPr marL="0" indent="0" algn="just">
              <a:buClr>
                <a:srgbClr val="F68123"/>
              </a:buClr>
              <a:buNone/>
            </a:pPr>
            <a:r>
              <a:rPr lang="en-US" sz="1800" dirty="0">
                <a:cs typeface="Arial" panose="020B0604020202020204" pitchFamily="34" charset="0"/>
              </a:rPr>
              <a:t>	The Member country will </a:t>
            </a:r>
            <a:r>
              <a:rPr lang="en-US" sz="1800" b="1" dirty="0">
                <a:cs typeface="Arial" panose="020B0604020202020204" pitchFamily="34" charset="0"/>
              </a:rPr>
              <a:t>identify</a:t>
            </a:r>
            <a:r>
              <a:rPr lang="en-US" sz="1800" dirty="0">
                <a:cs typeface="Arial" panose="020B0604020202020204" pitchFamily="34" charset="0"/>
              </a:rPr>
              <a:t> existing solar energy </a:t>
            </a:r>
            <a:r>
              <a:rPr lang="en-US" sz="1800" b="1" dirty="0">
                <a:cs typeface="Arial" panose="020B0604020202020204" pitchFamily="34" charset="0"/>
              </a:rPr>
              <a:t>training</a:t>
            </a:r>
            <a:r>
              <a:rPr lang="en-US" sz="1800" dirty="0">
                <a:cs typeface="Arial" panose="020B0604020202020204" pitchFamily="34" charset="0"/>
              </a:rPr>
              <a:t> if there is any ;</a:t>
            </a:r>
          </a:p>
          <a:p>
            <a:pPr marL="0" indent="0" algn="just">
              <a:buClr>
                <a:srgbClr val="F68123"/>
              </a:buClr>
              <a:buNone/>
            </a:pPr>
            <a:endParaRPr lang="en-US" sz="1800" dirty="0">
              <a:cs typeface="Arial" panose="020B0604020202020204" pitchFamily="34" charset="0"/>
            </a:endParaRPr>
          </a:p>
          <a:p>
            <a:pPr marL="0" indent="0" algn="just">
              <a:buClr>
                <a:srgbClr val="F68123"/>
              </a:buClr>
              <a:buNone/>
            </a:pPr>
            <a:r>
              <a:rPr lang="en-US" sz="1800" dirty="0">
                <a:cs typeface="Arial" panose="020B0604020202020204" pitchFamily="34" charset="0"/>
              </a:rPr>
              <a:t>	The Member country will identify existing </a:t>
            </a:r>
            <a:r>
              <a:rPr lang="en-US" sz="1800" b="1" dirty="0">
                <a:cs typeface="Arial" panose="020B0604020202020204" pitchFamily="34" charset="0"/>
              </a:rPr>
              <a:t>standardization</a:t>
            </a:r>
            <a:r>
              <a:rPr lang="en-US" sz="1800" dirty="0">
                <a:cs typeface="Arial" panose="020B0604020202020204" pitchFamily="34" charset="0"/>
              </a:rPr>
              <a:t> process if there is any ; </a:t>
            </a:r>
          </a:p>
          <a:p>
            <a:pPr marL="0" indent="0" algn="just">
              <a:buClr>
                <a:srgbClr val="F68123"/>
              </a:buClr>
              <a:buNone/>
            </a:pPr>
            <a:endParaRPr lang="en-US" sz="1800" dirty="0">
              <a:cs typeface="Arial" panose="020B0604020202020204" pitchFamily="34" charset="0"/>
            </a:endParaRPr>
          </a:p>
          <a:p>
            <a:pPr marL="0" indent="0" algn="just">
              <a:buClr>
                <a:srgbClr val="F68123"/>
              </a:buClr>
              <a:buNone/>
            </a:pPr>
            <a:r>
              <a:rPr lang="en-US" sz="1800" dirty="0">
                <a:cs typeface="Arial" panose="020B0604020202020204" pitchFamily="34" charset="0"/>
              </a:rPr>
              <a:t>	The Member country will identify existing </a:t>
            </a:r>
            <a:r>
              <a:rPr lang="en-US" sz="1800" b="1" dirty="0">
                <a:cs typeface="Arial" panose="020B0604020202020204" pitchFamily="34" charset="0"/>
              </a:rPr>
              <a:t>funding</a:t>
            </a:r>
            <a:r>
              <a:rPr lang="en-US" sz="1800" dirty="0">
                <a:cs typeface="Arial" panose="020B0604020202020204" pitchFamily="34" charset="0"/>
              </a:rPr>
              <a:t> and partnerships to support STAR-C activities.</a:t>
            </a:r>
          </a:p>
          <a:p>
            <a:pPr algn="just">
              <a:buClr>
                <a:srgbClr val="F68123"/>
              </a:buClr>
            </a:pPr>
            <a:endParaRPr lang="en-US" sz="1800" dirty="0">
              <a:cs typeface="Arial" panose="020B0604020202020204" pitchFamily="34" charset="0"/>
            </a:endParaRPr>
          </a:p>
        </p:txBody>
      </p:sp>
      <p:pic>
        <p:nvPicPr>
          <p:cNvPr id="3" name="Graphique 2" descr="Répéter">
            <a:extLst>
              <a:ext uri="{FF2B5EF4-FFF2-40B4-BE49-F238E27FC236}">
                <a16:creationId xmlns:a16="http://schemas.microsoft.com/office/drawing/2014/main" id="{1FB5B1D7-E203-4AAF-B4A9-B2E5B5153B89}"/>
              </a:ext>
            </a:extLst>
          </p:cNvPr>
          <p:cNvPicPr>
            <a:picLocks noChangeAspect="1"/>
          </p:cNvPicPr>
          <p:nvPr/>
        </p:nvPicPr>
        <p:blipFill>
          <a:blip r:embed="rId2">
            <a:extLst>
              <a:ext uri="{96DAC541-7B7A-43D3-8B79-37D633B846F1}">
                <asvg:svgBlip xmlns:asvg="http://schemas.microsoft.com/office/drawing/2016/SVG/main" xmlns="" r:embed="rId3"/>
              </a:ext>
            </a:extLst>
          </a:blip>
          <a:stretch>
            <a:fillRect/>
          </a:stretch>
        </p:blipFill>
        <p:spPr>
          <a:xfrm>
            <a:off x="1612825" y="1520711"/>
            <a:ext cx="436302" cy="436302"/>
          </a:xfrm>
          <a:prstGeom prst="rect">
            <a:avLst/>
          </a:prstGeom>
        </p:spPr>
      </p:pic>
      <p:pic>
        <p:nvPicPr>
          <p:cNvPr id="7" name="Graphique 6" descr="Loupe">
            <a:extLst>
              <a:ext uri="{FF2B5EF4-FFF2-40B4-BE49-F238E27FC236}">
                <a16:creationId xmlns:a16="http://schemas.microsoft.com/office/drawing/2014/main" id="{CD44DCCD-60BD-45FD-8437-B002B540EC5D}"/>
              </a:ext>
            </a:extLst>
          </p:cNvPr>
          <p:cNvPicPr>
            <a:picLocks noChangeAspect="1"/>
          </p:cNvPicPr>
          <p:nvPr/>
        </p:nvPicPr>
        <p:blipFill>
          <a:blip r:embed="rId4">
            <a:extLst>
              <a:ext uri="{96DAC541-7B7A-43D3-8B79-37D633B846F1}">
                <asvg:svgBlip xmlns:asvg="http://schemas.microsoft.com/office/drawing/2016/SVG/main" xmlns="" r:embed="rId5"/>
              </a:ext>
            </a:extLst>
          </a:blip>
          <a:stretch>
            <a:fillRect/>
          </a:stretch>
        </p:blipFill>
        <p:spPr>
          <a:xfrm>
            <a:off x="1605273" y="2380314"/>
            <a:ext cx="451406" cy="451406"/>
          </a:xfrm>
          <a:prstGeom prst="rect">
            <a:avLst/>
          </a:prstGeom>
        </p:spPr>
      </p:pic>
      <p:pic>
        <p:nvPicPr>
          <p:cNvPr id="25" name="Graphique 24" descr="Cible">
            <a:extLst>
              <a:ext uri="{FF2B5EF4-FFF2-40B4-BE49-F238E27FC236}">
                <a16:creationId xmlns:a16="http://schemas.microsoft.com/office/drawing/2014/main" id="{02911F6B-BCFB-4A1A-B368-BEB0026FFCF1}"/>
              </a:ext>
            </a:extLst>
          </p:cNvPr>
          <p:cNvPicPr>
            <a:picLocks noChangeAspect="1"/>
          </p:cNvPicPr>
          <p:nvPr/>
        </p:nvPicPr>
        <p:blipFill>
          <a:blip r:embed="rId6">
            <a:extLst>
              <a:ext uri="{96DAC541-7B7A-43D3-8B79-37D633B846F1}">
                <asvg:svgBlip xmlns:asvg="http://schemas.microsoft.com/office/drawing/2016/SVG/main" xmlns="" r:embed="rId7"/>
              </a:ext>
            </a:extLst>
          </a:blip>
          <a:stretch>
            <a:fillRect/>
          </a:stretch>
        </p:blipFill>
        <p:spPr>
          <a:xfrm>
            <a:off x="1612530" y="4254137"/>
            <a:ext cx="436892" cy="436892"/>
          </a:xfrm>
          <a:prstGeom prst="rect">
            <a:avLst/>
          </a:prstGeom>
        </p:spPr>
      </p:pic>
      <p:pic>
        <p:nvPicPr>
          <p:cNvPr id="31" name="Graphique 30" descr="Liste de vérification">
            <a:extLst>
              <a:ext uri="{FF2B5EF4-FFF2-40B4-BE49-F238E27FC236}">
                <a16:creationId xmlns:a16="http://schemas.microsoft.com/office/drawing/2014/main" id="{21772940-7C6D-48DC-8423-2FBA0DEA2720}"/>
              </a:ext>
            </a:extLst>
          </p:cNvPr>
          <p:cNvPicPr>
            <a:picLocks noChangeAspect="1"/>
          </p:cNvPicPr>
          <p:nvPr/>
        </p:nvPicPr>
        <p:blipFill>
          <a:blip r:embed="rId8">
            <a:extLst>
              <a:ext uri="{96DAC541-7B7A-43D3-8B79-37D633B846F1}">
                <asvg:svgBlip xmlns:asvg="http://schemas.microsoft.com/office/drawing/2016/SVG/main" xmlns="" r:embed="rId9"/>
              </a:ext>
            </a:extLst>
          </a:blip>
          <a:stretch>
            <a:fillRect/>
          </a:stretch>
        </p:blipFill>
        <p:spPr>
          <a:xfrm>
            <a:off x="1579259" y="4964010"/>
            <a:ext cx="503434" cy="503434"/>
          </a:xfrm>
          <a:prstGeom prst="rect">
            <a:avLst/>
          </a:prstGeom>
        </p:spPr>
      </p:pic>
      <p:pic>
        <p:nvPicPr>
          <p:cNvPr id="39" name="Graphique 38" descr="Groupe">
            <a:extLst>
              <a:ext uri="{FF2B5EF4-FFF2-40B4-BE49-F238E27FC236}">
                <a16:creationId xmlns:a16="http://schemas.microsoft.com/office/drawing/2014/main" id="{5B3C6995-0ED1-40BB-BB0A-277768D9732D}"/>
              </a:ext>
            </a:extLst>
          </p:cNvPr>
          <p:cNvPicPr>
            <a:picLocks noChangeAspect="1"/>
          </p:cNvPicPr>
          <p:nvPr/>
        </p:nvPicPr>
        <p:blipFill>
          <a:blip r:embed="rId10">
            <a:extLst>
              <a:ext uri="{96DAC541-7B7A-43D3-8B79-37D633B846F1}">
                <asvg:svgBlip xmlns:asvg="http://schemas.microsoft.com/office/drawing/2016/SVG/main" xmlns="" r:embed="rId11"/>
              </a:ext>
            </a:extLst>
          </a:blip>
          <a:stretch>
            <a:fillRect/>
          </a:stretch>
        </p:blipFill>
        <p:spPr>
          <a:xfrm>
            <a:off x="1558392" y="3330596"/>
            <a:ext cx="545168" cy="545168"/>
          </a:xfrm>
          <a:prstGeom prst="rect">
            <a:avLst/>
          </a:prstGeom>
        </p:spPr>
      </p:pic>
      <p:pic>
        <p:nvPicPr>
          <p:cNvPr id="47" name="Graphique 46" descr="Tirelire">
            <a:extLst>
              <a:ext uri="{FF2B5EF4-FFF2-40B4-BE49-F238E27FC236}">
                <a16:creationId xmlns:a16="http://schemas.microsoft.com/office/drawing/2014/main" id="{3A57154F-09F7-4C6D-A11F-D4FDCA84B4CA}"/>
              </a:ext>
            </a:extLst>
          </p:cNvPr>
          <p:cNvPicPr>
            <a:picLocks noChangeAspect="1"/>
          </p:cNvPicPr>
          <p:nvPr/>
        </p:nvPicPr>
        <p:blipFill>
          <a:blip r:embed="rId12">
            <a:extLst>
              <a:ext uri="{96DAC541-7B7A-43D3-8B79-37D633B846F1}">
                <asvg:svgBlip xmlns:asvg="http://schemas.microsoft.com/office/drawing/2016/SVG/main" xmlns="" r:embed="rId13"/>
              </a:ext>
            </a:extLst>
          </a:blip>
          <a:stretch>
            <a:fillRect/>
          </a:stretch>
        </p:blipFill>
        <p:spPr>
          <a:xfrm>
            <a:off x="1600573" y="5730937"/>
            <a:ext cx="460806" cy="460806"/>
          </a:xfrm>
          <a:prstGeom prst="rect">
            <a:avLst/>
          </a:prstGeom>
        </p:spPr>
      </p:pic>
    </p:spTree>
    <p:extLst>
      <p:ext uri="{BB962C8B-B14F-4D97-AF65-F5344CB8AC3E}">
        <p14:creationId xmlns:p14="http://schemas.microsoft.com/office/powerpoint/2010/main" val="38638819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A06DC59-9285-4D08-AA30-17C2128DBE16}"/>
              </a:ext>
            </a:extLst>
          </p:cNvPr>
          <p:cNvSpPr/>
          <p:nvPr/>
        </p:nvSpPr>
        <p:spPr>
          <a:xfrm>
            <a:off x="9055407" y="5973315"/>
            <a:ext cx="3223679" cy="864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4" name="TextBox 23">
            <a:extLst>
              <a:ext uri="{FF2B5EF4-FFF2-40B4-BE49-F238E27FC236}">
                <a16:creationId xmlns:a16="http://schemas.microsoft.com/office/drawing/2014/main" id="{6FD649B8-AEA4-344A-B63C-3FC37C8D627C}"/>
              </a:ext>
            </a:extLst>
          </p:cNvPr>
          <p:cNvSpPr txBox="1"/>
          <p:nvPr/>
        </p:nvSpPr>
        <p:spPr>
          <a:xfrm>
            <a:off x="452487" y="-281354"/>
            <a:ext cx="11274107" cy="1676603"/>
          </a:xfrm>
          <a:prstGeom prst="rect">
            <a:avLst/>
          </a:prstGeom>
        </p:spPr>
        <p:txBody>
          <a:bodyPr vert="horz" lIns="91440" tIns="45720" rIns="91440" bIns="45720" rtlCol="0" anchor="ctr">
            <a:normAutofit/>
          </a:bodyPr>
          <a:lstStyle/>
          <a:p>
            <a:pPr algn="ctr">
              <a:lnSpc>
                <a:spcPct val="90000"/>
              </a:lnSpc>
              <a:spcBef>
                <a:spcPct val="0"/>
              </a:spcBef>
              <a:spcAft>
                <a:spcPts val="600"/>
              </a:spcAft>
            </a:pPr>
            <a:r>
              <a:rPr lang="en-US" sz="4000">
                <a:solidFill>
                  <a:schemeClr val="accent1"/>
                </a:solidFill>
                <a:cs typeface="Arial" panose="020B0604020202020204" pitchFamily="34" charset="0"/>
              </a:rPr>
              <a:t>Role of Partners</a:t>
            </a:r>
            <a:endParaRPr lang="en-US" sz="4000" dirty="0">
              <a:solidFill>
                <a:schemeClr val="accent1"/>
              </a:solidFill>
              <a:cs typeface="Arial" panose="020B0604020202020204" pitchFamily="34" charset="0"/>
            </a:endParaRPr>
          </a:p>
        </p:txBody>
      </p:sp>
      <p:sp>
        <p:nvSpPr>
          <p:cNvPr id="25" name="Content Placeholder 2">
            <a:extLst>
              <a:ext uri="{FF2B5EF4-FFF2-40B4-BE49-F238E27FC236}">
                <a16:creationId xmlns:a16="http://schemas.microsoft.com/office/drawing/2014/main" id="{1A03A343-E8D9-E04A-B6EE-2B4688DE127D}"/>
              </a:ext>
            </a:extLst>
          </p:cNvPr>
          <p:cNvSpPr txBox="1">
            <a:spLocks/>
          </p:cNvSpPr>
          <p:nvPr/>
        </p:nvSpPr>
        <p:spPr>
          <a:xfrm>
            <a:off x="1253765" y="1454903"/>
            <a:ext cx="10180598" cy="5383237"/>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buClr>
                <a:srgbClr val="F68123"/>
              </a:buClr>
            </a:pPr>
            <a:r>
              <a:rPr lang="en-US" sz="1800" dirty="0">
                <a:cs typeface="Arial" panose="020B0604020202020204" pitchFamily="34" charset="0"/>
              </a:rPr>
              <a:t>ISA will collaborate with the </a:t>
            </a:r>
            <a:r>
              <a:rPr lang="en-US" sz="1800" b="1" dirty="0">
                <a:cs typeface="Arial" panose="020B0604020202020204" pitchFamily="34" charset="0"/>
              </a:rPr>
              <a:t>leading institutions across the world on the STAR-C project</a:t>
            </a:r>
            <a:r>
              <a:rPr lang="en-US" sz="1800" dirty="0">
                <a:cs typeface="Arial" panose="020B0604020202020204" pitchFamily="34" charset="0"/>
              </a:rPr>
              <a:t>. The collaboration will be across the domain of research and technology institutes, CSR wings of the global organizations, governmental and semi-governmental organizations.</a:t>
            </a:r>
          </a:p>
          <a:p>
            <a:pPr algn="just">
              <a:buClr>
                <a:srgbClr val="F68123"/>
              </a:buClr>
            </a:pPr>
            <a:r>
              <a:rPr lang="en-US" sz="1800" dirty="0">
                <a:cs typeface="Arial" panose="020B0604020202020204" pitchFamily="34" charset="0"/>
              </a:rPr>
              <a:t>ISA is already collaborating with some organizations such as the French National Institute for Solar Energy (INES), the Clean Energy Solutions Center (CESC) with prominent contributions from the Australian Ministry of the Environment and Energy and NREL (US National Renewable Energy Laboratory), Indian National Institute for Solar Energy (NISE), University of Fiji in association with the Pacific Islands Development Forum as part of the Center of Renewable Energy (CORE), Schneider Electric Foundation, East African Centre of Excellence for Renewable Energy and Energy Efficiency (EACREEE), as well as the Bureau of Indian Standards (BIS), FICCI and Ernst &amp; Young </a:t>
            </a:r>
            <a:r>
              <a:rPr lang="en-US" sz="1800" b="1" dirty="0">
                <a:cs typeface="Arial" panose="020B0604020202020204" pitchFamily="34" charset="0"/>
              </a:rPr>
              <a:t>to set the stage for a comprehensive reflection on the standardization and the development of benchmark criteria for STAR-C’s various levels.</a:t>
            </a:r>
          </a:p>
          <a:p>
            <a:pPr algn="just">
              <a:buClr>
                <a:srgbClr val="F68123"/>
              </a:buClr>
            </a:pPr>
            <a:endParaRPr lang="en-US" sz="1800" dirty="0">
              <a:cs typeface="Arial" panose="020B0604020202020204" pitchFamily="34" charset="0"/>
            </a:endParaRPr>
          </a:p>
        </p:txBody>
      </p:sp>
    </p:spTree>
    <p:extLst>
      <p:ext uri="{BB962C8B-B14F-4D97-AF65-F5344CB8AC3E}">
        <p14:creationId xmlns:p14="http://schemas.microsoft.com/office/powerpoint/2010/main" val="10793948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E4BC784-592E-4EE1-A8A0-9E6EAE132864}"/>
              </a:ext>
            </a:extLst>
          </p:cNvPr>
          <p:cNvSpPr>
            <a:spLocks noGrp="1"/>
          </p:cNvSpPr>
          <p:nvPr>
            <p:ph type="body" sz="quarter" idx="32"/>
          </p:nvPr>
        </p:nvSpPr>
        <p:spPr>
          <a:xfrm>
            <a:off x="911901" y="208249"/>
            <a:ext cx="11529483" cy="492443"/>
          </a:xfrm>
        </p:spPr>
        <p:txBody>
          <a:bodyPr>
            <a:normAutofit fontScale="77500" lnSpcReduction="20000"/>
          </a:bodyPr>
          <a:lstStyle/>
          <a:p>
            <a:pPr marL="0" algn="ctr">
              <a:lnSpc>
                <a:spcPct val="100000"/>
              </a:lnSpc>
              <a:spcBef>
                <a:spcPct val="0"/>
              </a:spcBef>
              <a:spcAft>
                <a:spcPts val="600"/>
              </a:spcAft>
            </a:pPr>
            <a:r>
              <a:rPr lang="en-US" sz="4000" dirty="0">
                <a:solidFill>
                  <a:schemeClr val="accent1"/>
                </a:solidFill>
                <a:cs typeface="Arial" panose="020B0604020202020204" pitchFamily="34" charset="0"/>
              </a:rPr>
              <a:t>ISA </a:t>
            </a:r>
            <a:r>
              <a:rPr lang="en-US" sz="4000" dirty="0" err="1">
                <a:solidFill>
                  <a:schemeClr val="accent1"/>
                </a:solidFill>
                <a:cs typeface="Arial" panose="020B0604020202020204" pitchFamily="34" charset="0"/>
              </a:rPr>
              <a:t>InfoPedia</a:t>
            </a:r>
            <a:r>
              <a:rPr lang="en-US" sz="4000" dirty="0">
                <a:solidFill>
                  <a:schemeClr val="accent1"/>
                </a:solidFill>
                <a:cs typeface="Arial" panose="020B0604020202020204" pitchFamily="34" charset="0"/>
              </a:rPr>
              <a:t> Solar Academy Preview: 3</a:t>
            </a:r>
            <a:r>
              <a:rPr lang="en-US" sz="4000" baseline="30000" dirty="0">
                <a:solidFill>
                  <a:schemeClr val="accent1"/>
                </a:solidFill>
                <a:cs typeface="Arial" panose="020B0604020202020204" pitchFamily="34" charset="0"/>
              </a:rPr>
              <a:t>rd</a:t>
            </a:r>
            <a:r>
              <a:rPr lang="en-US" sz="4000" dirty="0">
                <a:solidFill>
                  <a:schemeClr val="accent1"/>
                </a:solidFill>
                <a:cs typeface="Arial" panose="020B0604020202020204" pitchFamily="34" charset="0"/>
              </a:rPr>
              <a:t> October 2018</a:t>
            </a:r>
          </a:p>
        </p:txBody>
      </p:sp>
      <p:sp>
        <p:nvSpPr>
          <p:cNvPr id="3" name="Rectangle 2">
            <a:extLst>
              <a:ext uri="{FF2B5EF4-FFF2-40B4-BE49-F238E27FC236}">
                <a16:creationId xmlns:a16="http://schemas.microsoft.com/office/drawing/2014/main" id="{19E307F2-17E1-4A5B-B3DB-2ADD238F9B5A}"/>
              </a:ext>
            </a:extLst>
          </p:cNvPr>
          <p:cNvSpPr/>
          <p:nvPr/>
        </p:nvSpPr>
        <p:spPr>
          <a:xfrm>
            <a:off x="8188945" y="1150069"/>
            <a:ext cx="3840812" cy="4267835"/>
          </a:xfrm>
          <a:prstGeom prst="rect">
            <a:avLst/>
          </a:prstGeom>
        </p:spPr>
        <p:txBody>
          <a:bodyPr wrap="square">
            <a:spAutoFit/>
          </a:bodyPr>
          <a:lstStyle/>
          <a:p>
            <a:pPr marL="228600" indent="-228600" algn="just">
              <a:lnSpc>
                <a:spcPct val="90000"/>
              </a:lnSpc>
              <a:spcBef>
                <a:spcPts val="1000"/>
              </a:spcBef>
              <a:spcAft>
                <a:spcPts val="667"/>
              </a:spcAft>
              <a:buClr>
                <a:srgbClr val="F68123"/>
              </a:buClr>
              <a:buFont typeface="Arial" panose="020B0604020202020204" pitchFamily="34" charset="0"/>
              <a:buChar char="•"/>
            </a:pPr>
            <a:r>
              <a:rPr lang="en-US" dirty="0">
                <a:cs typeface="Arial" panose="020B0604020202020204" pitchFamily="34" charset="0"/>
              </a:rPr>
              <a:t>All training material will be made available to ISA Members and partners through ISA’s  </a:t>
            </a:r>
            <a:r>
              <a:rPr lang="en-US" b="1" dirty="0">
                <a:cs typeface="Arial" panose="020B0604020202020204" pitchFamily="34" charset="0"/>
              </a:rPr>
              <a:t>Solar Academy training platform</a:t>
            </a:r>
            <a:r>
              <a:rPr lang="en-US" dirty="0">
                <a:cs typeface="Arial" panose="020B0604020202020204" pitchFamily="34" charset="0"/>
              </a:rPr>
              <a:t>, which is a part of </a:t>
            </a:r>
            <a:r>
              <a:rPr lang="en-US" b="1" dirty="0">
                <a:cs typeface="Arial" panose="020B0604020202020204" pitchFamily="34" charset="0"/>
              </a:rPr>
              <a:t>ISA </a:t>
            </a:r>
            <a:r>
              <a:rPr lang="en-US" b="1" dirty="0" err="1">
                <a:cs typeface="Arial" panose="020B0604020202020204" pitchFamily="34" charset="0"/>
              </a:rPr>
              <a:t>InfoPedia</a:t>
            </a:r>
            <a:r>
              <a:rPr lang="en-US" dirty="0">
                <a:cs typeface="Arial" panose="020B0604020202020204" pitchFamily="34" charset="0"/>
              </a:rPr>
              <a:t>.  </a:t>
            </a:r>
          </a:p>
          <a:p>
            <a:pPr marL="228600" indent="-228600" algn="just">
              <a:lnSpc>
                <a:spcPct val="90000"/>
              </a:lnSpc>
              <a:spcBef>
                <a:spcPts val="1000"/>
              </a:spcBef>
              <a:spcAft>
                <a:spcPts val="667"/>
              </a:spcAft>
              <a:buClr>
                <a:srgbClr val="F68123"/>
              </a:buClr>
              <a:buFont typeface="Arial" panose="020B0604020202020204" pitchFamily="34" charset="0"/>
              <a:buChar char="•"/>
            </a:pPr>
            <a:r>
              <a:rPr lang="en-US" dirty="0">
                <a:cs typeface="Arial" panose="020B0604020202020204" pitchFamily="34" charset="0"/>
              </a:rPr>
              <a:t>ISA Infopedia platform is being developed under European Union funding and will be launched in its entirety in December 2018.  </a:t>
            </a:r>
          </a:p>
          <a:p>
            <a:pPr marL="228600" indent="-228600" algn="just">
              <a:lnSpc>
                <a:spcPct val="90000"/>
              </a:lnSpc>
              <a:spcBef>
                <a:spcPts val="1000"/>
              </a:spcBef>
              <a:spcAft>
                <a:spcPts val="667"/>
              </a:spcAft>
              <a:buClr>
                <a:srgbClr val="F68123"/>
              </a:buClr>
              <a:buFont typeface="Arial" panose="020B0604020202020204" pitchFamily="34" charset="0"/>
              <a:buChar char="•"/>
            </a:pPr>
            <a:r>
              <a:rPr lang="en-US" dirty="0">
                <a:cs typeface="Arial" panose="020B0604020202020204" pitchFamily="34" charset="0"/>
              </a:rPr>
              <a:t>To better serve the purposes of Star-C,  Solar Academy’s delivery has been expedited and a preview will be made available as of today, to coincide with STAR-C ‘s presentation in ISA’s 1st General Assembly.</a:t>
            </a:r>
          </a:p>
        </p:txBody>
      </p:sp>
      <p:sp>
        <p:nvSpPr>
          <p:cNvPr id="2" name="TextBox 1">
            <a:extLst>
              <a:ext uri="{FF2B5EF4-FFF2-40B4-BE49-F238E27FC236}">
                <a16:creationId xmlns:a16="http://schemas.microsoft.com/office/drawing/2014/main" id="{890C54B5-55AE-4BF7-86E2-91DABC4ED0AD}"/>
              </a:ext>
            </a:extLst>
          </p:cNvPr>
          <p:cNvSpPr txBox="1"/>
          <p:nvPr/>
        </p:nvSpPr>
        <p:spPr>
          <a:xfrm>
            <a:off x="1508315" y="5963038"/>
            <a:ext cx="7547131" cy="1241237"/>
          </a:xfrm>
          <a:prstGeom prst="rect">
            <a:avLst/>
          </a:prstGeom>
          <a:noFill/>
        </p:spPr>
        <p:txBody>
          <a:bodyPr wrap="none" rtlCol="0">
            <a:spAutoFit/>
          </a:bodyPr>
          <a:lstStyle/>
          <a:p>
            <a:r>
              <a:rPr lang="fr-FR" sz="3733" u="sng" dirty="0">
                <a:hlinkClick r:id="rId2"/>
              </a:rPr>
              <a:t>https://solaracademy.isainfopedia.org</a:t>
            </a:r>
            <a:endParaRPr lang="en-US" sz="1467" u="sng" dirty="0">
              <a:solidFill>
                <a:schemeClr val="accent1"/>
              </a:solidFill>
              <a:cs typeface="Arial"/>
            </a:endParaRPr>
          </a:p>
          <a:p>
            <a:endParaRPr lang="en-US" sz="3733" dirty="0"/>
          </a:p>
        </p:txBody>
      </p:sp>
      <p:pic>
        <p:nvPicPr>
          <p:cNvPr id="6" name="Picture 1">
            <a:extLst>
              <a:ext uri="{FF2B5EF4-FFF2-40B4-BE49-F238E27FC236}">
                <a16:creationId xmlns:a16="http://schemas.microsoft.com/office/drawing/2014/main" id="{4B26F226-44C5-422D-9B28-49F892DC9341}"/>
              </a:ext>
            </a:extLst>
          </p:cNvPr>
          <p:cNvPicPr>
            <a:picLocks noChangeAspect="1"/>
          </p:cNvPicPr>
          <p:nvPr/>
        </p:nvPicPr>
        <p:blipFill>
          <a:blip r:embed="rId3"/>
          <a:stretch>
            <a:fillRect/>
          </a:stretch>
        </p:blipFill>
        <p:spPr>
          <a:xfrm>
            <a:off x="512394" y="1057567"/>
            <a:ext cx="7547131" cy="4267835"/>
          </a:xfrm>
          <a:prstGeom prst="rect">
            <a:avLst/>
          </a:prstGeom>
        </p:spPr>
      </p:pic>
    </p:spTree>
    <p:extLst>
      <p:ext uri="{BB962C8B-B14F-4D97-AF65-F5344CB8AC3E}">
        <p14:creationId xmlns:p14="http://schemas.microsoft.com/office/powerpoint/2010/main" val="2502353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a:extLst>
              <a:ext uri="{FF2B5EF4-FFF2-40B4-BE49-F238E27FC236}">
                <a16:creationId xmlns:a16="http://schemas.microsoft.com/office/drawing/2014/main" id="{D4230824-FC38-48D3-956A-EC8C6499411A}"/>
              </a:ext>
            </a:extLst>
          </p:cNvPr>
          <p:cNvSpPr txBox="1"/>
          <p:nvPr/>
        </p:nvSpPr>
        <p:spPr>
          <a:xfrm>
            <a:off x="0" y="0"/>
            <a:ext cx="12192000" cy="646331"/>
          </a:xfrm>
          <a:prstGeom prst="rect">
            <a:avLst/>
          </a:prstGeom>
          <a:noFill/>
        </p:spPr>
        <p:txBody>
          <a:bodyPr wrap="square" rtlCol="0">
            <a:spAutoFit/>
          </a:bodyPr>
          <a:lstStyle>
            <a:defPPr>
              <a:defRPr lang="en-US"/>
            </a:defPPr>
            <a:lvl1pPr algn="ctr">
              <a:defRPr sz="3600">
                <a:latin typeface="Arial" panose="020B0604020202020204" pitchFamily="34" charset="0"/>
                <a:cs typeface="Arial" panose="020B0604020202020204" pitchFamily="34" charset="0"/>
              </a:defRPr>
            </a:lvl1pPr>
          </a:lstStyle>
          <a:p>
            <a:pPr>
              <a:lnSpc>
                <a:spcPct val="90000"/>
              </a:lnSpc>
              <a:spcBef>
                <a:spcPct val="0"/>
              </a:spcBef>
              <a:spcAft>
                <a:spcPts val="600"/>
              </a:spcAft>
            </a:pPr>
            <a:r>
              <a:rPr lang="en-US" sz="4000" dirty="0">
                <a:solidFill>
                  <a:schemeClr val="accent1"/>
                </a:solidFill>
                <a:latin typeface="+mn-lt"/>
              </a:rPr>
              <a:t>Training material available by </a:t>
            </a:r>
            <a:r>
              <a:rPr lang="en-US" sz="4000" dirty="0">
                <a:solidFill>
                  <a:schemeClr val="accent1"/>
                </a:solidFill>
              </a:rPr>
              <a:t>3</a:t>
            </a:r>
            <a:r>
              <a:rPr lang="en-US" sz="4000" baseline="30000" dirty="0">
                <a:solidFill>
                  <a:schemeClr val="accent1"/>
                </a:solidFill>
              </a:rPr>
              <a:t>rd</a:t>
            </a:r>
            <a:r>
              <a:rPr lang="en-US" sz="4000" dirty="0">
                <a:solidFill>
                  <a:schemeClr val="accent1"/>
                </a:solidFill>
                <a:latin typeface="+mn-lt"/>
              </a:rPr>
              <a:t> October 2018</a:t>
            </a:r>
          </a:p>
        </p:txBody>
      </p:sp>
      <p:sp>
        <p:nvSpPr>
          <p:cNvPr id="8" name="Content Placeholder 4">
            <a:extLst>
              <a:ext uri="{FF2B5EF4-FFF2-40B4-BE49-F238E27FC236}">
                <a16:creationId xmlns:a16="http://schemas.microsoft.com/office/drawing/2014/main" id="{1B4799B3-EA89-4AFF-A66C-AA6C277947F0}"/>
              </a:ext>
            </a:extLst>
          </p:cNvPr>
          <p:cNvSpPr txBox="1">
            <a:spLocks/>
          </p:cNvSpPr>
          <p:nvPr/>
        </p:nvSpPr>
        <p:spPr>
          <a:xfrm>
            <a:off x="801122" y="955653"/>
            <a:ext cx="11203745" cy="54678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667"/>
              </a:spcBef>
              <a:spcAft>
                <a:spcPts val="667"/>
              </a:spcAft>
              <a:buClr>
                <a:srgbClr val="F68123"/>
              </a:buClr>
            </a:pPr>
            <a:r>
              <a:rPr lang="en-US" sz="1600" b="1" dirty="0">
                <a:cs typeface="Arial"/>
              </a:rPr>
              <a:t>INES - French National Institute of Solar Energy </a:t>
            </a:r>
            <a:r>
              <a:rPr lang="en-US" sz="1600" dirty="0">
                <a:cs typeface="Arial"/>
              </a:rPr>
              <a:t>(</a:t>
            </a:r>
            <a:r>
              <a:rPr lang="en-US" sz="1600" dirty="0">
                <a:cs typeface="Arial"/>
                <a:hlinkClick r:id="rId2"/>
              </a:rPr>
              <a:t>http://www.ines-solaire.org/?lang=en</a:t>
            </a:r>
            <a:r>
              <a:rPr lang="en-US" sz="1600" dirty="0">
                <a:cs typeface="Arial"/>
              </a:rPr>
              <a:t>) </a:t>
            </a:r>
          </a:p>
          <a:p>
            <a:pPr lvl="1">
              <a:spcBef>
                <a:spcPts val="667"/>
              </a:spcBef>
              <a:spcAft>
                <a:spcPts val="667"/>
              </a:spcAft>
              <a:buClr>
                <a:srgbClr val="EC1D24"/>
              </a:buClr>
            </a:pPr>
            <a:r>
              <a:rPr lang="en-US" sz="1600" dirty="0">
                <a:cs typeface="Arial"/>
              </a:rPr>
              <a:t>6 modules / 16 e-learning training sessions on solar energy available in French, Spanish and English from October 2018</a:t>
            </a:r>
          </a:p>
          <a:p>
            <a:pPr lvl="1">
              <a:spcBef>
                <a:spcPts val="667"/>
              </a:spcBef>
              <a:spcAft>
                <a:spcPts val="667"/>
              </a:spcAft>
              <a:buClr>
                <a:srgbClr val="EC1D24"/>
              </a:buClr>
            </a:pPr>
            <a:r>
              <a:rPr lang="en-US" sz="1600" dirty="0">
                <a:cs typeface="Arial"/>
              </a:rPr>
              <a:t>Training of trainers (technician- and engineer-level) in PV system installation, practical application tools and basic teaching methods based on e-learning, completed by on-site workshops on technical platforms (4/10 days) subject to the availability of funds</a:t>
            </a:r>
          </a:p>
          <a:p>
            <a:pPr>
              <a:spcBef>
                <a:spcPts val="667"/>
              </a:spcBef>
              <a:spcAft>
                <a:spcPts val="667"/>
              </a:spcAft>
              <a:buClr>
                <a:srgbClr val="F68123"/>
              </a:buClr>
            </a:pPr>
            <a:r>
              <a:rPr lang="en-US" sz="1600" b="1" dirty="0">
                <a:cs typeface="Arial"/>
              </a:rPr>
              <a:t>NISE – Indian National Institute of Solar Energy </a:t>
            </a:r>
            <a:r>
              <a:rPr lang="en-US" sz="1600" dirty="0">
                <a:cs typeface="Arial"/>
              </a:rPr>
              <a:t>(</a:t>
            </a:r>
            <a:r>
              <a:rPr lang="en-US" sz="1600" dirty="0">
                <a:cs typeface="Arial"/>
                <a:hlinkClick r:id="rId3"/>
              </a:rPr>
              <a:t>https://nise.res.in/</a:t>
            </a:r>
            <a:r>
              <a:rPr lang="en-US" sz="1600" dirty="0">
                <a:cs typeface="Arial"/>
              </a:rPr>
              <a:t>)</a:t>
            </a:r>
          </a:p>
          <a:p>
            <a:pPr lvl="1">
              <a:spcBef>
                <a:spcPts val="667"/>
              </a:spcBef>
              <a:spcAft>
                <a:spcPts val="667"/>
              </a:spcAft>
              <a:buClr>
                <a:srgbClr val="EC1D24"/>
              </a:buClr>
            </a:pPr>
            <a:r>
              <a:rPr lang="en-US" sz="1600" dirty="0">
                <a:cs typeface="Arial"/>
              </a:rPr>
              <a:t>Responsible of the ITEC programme on solar energy for Master Trainers : 165 professional / graduate engineers in ISA countries to be trained by March 2019 (5 per country). First batch in September 2018 = 33 participants from Benin, Gambia, Ghana, Guyana, Mali, Sudan, Senegal, Togo, Uganda. </a:t>
            </a:r>
          </a:p>
          <a:p>
            <a:pPr lvl="1">
              <a:spcBef>
                <a:spcPts val="667"/>
              </a:spcBef>
              <a:spcAft>
                <a:spcPts val="667"/>
              </a:spcAft>
              <a:buClr>
                <a:srgbClr val="EC1D24"/>
              </a:buClr>
            </a:pPr>
            <a:r>
              <a:rPr lang="en-US" sz="1600" dirty="0">
                <a:cs typeface="Arial"/>
              </a:rPr>
              <a:t>More information : </a:t>
            </a:r>
            <a:r>
              <a:rPr lang="en-US" sz="1600" dirty="0">
                <a:cs typeface="Arial"/>
                <a:hlinkClick r:id="rId4"/>
              </a:rPr>
              <a:t>www.itecgoi.in</a:t>
            </a:r>
            <a:r>
              <a:rPr lang="en-US" sz="1600" dirty="0">
                <a:cs typeface="Arial"/>
              </a:rPr>
              <a:t> </a:t>
            </a:r>
          </a:p>
          <a:p>
            <a:pPr lvl="1">
              <a:spcBef>
                <a:spcPts val="667"/>
              </a:spcBef>
              <a:spcAft>
                <a:spcPts val="667"/>
              </a:spcAft>
              <a:buClr>
                <a:srgbClr val="EC1D24"/>
              </a:buClr>
            </a:pPr>
            <a:endParaRPr lang="en-US" sz="1600" dirty="0">
              <a:cs typeface="Arial"/>
            </a:endParaRPr>
          </a:p>
          <a:p>
            <a:pPr>
              <a:lnSpc>
                <a:spcPct val="200000"/>
              </a:lnSpc>
              <a:spcBef>
                <a:spcPts val="667"/>
              </a:spcBef>
              <a:spcAft>
                <a:spcPts val="667"/>
              </a:spcAft>
              <a:buClr>
                <a:srgbClr val="F68123"/>
              </a:buClr>
            </a:pPr>
            <a:r>
              <a:rPr lang="en-US" sz="1600" b="1" dirty="0">
                <a:cs typeface="Arial"/>
              </a:rPr>
              <a:t>CESC (</a:t>
            </a:r>
            <a:r>
              <a:rPr lang="en-US" sz="1600" b="1" dirty="0">
                <a:cs typeface="Arial"/>
                <a:hlinkClick r:id="rId5"/>
              </a:rPr>
              <a:t>https://cleanenergysolutions.org/</a:t>
            </a:r>
            <a:r>
              <a:rPr lang="en-US" sz="1600" b="1" dirty="0">
                <a:cs typeface="Arial"/>
              </a:rPr>
              <a:t>)</a:t>
            </a:r>
          </a:p>
          <a:p>
            <a:pPr lvl="1">
              <a:spcBef>
                <a:spcPts val="667"/>
              </a:spcBef>
              <a:spcAft>
                <a:spcPts val="667"/>
              </a:spcAft>
              <a:buClr>
                <a:srgbClr val="EC1D24"/>
              </a:buClr>
            </a:pPr>
            <a:r>
              <a:rPr lang="en-US" sz="1600" dirty="0">
                <a:cs typeface="Arial"/>
              </a:rPr>
              <a:t>8 Modules / 45 e-learning raining sessions on solar energy and finance for policymakers developed by NREL in English starting from October 2018</a:t>
            </a:r>
          </a:p>
          <a:p>
            <a:pPr lvl="1">
              <a:spcBef>
                <a:spcPts val="667"/>
              </a:spcBef>
              <a:spcAft>
                <a:spcPts val="667"/>
              </a:spcAft>
              <a:buClr>
                <a:srgbClr val="EC1D24"/>
              </a:buClr>
            </a:pPr>
            <a:r>
              <a:rPr lang="en-US" sz="1600" dirty="0">
                <a:cs typeface="Arial"/>
              </a:rPr>
              <a:t>In person trainings at workshops delivered by trainers from the Solutions Center (depending on the availability of funds)  </a:t>
            </a:r>
          </a:p>
          <a:p>
            <a:pPr marL="0" indent="0">
              <a:buNone/>
            </a:pPr>
            <a:endParaRPr lang="en-US" sz="1600" dirty="0"/>
          </a:p>
        </p:txBody>
      </p:sp>
      <p:pic>
        <p:nvPicPr>
          <p:cNvPr id="12" name="Picture 10" descr="RÃ©sultat de recherche d'images pour &quot;NISE solar&quot;">
            <a:extLst>
              <a:ext uri="{FF2B5EF4-FFF2-40B4-BE49-F238E27FC236}">
                <a16:creationId xmlns:a16="http://schemas.microsoft.com/office/drawing/2014/main" id="{A73B5619-0504-4213-96C2-3A4DA65DFB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992942" y="2367307"/>
            <a:ext cx="870708" cy="616344"/>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RÃ©sultat de recherche d'images pour &quot;ines solaire&quot;">
            <a:extLst>
              <a:ext uri="{FF2B5EF4-FFF2-40B4-BE49-F238E27FC236}">
                <a16:creationId xmlns:a16="http://schemas.microsoft.com/office/drawing/2014/main" id="{2E08F0C4-9C56-4153-B564-B5435EC80C4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29852" b="26533"/>
          <a:stretch/>
        </p:blipFill>
        <p:spPr bwMode="auto">
          <a:xfrm>
            <a:off x="8429163" y="610275"/>
            <a:ext cx="1583766" cy="690756"/>
          </a:xfrm>
          <a:prstGeom prst="rect">
            <a:avLst/>
          </a:prstGeom>
          <a:noFill/>
          <a:extLst>
            <a:ext uri="{909E8E84-426E-40DD-AFC4-6F175D3DCCD1}">
              <a14:hiddenFill xmlns:a14="http://schemas.microsoft.com/office/drawing/2010/main">
                <a:solidFill>
                  <a:srgbClr val="FFFFFF"/>
                </a:solidFill>
              </a14:hiddenFill>
            </a:ext>
          </a:extLst>
        </p:spPr>
      </p:pic>
      <p:pic>
        <p:nvPicPr>
          <p:cNvPr id="10" name="Image 9">
            <a:extLst>
              <a:ext uri="{FF2B5EF4-FFF2-40B4-BE49-F238E27FC236}">
                <a16:creationId xmlns:a16="http://schemas.microsoft.com/office/drawing/2014/main" id="{C87817E2-CA64-4DC0-9C03-611258B189B9}"/>
              </a:ext>
            </a:extLst>
          </p:cNvPr>
          <p:cNvPicPr>
            <a:picLocks noChangeAspect="1"/>
          </p:cNvPicPr>
          <p:nvPr/>
        </p:nvPicPr>
        <p:blipFill>
          <a:blip r:embed="rId8"/>
          <a:stretch>
            <a:fillRect/>
          </a:stretch>
        </p:blipFill>
        <p:spPr>
          <a:xfrm>
            <a:off x="6267455" y="4761467"/>
            <a:ext cx="1450974" cy="426757"/>
          </a:xfrm>
          <a:prstGeom prst="rect">
            <a:avLst/>
          </a:prstGeom>
        </p:spPr>
      </p:pic>
      <p:pic>
        <p:nvPicPr>
          <p:cNvPr id="16" name="Image 15">
            <a:extLst>
              <a:ext uri="{FF2B5EF4-FFF2-40B4-BE49-F238E27FC236}">
                <a16:creationId xmlns:a16="http://schemas.microsoft.com/office/drawing/2014/main" id="{E8F3A3EC-82A2-4B05-BFA3-5331F18AFFF1}"/>
              </a:ext>
            </a:extLst>
          </p:cNvPr>
          <p:cNvPicPr>
            <a:picLocks noChangeAspect="1"/>
          </p:cNvPicPr>
          <p:nvPr/>
        </p:nvPicPr>
        <p:blipFill>
          <a:blip r:embed="rId9"/>
          <a:stretch>
            <a:fillRect/>
          </a:stretch>
        </p:blipFill>
        <p:spPr>
          <a:xfrm>
            <a:off x="4893542" y="4395675"/>
            <a:ext cx="1371719" cy="792549"/>
          </a:xfrm>
          <a:prstGeom prst="rect">
            <a:avLst/>
          </a:prstGeom>
        </p:spPr>
      </p:pic>
      <p:pic>
        <p:nvPicPr>
          <p:cNvPr id="17" name="Picture 4" descr="RÃ©sultat de recherche d'images pour &quot;Clean Energy Solutions Center&quot;">
            <a:extLst>
              <a:ext uri="{FF2B5EF4-FFF2-40B4-BE49-F238E27FC236}">
                <a16:creationId xmlns:a16="http://schemas.microsoft.com/office/drawing/2014/main" id="{158FBFE6-3C9F-417E-A1FA-DBBC8EC2BF4E}"/>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058889" y="4693743"/>
            <a:ext cx="2587760" cy="451832"/>
          </a:xfrm>
          <a:prstGeom prst="rect">
            <a:avLst/>
          </a:prstGeom>
          <a:noFill/>
          <a:extLst>
            <a:ext uri="{909E8E84-426E-40DD-AFC4-6F175D3DCCD1}">
              <a14:hiddenFill xmlns:a14="http://schemas.microsoft.com/office/drawing/2010/main">
                <a:solidFill>
                  <a:srgbClr val="FFFFFF"/>
                </a:solidFill>
              </a14:hiddenFill>
            </a:ext>
          </a:extLst>
        </p:spPr>
      </p:pic>
      <p:pic>
        <p:nvPicPr>
          <p:cNvPr id="20" name="Image 19">
            <a:extLst>
              <a:ext uri="{FF2B5EF4-FFF2-40B4-BE49-F238E27FC236}">
                <a16:creationId xmlns:a16="http://schemas.microsoft.com/office/drawing/2014/main" id="{D487BF78-D551-444A-8FAF-B95F750D9865}"/>
              </a:ext>
            </a:extLst>
          </p:cNvPr>
          <p:cNvPicPr>
            <a:picLocks noChangeAspect="1"/>
          </p:cNvPicPr>
          <p:nvPr/>
        </p:nvPicPr>
        <p:blipFill>
          <a:blip r:embed="rId11"/>
          <a:stretch>
            <a:fillRect/>
          </a:stretch>
        </p:blipFill>
        <p:spPr>
          <a:xfrm>
            <a:off x="6531564" y="3502216"/>
            <a:ext cx="1897599" cy="1051586"/>
          </a:xfrm>
          <a:prstGeom prst="rect">
            <a:avLst/>
          </a:prstGeom>
        </p:spPr>
      </p:pic>
    </p:spTree>
    <p:extLst>
      <p:ext uri="{BB962C8B-B14F-4D97-AF65-F5344CB8AC3E}">
        <p14:creationId xmlns:p14="http://schemas.microsoft.com/office/powerpoint/2010/main" val="41899894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2">
            <a:extLst>
              <a:ext uri="{FF2B5EF4-FFF2-40B4-BE49-F238E27FC236}">
                <a16:creationId xmlns:a16="http://schemas.microsoft.com/office/drawing/2014/main" id="{D4230824-FC38-48D3-956A-EC8C6499411A}"/>
              </a:ext>
            </a:extLst>
          </p:cNvPr>
          <p:cNvSpPr txBox="1"/>
          <p:nvPr/>
        </p:nvSpPr>
        <p:spPr>
          <a:xfrm>
            <a:off x="0" y="0"/>
            <a:ext cx="12192000" cy="646331"/>
          </a:xfrm>
          <a:prstGeom prst="rect">
            <a:avLst/>
          </a:prstGeom>
          <a:noFill/>
        </p:spPr>
        <p:txBody>
          <a:bodyPr wrap="square" rtlCol="0">
            <a:spAutoFit/>
          </a:bodyPr>
          <a:lstStyle>
            <a:defPPr>
              <a:defRPr lang="en-US"/>
            </a:defPPr>
            <a:lvl1pPr algn="ctr">
              <a:defRPr sz="3600">
                <a:latin typeface="Arial" panose="020B0604020202020204" pitchFamily="34" charset="0"/>
                <a:cs typeface="Arial" panose="020B0604020202020204" pitchFamily="34" charset="0"/>
              </a:defRPr>
            </a:lvl1pPr>
          </a:lstStyle>
          <a:p>
            <a:pPr>
              <a:lnSpc>
                <a:spcPct val="90000"/>
              </a:lnSpc>
              <a:spcBef>
                <a:spcPct val="0"/>
              </a:spcBef>
              <a:spcAft>
                <a:spcPts val="600"/>
              </a:spcAft>
            </a:pPr>
            <a:r>
              <a:rPr lang="en-US" sz="4000" dirty="0">
                <a:solidFill>
                  <a:schemeClr val="accent1"/>
                </a:solidFill>
                <a:latin typeface="+mn-lt"/>
              </a:rPr>
              <a:t>Training material available by </a:t>
            </a:r>
            <a:r>
              <a:rPr lang="en-US" sz="4000" dirty="0">
                <a:solidFill>
                  <a:schemeClr val="accent1"/>
                </a:solidFill>
              </a:rPr>
              <a:t>3</a:t>
            </a:r>
            <a:r>
              <a:rPr lang="en-US" sz="4000" baseline="30000" dirty="0">
                <a:solidFill>
                  <a:schemeClr val="accent1"/>
                </a:solidFill>
              </a:rPr>
              <a:t>rd</a:t>
            </a:r>
            <a:r>
              <a:rPr lang="en-US" sz="4000" dirty="0">
                <a:solidFill>
                  <a:schemeClr val="accent1"/>
                </a:solidFill>
                <a:latin typeface="+mn-lt"/>
              </a:rPr>
              <a:t> October 2018</a:t>
            </a:r>
          </a:p>
        </p:txBody>
      </p:sp>
      <p:sp>
        <p:nvSpPr>
          <p:cNvPr id="8" name="Content Placeholder 4">
            <a:extLst>
              <a:ext uri="{FF2B5EF4-FFF2-40B4-BE49-F238E27FC236}">
                <a16:creationId xmlns:a16="http://schemas.microsoft.com/office/drawing/2014/main" id="{1B4799B3-EA89-4AFF-A66C-AA6C277947F0}"/>
              </a:ext>
            </a:extLst>
          </p:cNvPr>
          <p:cNvSpPr txBox="1">
            <a:spLocks/>
          </p:cNvSpPr>
          <p:nvPr/>
        </p:nvSpPr>
        <p:spPr>
          <a:xfrm>
            <a:off x="801122" y="695084"/>
            <a:ext cx="11203745" cy="5467831"/>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200000"/>
              </a:lnSpc>
              <a:spcBef>
                <a:spcPts val="667"/>
              </a:spcBef>
              <a:spcAft>
                <a:spcPts val="667"/>
              </a:spcAft>
              <a:buClr>
                <a:srgbClr val="F68123"/>
              </a:buClr>
            </a:pPr>
            <a:r>
              <a:rPr lang="en-US" sz="1800" b="1" dirty="0">
                <a:cs typeface="Arial"/>
              </a:rPr>
              <a:t>Indira Gandhi National Open University </a:t>
            </a:r>
            <a:r>
              <a:rPr lang="en-US" sz="1800" dirty="0">
                <a:cs typeface="Arial"/>
              </a:rPr>
              <a:t>(</a:t>
            </a:r>
            <a:r>
              <a:rPr lang="en-US" sz="1800" dirty="0">
                <a:cs typeface="Arial"/>
                <a:hlinkClick r:id="rId2"/>
              </a:rPr>
              <a:t>http://www.ignou.ac.in/</a:t>
            </a:r>
            <a:r>
              <a:rPr lang="en-US" sz="1800" dirty="0">
                <a:cs typeface="Arial"/>
              </a:rPr>
              <a:t>) </a:t>
            </a:r>
          </a:p>
          <a:p>
            <a:pPr lvl="1">
              <a:spcBef>
                <a:spcPts val="667"/>
              </a:spcBef>
              <a:spcAft>
                <a:spcPts val="667"/>
              </a:spcAft>
              <a:buClr>
                <a:srgbClr val="EC1D24"/>
              </a:buClr>
            </a:pPr>
            <a:r>
              <a:rPr lang="en-US" sz="1800" dirty="0">
                <a:cs typeface="Arial"/>
              </a:rPr>
              <a:t>Developed an e-learning training module on solar water pumping for the ISA Member Countries. Available by October 2018. </a:t>
            </a:r>
          </a:p>
          <a:p>
            <a:pPr lvl="1">
              <a:spcBef>
                <a:spcPts val="667"/>
              </a:spcBef>
              <a:spcAft>
                <a:spcPts val="667"/>
              </a:spcAft>
              <a:buClr>
                <a:srgbClr val="EC1D24"/>
              </a:buClr>
            </a:pPr>
            <a:r>
              <a:rPr lang="en-US" sz="1800" dirty="0">
                <a:cs typeface="Arial"/>
              </a:rPr>
              <a:t>More information :  </a:t>
            </a:r>
            <a:r>
              <a:rPr lang="en-US" sz="1800" dirty="0">
                <a:cs typeface="Arial"/>
                <a:hlinkClick r:id="rId3"/>
              </a:rPr>
              <a:t>https://swayam.gov.in/courses/public?keyword=Awareness%20Programme%20on%20Solar%20Water%20Pumping%20System</a:t>
            </a:r>
            <a:endParaRPr lang="en-US" sz="1800" dirty="0">
              <a:cs typeface="Arial"/>
            </a:endParaRPr>
          </a:p>
          <a:p>
            <a:pPr marL="457200" lvl="1" indent="0">
              <a:spcBef>
                <a:spcPts val="667"/>
              </a:spcBef>
              <a:spcAft>
                <a:spcPts val="667"/>
              </a:spcAft>
              <a:buClr>
                <a:srgbClr val="EC1D24"/>
              </a:buClr>
              <a:buNone/>
            </a:pPr>
            <a:endParaRPr lang="en-US" sz="1800" dirty="0">
              <a:cs typeface="Arial"/>
            </a:endParaRPr>
          </a:p>
          <a:p>
            <a:pPr>
              <a:spcBef>
                <a:spcPts val="667"/>
              </a:spcBef>
              <a:spcAft>
                <a:spcPts val="667"/>
              </a:spcAft>
              <a:buClr>
                <a:srgbClr val="F68123"/>
              </a:buClr>
            </a:pPr>
            <a:r>
              <a:rPr lang="en-US" sz="1800" b="1" dirty="0">
                <a:cs typeface="Arial"/>
              </a:rPr>
              <a:t>Ile-de-France Photovoltaic Institute (IPVF) </a:t>
            </a:r>
            <a:r>
              <a:rPr lang="en-US" sz="1800" dirty="0">
                <a:cs typeface="Arial"/>
              </a:rPr>
              <a:t>(</a:t>
            </a:r>
            <a:r>
              <a:rPr lang="en-US" sz="1800" dirty="0">
                <a:cs typeface="Arial"/>
                <a:hlinkClick r:id="rId4"/>
              </a:rPr>
              <a:t>http://www.ipvf.fr/en/overview/</a:t>
            </a:r>
            <a:r>
              <a:rPr lang="en-US" sz="1800" dirty="0">
                <a:cs typeface="Arial"/>
              </a:rPr>
              <a:t>) </a:t>
            </a:r>
          </a:p>
          <a:p>
            <a:pPr lvl="1">
              <a:spcBef>
                <a:spcPts val="667"/>
              </a:spcBef>
              <a:spcAft>
                <a:spcPts val="667"/>
              </a:spcAft>
              <a:buClr>
                <a:srgbClr val="EC1D24"/>
              </a:buClr>
            </a:pPr>
            <a:r>
              <a:rPr lang="en-US" sz="1800" dirty="0">
                <a:cs typeface="Arial"/>
              </a:rPr>
              <a:t>Videos recorded during the presentations and tutorials in the special annual workshop of the French PV research community, named </a:t>
            </a:r>
            <a:r>
              <a:rPr lang="en-US" sz="1800" dirty="0" err="1">
                <a:cs typeface="Arial"/>
              </a:rPr>
              <a:t>Journées</a:t>
            </a:r>
            <a:r>
              <a:rPr lang="en-US" sz="1800" dirty="0">
                <a:cs typeface="Arial"/>
              </a:rPr>
              <a:t> </a:t>
            </a:r>
            <a:r>
              <a:rPr lang="en-US" sz="1800" dirty="0" err="1">
                <a:cs typeface="Arial"/>
              </a:rPr>
              <a:t>Nationales</a:t>
            </a:r>
            <a:r>
              <a:rPr lang="en-US" sz="1800" dirty="0">
                <a:cs typeface="Arial"/>
              </a:rPr>
              <a:t> du </a:t>
            </a:r>
            <a:r>
              <a:rPr lang="en-US" sz="1800" dirty="0" err="1">
                <a:cs typeface="Arial"/>
              </a:rPr>
              <a:t>Photovoltaïque</a:t>
            </a:r>
            <a:r>
              <a:rPr lang="en-US" sz="1800" dirty="0">
                <a:cs typeface="Arial"/>
              </a:rPr>
              <a:t> (JNPV) and leaded by CNRS. The 8th edition will be on December 2018</a:t>
            </a:r>
          </a:p>
          <a:p>
            <a:pPr lvl="1">
              <a:spcBef>
                <a:spcPts val="667"/>
              </a:spcBef>
              <a:spcAft>
                <a:spcPts val="667"/>
              </a:spcAft>
              <a:buClr>
                <a:srgbClr val="EC1D24"/>
              </a:buClr>
            </a:pPr>
            <a:r>
              <a:rPr lang="en-US" sz="1800" dirty="0">
                <a:cs typeface="Arial"/>
              </a:rPr>
              <a:t>Create specific IPVF videos on upstream photovoltaic science and technology from 2019. </a:t>
            </a:r>
          </a:p>
          <a:p>
            <a:pPr marL="0" indent="0">
              <a:buNone/>
            </a:pPr>
            <a:endParaRPr lang="en-US" sz="1800" dirty="0"/>
          </a:p>
        </p:txBody>
      </p:sp>
      <p:pic>
        <p:nvPicPr>
          <p:cNvPr id="13" name="Picture 2" descr="Logo">
            <a:extLst>
              <a:ext uri="{FF2B5EF4-FFF2-40B4-BE49-F238E27FC236}">
                <a16:creationId xmlns:a16="http://schemas.microsoft.com/office/drawing/2014/main" id="{C010A31F-DAD6-42BD-93AC-E424D5EF92B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89406" y="825810"/>
            <a:ext cx="1161524" cy="490582"/>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 13">
            <a:extLst>
              <a:ext uri="{FF2B5EF4-FFF2-40B4-BE49-F238E27FC236}">
                <a16:creationId xmlns:a16="http://schemas.microsoft.com/office/drawing/2014/main" id="{9FDBC1E0-213F-48D8-BF7F-05063D8BEDEF}"/>
              </a:ext>
            </a:extLst>
          </p:cNvPr>
          <p:cNvPicPr>
            <a:picLocks noChangeAspect="1"/>
          </p:cNvPicPr>
          <p:nvPr/>
        </p:nvPicPr>
        <p:blipFill rotWithShape="1">
          <a:blip r:embed="rId6"/>
          <a:srcRect t="19896" b="20823"/>
          <a:stretch/>
        </p:blipFill>
        <p:spPr>
          <a:xfrm>
            <a:off x="8502975" y="3176958"/>
            <a:ext cx="1283647" cy="562695"/>
          </a:xfrm>
          <a:prstGeom prst="rect">
            <a:avLst/>
          </a:prstGeom>
        </p:spPr>
      </p:pic>
    </p:spTree>
    <p:extLst>
      <p:ext uri="{BB962C8B-B14F-4D97-AF65-F5344CB8AC3E}">
        <p14:creationId xmlns:p14="http://schemas.microsoft.com/office/powerpoint/2010/main" val="12944468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6224</TotalTime>
  <Words>1288</Words>
  <Application>Microsoft Office PowerPoint</Application>
  <PresentationFormat>Widescreen</PresentationFormat>
  <Paragraphs>135</Paragraphs>
  <Slides>13</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Calibri Light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Nanda, Akanksha</dc:creator>
  <cp:lastModifiedBy>UIS</cp:lastModifiedBy>
  <cp:revision>34</cp:revision>
  <dcterms:created xsi:type="dcterms:W3CDTF">2018-09-28T12:00:49Z</dcterms:created>
  <dcterms:modified xsi:type="dcterms:W3CDTF">2018-10-03T17:05:02Z</dcterms:modified>
</cp:coreProperties>
</file>