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16" r:id="rId3"/>
    <p:sldId id="357" r:id="rId4"/>
    <p:sldId id="309" r:id="rId5"/>
    <p:sldId id="314" r:id="rId6"/>
    <p:sldId id="317" r:id="rId7"/>
    <p:sldId id="318" r:id="rId8"/>
    <p:sldId id="360" r:id="rId9"/>
    <p:sldId id="362" r:id="rId10"/>
    <p:sldId id="258" r:id="rId11"/>
    <p:sldId id="369" r:id="rId12"/>
    <p:sldId id="319" r:id="rId13"/>
    <p:sldId id="320" r:id="rId14"/>
    <p:sldId id="366" r:id="rId15"/>
    <p:sldId id="367" r:id="rId16"/>
    <p:sldId id="350" r:id="rId17"/>
    <p:sldId id="364" r:id="rId18"/>
    <p:sldId id="365" r:id="rId19"/>
    <p:sldId id="328" r:id="rId20"/>
    <p:sldId id="370" r:id="rId21"/>
    <p:sldId id="354" r:id="rId22"/>
    <p:sldId id="376" r:id="rId23"/>
    <p:sldId id="315" r:id="rId24"/>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932"/>
    <a:srgbClr val="26B5E2"/>
    <a:srgbClr val="EDD41B"/>
    <a:srgbClr val="178D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70CF4-C292-428D-81AE-BAE39D6F1B63}" v="165" dt="2018-09-29T13:42:11.8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5" d="100"/>
          <a:sy n="95" d="100"/>
        </p:scale>
        <p:origin x="156" y="312"/>
      </p:cViewPr>
      <p:guideLst>
        <p:guide orient="horz" pos="2160"/>
        <p:guide pos="3840"/>
      </p:guideLst>
    </p:cSldViewPr>
  </p:slideViewPr>
  <p:notesTextViewPr>
    <p:cViewPr>
      <p:scale>
        <a:sx n="1" d="1"/>
        <a:sy n="1" d="1"/>
      </p:scale>
      <p:origin x="0" y="0"/>
    </p:cViewPr>
  </p:notesTextViewPr>
  <p:sorterViewPr>
    <p:cViewPr>
      <p:scale>
        <a:sx n="100" d="100"/>
        <a:sy n="100" d="100"/>
      </p:scale>
      <p:origin x="0" y="-377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024242711135307E-2"/>
          <c:y val="0.13628526869082352"/>
          <c:w val="0.92597575728886472"/>
          <c:h val="0.53500276283100723"/>
        </c:manualLayout>
      </c:layout>
      <c:barChart>
        <c:barDir val="col"/>
        <c:grouping val="clustered"/>
        <c:varyColors val="0"/>
        <c:ser>
          <c:idx val="0"/>
          <c:order val="0"/>
          <c:tx>
            <c:strRef>
              <c:f>Sheet1!$H$11</c:f>
              <c:strCache>
                <c:ptCount val="1"/>
                <c:pt idx="0">
                  <c:v>Fully Funded</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Sheet1!$I$10:$N$10</c:f>
              <c:strCache>
                <c:ptCount val="6"/>
                <c:pt idx="0">
                  <c:v>Solar Decentralized Applications</c:v>
                </c:pt>
                <c:pt idx="1">
                  <c:v>Minigrids</c:v>
                </c:pt>
                <c:pt idx="2">
                  <c:v>PV Rooftop</c:v>
                </c:pt>
                <c:pt idx="3">
                  <c:v>Finance</c:v>
                </c:pt>
                <c:pt idx="4">
                  <c:v>E-Mobility</c:v>
                </c:pt>
                <c:pt idx="5">
                  <c:v>Others</c:v>
                </c:pt>
              </c:strCache>
            </c:strRef>
          </c:cat>
          <c:val>
            <c:numRef>
              <c:f>Sheet1!$I$11:$N$11</c:f>
              <c:numCache>
                <c:formatCode>General</c:formatCode>
                <c:ptCount val="6"/>
                <c:pt idx="0">
                  <c:v>41</c:v>
                </c:pt>
                <c:pt idx="1">
                  <c:v>32</c:v>
                </c:pt>
                <c:pt idx="2">
                  <c:v>34</c:v>
                </c:pt>
                <c:pt idx="3">
                  <c:v>5</c:v>
                </c:pt>
                <c:pt idx="4">
                  <c:v>3</c:v>
                </c:pt>
                <c:pt idx="5">
                  <c:v>3</c:v>
                </c:pt>
              </c:numCache>
            </c:numRef>
          </c:val>
          <c:extLst>
            <c:ext xmlns:c16="http://schemas.microsoft.com/office/drawing/2014/chart" uri="{C3380CC4-5D6E-409C-BE32-E72D297353CC}">
              <c16:uniqueId val="{00000000-189F-40C0-B7A7-4B51BEE18C92}"/>
            </c:ext>
          </c:extLst>
        </c:ser>
        <c:ser>
          <c:idx val="1"/>
          <c:order val="1"/>
          <c:tx>
            <c:strRef>
              <c:f>Sheet1!$H$12</c:f>
              <c:strCache>
                <c:ptCount val="1"/>
                <c:pt idx="0">
                  <c:v>Partially Funded</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Sheet1!$I$10:$N$10</c:f>
              <c:strCache>
                <c:ptCount val="6"/>
                <c:pt idx="0">
                  <c:v>Solar Decentralized Applications</c:v>
                </c:pt>
                <c:pt idx="1">
                  <c:v>Minigrids</c:v>
                </c:pt>
                <c:pt idx="2">
                  <c:v>PV Rooftop</c:v>
                </c:pt>
                <c:pt idx="3">
                  <c:v>Finance</c:v>
                </c:pt>
                <c:pt idx="4">
                  <c:v>E-Mobility</c:v>
                </c:pt>
                <c:pt idx="5">
                  <c:v>Others</c:v>
                </c:pt>
              </c:strCache>
            </c:strRef>
          </c:cat>
          <c:val>
            <c:numRef>
              <c:f>Sheet1!$I$12:$N$12</c:f>
              <c:numCache>
                <c:formatCode>General</c:formatCode>
                <c:ptCount val="6"/>
                <c:pt idx="0">
                  <c:v>7</c:v>
                </c:pt>
                <c:pt idx="1">
                  <c:v>3</c:v>
                </c:pt>
                <c:pt idx="2">
                  <c:v>1</c:v>
                </c:pt>
              </c:numCache>
            </c:numRef>
          </c:val>
          <c:extLst>
            <c:ext xmlns:c16="http://schemas.microsoft.com/office/drawing/2014/chart" uri="{C3380CC4-5D6E-409C-BE32-E72D297353CC}">
              <c16:uniqueId val="{00000001-189F-40C0-B7A7-4B51BEE18C92}"/>
            </c:ext>
          </c:extLst>
        </c:ser>
        <c:ser>
          <c:idx val="2"/>
          <c:order val="2"/>
          <c:tx>
            <c:strRef>
              <c:f>Sheet1!$H$13</c:f>
              <c:strCache>
                <c:ptCount val="1"/>
                <c:pt idx="0">
                  <c:v>To be Funded</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Sheet1!$I$10:$N$10</c:f>
              <c:strCache>
                <c:ptCount val="6"/>
                <c:pt idx="0">
                  <c:v>Solar Decentralized Applications</c:v>
                </c:pt>
                <c:pt idx="1">
                  <c:v>Minigrids</c:v>
                </c:pt>
                <c:pt idx="2">
                  <c:v>PV Rooftop</c:v>
                </c:pt>
                <c:pt idx="3">
                  <c:v>Finance</c:v>
                </c:pt>
                <c:pt idx="4">
                  <c:v>E-Mobility</c:v>
                </c:pt>
                <c:pt idx="5">
                  <c:v>Others</c:v>
                </c:pt>
              </c:strCache>
            </c:strRef>
          </c:cat>
          <c:val>
            <c:numRef>
              <c:f>Sheet1!$I$13:$N$13</c:f>
              <c:numCache>
                <c:formatCode>General</c:formatCode>
                <c:ptCount val="6"/>
                <c:pt idx="0">
                  <c:v>54</c:v>
                </c:pt>
                <c:pt idx="1">
                  <c:v>24</c:v>
                </c:pt>
                <c:pt idx="2">
                  <c:v>14</c:v>
                </c:pt>
                <c:pt idx="3">
                  <c:v>3</c:v>
                </c:pt>
                <c:pt idx="4">
                  <c:v>2</c:v>
                </c:pt>
              </c:numCache>
            </c:numRef>
          </c:val>
          <c:extLst>
            <c:ext xmlns:c16="http://schemas.microsoft.com/office/drawing/2014/chart" uri="{C3380CC4-5D6E-409C-BE32-E72D297353CC}">
              <c16:uniqueId val="{00000002-189F-40C0-B7A7-4B51BEE18C92}"/>
            </c:ext>
          </c:extLst>
        </c:ser>
        <c:dLbls>
          <c:showLegendKey val="0"/>
          <c:showVal val="0"/>
          <c:showCatName val="0"/>
          <c:showSerName val="0"/>
          <c:showPercent val="0"/>
          <c:showBubbleSize val="0"/>
        </c:dLbls>
        <c:gapWidth val="100"/>
        <c:overlap val="-24"/>
        <c:axId val="2086473711"/>
        <c:axId val="2086478287"/>
      </c:barChart>
      <c:catAx>
        <c:axId val="2086473711"/>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2086478287"/>
        <c:crosses val="autoZero"/>
        <c:auto val="1"/>
        <c:lblAlgn val="ctr"/>
        <c:lblOffset val="100"/>
        <c:noMultiLvlLbl val="0"/>
      </c:catAx>
      <c:valAx>
        <c:axId val="20864782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64737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lgn="jus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485360-A71E-447E-B2D5-2B5B843B008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149AFDB3-D600-43E5-BDBE-FA3EEAACF816}">
      <dgm:prSet phldrT="[Text]" custT="1"/>
      <dgm:spPr/>
      <dgm:t>
        <a:bodyPr/>
        <a:lstStyle/>
        <a:p>
          <a:r>
            <a:rPr lang="en-US" sz="1600" dirty="0"/>
            <a:t>Mobilizing institutional investors ~ hundreds of billions to trillions of dollars</a:t>
          </a:r>
        </a:p>
      </dgm:t>
    </dgm:pt>
    <dgm:pt modelId="{A0F5028D-D269-4001-A86F-7679D30ADDEC}" type="parTrans" cxnId="{71E8C539-8D2C-4ECE-9A9B-375422C80371}">
      <dgm:prSet/>
      <dgm:spPr/>
      <dgm:t>
        <a:bodyPr/>
        <a:lstStyle/>
        <a:p>
          <a:endParaRPr lang="en-US"/>
        </a:p>
      </dgm:t>
    </dgm:pt>
    <dgm:pt modelId="{DE792A06-3C54-4EF6-B082-E02D33F4D551}" type="sibTrans" cxnId="{71E8C539-8D2C-4ECE-9A9B-375422C80371}">
      <dgm:prSet/>
      <dgm:spPr/>
      <dgm:t>
        <a:bodyPr/>
        <a:lstStyle/>
        <a:p>
          <a:endParaRPr lang="en-US"/>
        </a:p>
      </dgm:t>
    </dgm:pt>
    <dgm:pt modelId="{28ED133B-762F-46A4-AF25-11AEBD0E881C}">
      <dgm:prSet phldrT="[Text]" custT="1"/>
      <dgm:spPr/>
      <dgm:t>
        <a:bodyPr/>
        <a:lstStyle/>
        <a:p>
          <a:r>
            <a:rPr lang="en-US" sz="1600" dirty="0"/>
            <a:t>Public and Private sector investments-hundred of billions of dollars</a:t>
          </a:r>
        </a:p>
      </dgm:t>
    </dgm:pt>
    <dgm:pt modelId="{8682AE7A-4EA8-4393-870E-F2F191BDC1C1}" type="parTrans" cxnId="{4BB29740-3EEC-4986-905D-0D3D84656575}">
      <dgm:prSet/>
      <dgm:spPr/>
      <dgm:t>
        <a:bodyPr/>
        <a:lstStyle/>
        <a:p>
          <a:endParaRPr lang="en-US"/>
        </a:p>
      </dgm:t>
    </dgm:pt>
    <dgm:pt modelId="{AE2220E1-A597-4207-8D69-F34C3C5124F9}" type="sibTrans" cxnId="{4BB29740-3EEC-4986-905D-0D3D84656575}">
      <dgm:prSet/>
      <dgm:spPr/>
      <dgm:t>
        <a:bodyPr/>
        <a:lstStyle/>
        <a:p>
          <a:endParaRPr lang="en-US"/>
        </a:p>
      </dgm:t>
    </dgm:pt>
    <dgm:pt modelId="{AF2032D5-22CF-4101-82EC-E15129435C12}">
      <dgm:prSet phldrT="[Text]" custT="1"/>
      <dgm:spPr/>
      <dgm:t>
        <a:bodyPr/>
        <a:lstStyle/>
        <a:p>
          <a:endParaRPr lang="en-US" sz="1200" dirty="0"/>
        </a:p>
        <a:p>
          <a:endParaRPr lang="en-US" sz="1200" dirty="0"/>
        </a:p>
        <a:p>
          <a:r>
            <a:rPr lang="en-US" sz="1200" dirty="0"/>
            <a:t>Financial commitments by ISA member countries (co-financing; LOCs; bilateral funding) ; MDBs; DFI; multilateral climate funds-tens of billions of dollars</a:t>
          </a:r>
        </a:p>
      </dgm:t>
    </dgm:pt>
    <dgm:pt modelId="{43B9C88B-2BAE-4907-BD52-5886A74361A3}" type="parTrans" cxnId="{2C98A61A-3F11-4AE5-8601-AF0D1B927919}">
      <dgm:prSet/>
      <dgm:spPr/>
      <dgm:t>
        <a:bodyPr/>
        <a:lstStyle/>
        <a:p>
          <a:endParaRPr lang="en-US"/>
        </a:p>
      </dgm:t>
    </dgm:pt>
    <dgm:pt modelId="{72D0056F-10BF-4FC7-86B8-A8BC6D397A60}" type="sibTrans" cxnId="{2C98A61A-3F11-4AE5-8601-AF0D1B927919}">
      <dgm:prSet/>
      <dgm:spPr/>
      <dgm:t>
        <a:bodyPr/>
        <a:lstStyle/>
        <a:p>
          <a:endParaRPr lang="en-US"/>
        </a:p>
      </dgm:t>
    </dgm:pt>
    <dgm:pt modelId="{01AADA52-6632-44B5-90F6-84C929E8C0EC}">
      <dgm:prSet phldrT="[Text]" custT="1"/>
      <dgm:spPr/>
      <dgm:t>
        <a:bodyPr/>
        <a:lstStyle/>
        <a:p>
          <a:r>
            <a:rPr lang="en-US" sz="1000" dirty="0"/>
            <a:t>ISA secretariat funds ~ million dollars</a:t>
          </a:r>
        </a:p>
      </dgm:t>
    </dgm:pt>
    <dgm:pt modelId="{9248FCC4-9D6F-4441-B3EC-482A04B40CE8}" type="parTrans" cxnId="{4A8E2648-C905-4EC0-8300-8D5574240A01}">
      <dgm:prSet/>
      <dgm:spPr/>
      <dgm:t>
        <a:bodyPr/>
        <a:lstStyle/>
        <a:p>
          <a:endParaRPr lang="en-US"/>
        </a:p>
      </dgm:t>
    </dgm:pt>
    <dgm:pt modelId="{9030A66B-8099-48E5-BE7B-6A7F95EB2F49}" type="sibTrans" cxnId="{4A8E2648-C905-4EC0-8300-8D5574240A01}">
      <dgm:prSet/>
      <dgm:spPr/>
      <dgm:t>
        <a:bodyPr/>
        <a:lstStyle/>
        <a:p>
          <a:endParaRPr lang="en-US"/>
        </a:p>
      </dgm:t>
    </dgm:pt>
    <dgm:pt modelId="{FFF17D8A-9877-4DD7-A919-EDAD3E4EE188}" type="pres">
      <dgm:prSet presAssocID="{EB485360-A71E-447E-B2D5-2B5B843B0083}" presName="Name0" presStyleCnt="0">
        <dgm:presLayoutVars>
          <dgm:chMax val="7"/>
          <dgm:resizeHandles val="exact"/>
        </dgm:presLayoutVars>
      </dgm:prSet>
      <dgm:spPr/>
    </dgm:pt>
    <dgm:pt modelId="{35241455-1E19-4775-ADEC-2CA83FF702F0}" type="pres">
      <dgm:prSet presAssocID="{EB485360-A71E-447E-B2D5-2B5B843B0083}" presName="comp1" presStyleCnt="0"/>
      <dgm:spPr/>
    </dgm:pt>
    <dgm:pt modelId="{F2C959E8-3D8F-4C43-9F8A-D6AB3BE73480}" type="pres">
      <dgm:prSet presAssocID="{EB485360-A71E-447E-B2D5-2B5B843B0083}" presName="circle1" presStyleLbl="node1" presStyleIdx="0" presStyleCnt="4" custScaleX="105633"/>
      <dgm:spPr/>
    </dgm:pt>
    <dgm:pt modelId="{8F283CD8-EC32-4425-8465-35C8EEECBAEF}" type="pres">
      <dgm:prSet presAssocID="{EB485360-A71E-447E-B2D5-2B5B843B0083}" presName="c1text" presStyleLbl="node1" presStyleIdx="0" presStyleCnt="4">
        <dgm:presLayoutVars>
          <dgm:bulletEnabled val="1"/>
        </dgm:presLayoutVars>
      </dgm:prSet>
      <dgm:spPr/>
    </dgm:pt>
    <dgm:pt modelId="{C5CD82CF-698A-45AC-839E-37C1D0D1E6DA}" type="pres">
      <dgm:prSet presAssocID="{EB485360-A71E-447E-B2D5-2B5B843B0083}" presName="comp2" presStyleCnt="0"/>
      <dgm:spPr/>
    </dgm:pt>
    <dgm:pt modelId="{B467AE74-745E-47F6-9B05-FEBB368B2F10}" type="pres">
      <dgm:prSet presAssocID="{EB485360-A71E-447E-B2D5-2B5B843B0083}" presName="circle2" presStyleLbl="node1" presStyleIdx="1" presStyleCnt="4" custScaleX="122503" custScaleY="85105" custLinFactNeighborY="12395"/>
      <dgm:spPr/>
    </dgm:pt>
    <dgm:pt modelId="{61086927-FDD7-4C0B-96BD-6F8C0A81E213}" type="pres">
      <dgm:prSet presAssocID="{EB485360-A71E-447E-B2D5-2B5B843B0083}" presName="c2text" presStyleLbl="node1" presStyleIdx="1" presStyleCnt="4">
        <dgm:presLayoutVars>
          <dgm:bulletEnabled val="1"/>
        </dgm:presLayoutVars>
      </dgm:prSet>
      <dgm:spPr/>
    </dgm:pt>
    <dgm:pt modelId="{A8139FD0-B5D1-487A-AFCD-DD6A231BF5B2}" type="pres">
      <dgm:prSet presAssocID="{EB485360-A71E-447E-B2D5-2B5B843B0083}" presName="comp3" presStyleCnt="0"/>
      <dgm:spPr/>
    </dgm:pt>
    <dgm:pt modelId="{595F13F7-EEDA-4D9F-A152-B34FD21E3E47}" type="pres">
      <dgm:prSet presAssocID="{EB485360-A71E-447E-B2D5-2B5B843B0083}" presName="circle3" presStyleLbl="node1" presStyleIdx="2" presStyleCnt="4" custScaleX="113273" custScaleY="74060" custLinFactNeighborX="1450" custLinFactNeighborY="12178"/>
      <dgm:spPr/>
    </dgm:pt>
    <dgm:pt modelId="{4457EB97-E08A-4482-B985-4882A25DA850}" type="pres">
      <dgm:prSet presAssocID="{EB485360-A71E-447E-B2D5-2B5B843B0083}" presName="c3text" presStyleLbl="node1" presStyleIdx="2" presStyleCnt="4">
        <dgm:presLayoutVars>
          <dgm:bulletEnabled val="1"/>
        </dgm:presLayoutVars>
      </dgm:prSet>
      <dgm:spPr/>
    </dgm:pt>
    <dgm:pt modelId="{9B568FD2-075A-4F80-AB35-A035CB4DEF49}" type="pres">
      <dgm:prSet presAssocID="{EB485360-A71E-447E-B2D5-2B5B843B0083}" presName="comp4" presStyleCnt="0"/>
      <dgm:spPr/>
    </dgm:pt>
    <dgm:pt modelId="{40476790-8ECC-45EC-BFAB-FA18DC633096}" type="pres">
      <dgm:prSet presAssocID="{EB485360-A71E-447E-B2D5-2B5B843B0083}" presName="circle4" presStyleLbl="node1" presStyleIdx="3" presStyleCnt="4" custScaleX="64659" custScaleY="24525" custLinFactNeighborX="3044" custLinFactNeighborY="33489"/>
      <dgm:spPr/>
    </dgm:pt>
    <dgm:pt modelId="{B9856FC9-DB39-4AF8-8CDC-372FDAEE4D64}" type="pres">
      <dgm:prSet presAssocID="{EB485360-A71E-447E-B2D5-2B5B843B0083}" presName="c4text" presStyleLbl="node1" presStyleIdx="3" presStyleCnt="4">
        <dgm:presLayoutVars>
          <dgm:bulletEnabled val="1"/>
        </dgm:presLayoutVars>
      </dgm:prSet>
      <dgm:spPr/>
    </dgm:pt>
  </dgm:ptLst>
  <dgm:cxnLst>
    <dgm:cxn modelId="{36D2C300-E74D-4C4A-A220-86C5F7DC80B2}" type="presOf" srcId="{AF2032D5-22CF-4101-82EC-E15129435C12}" destId="{595F13F7-EEDA-4D9F-A152-B34FD21E3E47}" srcOrd="0" destOrd="0" presId="urn:microsoft.com/office/officeart/2005/8/layout/venn2"/>
    <dgm:cxn modelId="{59EB7517-D7EB-439D-AFA5-49E7554B81DC}" type="presOf" srcId="{149AFDB3-D600-43E5-BDBE-FA3EEAACF816}" destId="{8F283CD8-EC32-4425-8465-35C8EEECBAEF}" srcOrd="1" destOrd="0" presId="urn:microsoft.com/office/officeart/2005/8/layout/venn2"/>
    <dgm:cxn modelId="{2C98A61A-3F11-4AE5-8601-AF0D1B927919}" srcId="{EB485360-A71E-447E-B2D5-2B5B843B0083}" destId="{AF2032D5-22CF-4101-82EC-E15129435C12}" srcOrd="2" destOrd="0" parTransId="{43B9C88B-2BAE-4907-BD52-5886A74361A3}" sibTransId="{72D0056F-10BF-4FC7-86B8-A8BC6D397A60}"/>
    <dgm:cxn modelId="{A4CFEB26-0ABF-49B2-B4BF-55CC6D3F3A00}" type="presOf" srcId="{28ED133B-762F-46A4-AF25-11AEBD0E881C}" destId="{61086927-FDD7-4C0B-96BD-6F8C0A81E213}" srcOrd="1" destOrd="0" presId="urn:microsoft.com/office/officeart/2005/8/layout/venn2"/>
    <dgm:cxn modelId="{71E8C539-8D2C-4ECE-9A9B-375422C80371}" srcId="{EB485360-A71E-447E-B2D5-2B5B843B0083}" destId="{149AFDB3-D600-43E5-BDBE-FA3EEAACF816}" srcOrd="0" destOrd="0" parTransId="{A0F5028D-D269-4001-A86F-7679D30ADDEC}" sibTransId="{DE792A06-3C54-4EF6-B082-E02D33F4D551}"/>
    <dgm:cxn modelId="{4BB29740-3EEC-4986-905D-0D3D84656575}" srcId="{EB485360-A71E-447E-B2D5-2B5B843B0083}" destId="{28ED133B-762F-46A4-AF25-11AEBD0E881C}" srcOrd="1" destOrd="0" parTransId="{8682AE7A-4EA8-4393-870E-F2F191BDC1C1}" sibTransId="{AE2220E1-A597-4207-8D69-F34C3C5124F9}"/>
    <dgm:cxn modelId="{4A8E2648-C905-4EC0-8300-8D5574240A01}" srcId="{EB485360-A71E-447E-B2D5-2B5B843B0083}" destId="{01AADA52-6632-44B5-90F6-84C929E8C0EC}" srcOrd="3" destOrd="0" parTransId="{9248FCC4-9D6F-4441-B3EC-482A04B40CE8}" sibTransId="{9030A66B-8099-48E5-BE7B-6A7F95EB2F49}"/>
    <dgm:cxn modelId="{1655CA75-2B4C-4812-9C15-B3FB56F746CA}" type="presOf" srcId="{01AADA52-6632-44B5-90F6-84C929E8C0EC}" destId="{40476790-8ECC-45EC-BFAB-FA18DC633096}" srcOrd="0" destOrd="0" presId="urn:microsoft.com/office/officeart/2005/8/layout/venn2"/>
    <dgm:cxn modelId="{CD13187E-DFFF-4B36-9287-6BC1BD1ED9CC}" type="presOf" srcId="{EB485360-A71E-447E-B2D5-2B5B843B0083}" destId="{FFF17D8A-9877-4DD7-A919-EDAD3E4EE188}" srcOrd="0" destOrd="0" presId="urn:microsoft.com/office/officeart/2005/8/layout/venn2"/>
    <dgm:cxn modelId="{5F4D7981-9FD7-4E2F-88A5-0093E3C5B876}" type="presOf" srcId="{01AADA52-6632-44B5-90F6-84C929E8C0EC}" destId="{B9856FC9-DB39-4AF8-8CDC-372FDAEE4D64}" srcOrd="1" destOrd="0" presId="urn:microsoft.com/office/officeart/2005/8/layout/venn2"/>
    <dgm:cxn modelId="{6319419B-7778-4AF6-B008-DF9513EC1E93}" type="presOf" srcId="{28ED133B-762F-46A4-AF25-11AEBD0E881C}" destId="{B467AE74-745E-47F6-9B05-FEBB368B2F10}" srcOrd="0" destOrd="0" presId="urn:microsoft.com/office/officeart/2005/8/layout/venn2"/>
    <dgm:cxn modelId="{14E3EDC5-777F-41A4-93FD-DCCE1D909707}" type="presOf" srcId="{149AFDB3-D600-43E5-BDBE-FA3EEAACF816}" destId="{F2C959E8-3D8F-4C43-9F8A-D6AB3BE73480}" srcOrd="0" destOrd="0" presId="urn:microsoft.com/office/officeart/2005/8/layout/venn2"/>
    <dgm:cxn modelId="{E6D97ACC-0C5F-4459-BC9E-78206AE06DD1}" type="presOf" srcId="{AF2032D5-22CF-4101-82EC-E15129435C12}" destId="{4457EB97-E08A-4482-B985-4882A25DA850}" srcOrd="1" destOrd="0" presId="urn:microsoft.com/office/officeart/2005/8/layout/venn2"/>
    <dgm:cxn modelId="{A1D8FC9A-312C-4C06-8F4D-2BBAD4368DB6}" type="presParOf" srcId="{FFF17D8A-9877-4DD7-A919-EDAD3E4EE188}" destId="{35241455-1E19-4775-ADEC-2CA83FF702F0}" srcOrd="0" destOrd="0" presId="urn:microsoft.com/office/officeart/2005/8/layout/venn2"/>
    <dgm:cxn modelId="{752B5CFB-AC14-40CF-806A-E89C905DF374}" type="presParOf" srcId="{35241455-1E19-4775-ADEC-2CA83FF702F0}" destId="{F2C959E8-3D8F-4C43-9F8A-D6AB3BE73480}" srcOrd="0" destOrd="0" presId="urn:microsoft.com/office/officeart/2005/8/layout/venn2"/>
    <dgm:cxn modelId="{C0C8EFB0-39E4-480C-8BD6-7BE3AFA9DC63}" type="presParOf" srcId="{35241455-1E19-4775-ADEC-2CA83FF702F0}" destId="{8F283CD8-EC32-4425-8465-35C8EEECBAEF}" srcOrd="1" destOrd="0" presId="urn:microsoft.com/office/officeart/2005/8/layout/venn2"/>
    <dgm:cxn modelId="{A5AC8FA2-C74A-418F-957A-36FFC2506348}" type="presParOf" srcId="{FFF17D8A-9877-4DD7-A919-EDAD3E4EE188}" destId="{C5CD82CF-698A-45AC-839E-37C1D0D1E6DA}" srcOrd="1" destOrd="0" presId="urn:microsoft.com/office/officeart/2005/8/layout/venn2"/>
    <dgm:cxn modelId="{C156DC61-2568-40DB-B830-2DFA0F393D1F}" type="presParOf" srcId="{C5CD82CF-698A-45AC-839E-37C1D0D1E6DA}" destId="{B467AE74-745E-47F6-9B05-FEBB368B2F10}" srcOrd="0" destOrd="0" presId="urn:microsoft.com/office/officeart/2005/8/layout/venn2"/>
    <dgm:cxn modelId="{E0177F08-3C47-4128-BB42-5B3289F89C8C}" type="presParOf" srcId="{C5CD82CF-698A-45AC-839E-37C1D0D1E6DA}" destId="{61086927-FDD7-4C0B-96BD-6F8C0A81E213}" srcOrd="1" destOrd="0" presId="urn:microsoft.com/office/officeart/2005/8/layout/venn2"/>
    <dgm:cxn modelId="{150D88C3-97BF-47AB-ABB9-6124399B9D9C}" type="presParOf" srcId="{FFF17D8A-9877-4DD7-A919-EDAD3E4EE188}" destId="{A8139FD0-B5D1-487A-AFCD-DD6A231BF5B2}" srcOrd="2" destOrd="0" presId="urn:microsoft.com/office/officeart/2005/8/layout/venn2"/>
    <dgm:cxn modelId="{E81B641D-C0A4-4784-8803-B44032AE1A2F}" type="presParOf" srcId="{A8139FD0-B5D1-487A-AFCD-DD6A231BF5B2}" destId="{595F13F7-EEDA-4D9F-A152-B34FD21E3E47}" srcOrd="0" destOrd="0" presId="urn:microsoft.com/office/officeart/2005/8/layout/venn2"/>
    <dgm:cxn modelId="{71B4059E-E563-42AD-B6B5-1376B7E49853}" type="presParOf" srcId="{A8139FD0-B5D1-487A-AFCD-DD6A231BF5B2}" destId="{4457EB97-E08A-4482-B985-4882A25DA850}" srcOrd="1" destOrd="0" presId="urn:microsoft.com/office/officeart/2005/8/layout/venn2"/>
    <dgm:cxn modelId="{BE9F0979-AE65-4555-8C98-5E7E18A6859F}" type="presParOf" srcId="{FFF17D8A-9877-4DD7-A919-EDAD3E4EE188}" destId="{9B568FD2-075A-4F80-AB35-A035CB4DEF49}" srcOrd="3" destOrd="0" presId="urn:microsoft.com/office/officeart/2005/8/layout/venn2"/>
    <dgm:cxn modelId="{B04072F7-E30C-4293-98F5-B04023AC3392}" type="presParOf" srcId="{9B568FD2-075A-4F80-AB35-A035CB4DEF49}" destId="{40476790-8ECC-45EC-BFAB-FA18DC633096}" srcOrd="0" destOrd="0" presId="urn:microsoft.com/office/officeart/2005/8/layout/venn2"/>
    <dgm:cxn modelId="{9F044D70-97A2-4907-B552-09AB5719CEC8}" type="presParOf" srcId="{9B568FD2-075A-4F80-AB35-A035CB4DEF49}" destId="{B9856FC9-DB39-4AF8-8CDC-372FDAEE4D6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B25A1A-58E8-44B3-B334-C3AFB8D4CE28}" type="doc">
      <dgm:prSet loTypeId="urn:microsoft.com/office/officeart/2005/8/layout/pyramid3" loCatId="pyramid" qsTypeId="urn:microsoft.com/office/officeart/2005/8/quickstyle/simple1" qsCatId="simple" csTypeId="urn:microsoft.com/office/officeart/2005/8/colors/accent1_2" csCatId="accent1" phldr="1"/>
      <dgm:spPr/>
    </dgm:pt>
    <dgm:pt modelId="{B63BCC1E-5E3E-4069-B28B-65CD1E9C7ECD}">
      <dgm:prSet phldrT="[Text]" custT="1"/>
      <dgm:spPr/>
      <dgm:t>
        <a:bodyPr/>
        <a:lstStyle/>
        <a:p>
          <a:r>
            <a:rPr lang="en-US" sz="1600" b="1" dirty="0">
              <a:solidFill>
                <a:schemeClr val="bg1"/>
              </a:solidFill>
            </a:rPr>
            <a:t>Developing solar infrastructure as an asset class- bonds; infrastructure funds and refinancing facilities</a:t>
          </a:r>
        </a:p>
      </dgm:t>
    </dgm:pt>
    <dgm:pt modelId="{F159012D-6F4B-4396-9845-CAD8669059AE}" type="parTrans" cxnId="{87818ADC-66D5-4B30-A2C3-6B258F83DF37}">
      <dgm:prSet/>
      <dgm:spPr/>
      <dgm:t>
        <a:bodyPr/>
        <a:lstStyle/>
        <a:p>
          <a:endParaRPr lang="en-US" sz="1400" b="1"/>
        </a:p>
      </dgm:t>
    </dgm:pt>
    <dgm:pt modelId="{F76FA14D-9EBC-4353-8B55-71C1D605666E}" type="sibTrans" cxnId="{87818ADC-66D5-4B30-A2C3-6B258F83DF37}">
      <dgm:prSet/>
      <dgm:spPr/>
      <dgm:t>
        <a:bodyPr/>
        <a:lstStyle/>
        <a:p>
          <a:endParaRPr lang="en-US" sz="1400" b="1"/>
        </a:p>
      </dgm:t>
    </dgm:pt>
    <dgm:pt modelId="{DF59E8E8-BF24-4038-BD45-948BD987D7C4}">
      <dgm:prSet phldrT="[Text]" custT="1"/>
      <dgm:spPr/>
      <dgm:t>
        <a:bodyPr/>
        <a:lstStyle/>
        <a:p>
          <a:r>
            <a:rPr lang="en-US" sz="1600" b="1" dirty="0">
              <a:solidFill>
                <a:schemeClr val="bg1"/>
              </a:solidFill>
            </a:rPr>
            <a:t>Risk mitigation mechanisms to lower the cost of capital-CRMM and other mechanisms</a:t>
          </a:r>
        </a:p>
      </dgm:t>
    </dgm:pt>
    <dgm:pt modelId="{281D49F9-99CC-4224-92C0-AA988CE8ECA2}" type="parTrans" cxnId="{A21BCD30-AF3D-4171-97B9-E2B4429F5BFB}">
      <dgm:prSet/>
      <dgm:spPr/>
      <dgm:t>
        <a:bodyPr/>
        <a:lstStyle/>
        <a:p>
          <a:endParaRPr lang="en-US" sz="1400" b="1"/>
        </a:p>
      </dgm:t>
    </dgm:pt>
    <dgm:pt modelId="{D6A29D82-9610-4159-9BEE-9FF1B75B96BA}" type="sibTrans" cxnId="{A21BCD30-AF3D-4171-97B9-E2B4429F5BFB}">
      <dgm:prSet/>
      <dgm:spPr/>
      <dgm:t>
        <a:bodyPr/>
        <a:lstStyle/>
        <a:p>
          <a:endParaRPr lang="en-US" sz="1400" b="1"/>
        </a:p>
      </dgm:t>
    </dgm:pt>
    <dgm:pt modelId="{E2D351CA-EDA8-475D-BCBA-7A0C2C021AF7}">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dirty="0">
              <a:solidFill>
                <a:schemeClr val="bg1"/>
              </a:solidFill>
            </a:rPr>
            <a:t>Technical assistance for upstream and mid-stream support for policy and regulatory issues</a:t>
          </a:r>
        </a:p>
        <a:p>
          <a:pPr marL="0" lvl="0" defTabSz="622300">
            <a:lnSpc>
              <a:spcPct val="90000"/>
            </a:lnSpc>
            <a:spcBef>
              <a:spcPct val="0"/>
            </a:spcBef>
            <a:spcAft>
              <a:spcPct val="35000"/>
            </a:spcAft>
            <a:buNone/>
          </a:pPr>
          <a:endParaRPr lang="en-US" sz="1400" b="1" dirty="0"/>
        </a:p>
      </dgm:t>
    </dgm:pt>
    <dgm:pt modelId="{FA5E338C-A8E3-4987-BC1F-827BA05E2D04}" type="parTrans" cxnId="{18954E3C-B59F-402B-83AB-4A642F3EF815}">
      <dgm:prSet/>
      <dgm:spPr/>
      <dgm:t>
        <a:bodyPr/>
        <a:lstStyle/>
        <a:p>
          <a:endParaRPr lang="en-US" sz="1400" b="1"/>
        </a:p>
      </dgm:t>
    </dgm:pt>
    <dgm:pt modelId="{93710F44-8485-4B19-A5DB-2D86FB65AD71}" type="sibTrans" cxnId="{18954E3C-B59F-402B-83AB-4A642F3EF815}">
      <dgm:prSet/>
      <dgm:spPr/>
      <dgm:t>
        <a:bodyPr/>
        <a:lstStyle/>
        <a:p>
          <a:endParaRPr lang="en-US" sz="1400" b="1"/>
        </a:p>
      </dgm:t>
    </dgm:pt>
    <dgm:pt modelId="{B77886E0-26EA-461E-8D9B-7519145701D5}">
      <dgm:prSet phldrT="[Text]" custT="1"/>
      <dgm:spPr/>
      <dgm:t>
        <a:bodyPr/>
        <a:lstStyle/>
        <a:p>
          <a:r>
            <a:rPr lang="en-US" sz="900" b="1" dirty="0">
              <a:solidFill>
                <a:schemeClr val="bg1"/>
              </a:solidFill>
            </a:rPr>
            <a:t>Project</a:t>
          </a:r>
          <a:r>
            <a:rPr lang="en-US" sz="1000" b="1" dirty="0">
              <a:solidFill>
                <a:schemeClr val="bg1"/>
              </a:solidFill>
            </a:rPr>
            <a:t> </a:t>
          </a:r>
        </a:p>
        <a:p>
          <a:r>
            <a:rPr lang="en-US" sz="1000" b="1" dirty="0">
              <a:solidFill>
                <a:schemeClr val="bg1"/>
              </a:solidFill>
            </a:rPr>
            <a:t>pipeline </a:t>
          </a:r>
        </a:p>
        <a:p>
          <a:r>
            <a:rPr lang="en-US" sz="1000" b="1" dirty="0">
              <a:solidFill>
                <a:schemeClr val="bg1"/>
              </a:solidFill>
            </a:rPr>
            <a:t>preparation </a:t>
          </a:r>
        </a:p>
        <a:p>
          <a:r>
            <a:rPr lang="en-US" sz="1000" b="1" dirty="0">
              <a:solidFill>
                <a:schemeClr val="bg1"/>
              </a:solidFill>
            </a:rPr>
            <a:t>support</a:t>
          </a:r>
          <a:r>
            <a:rPr lang="en-US" sz="1200" b="1" dirty="0">
              <a:solidFill>
                <a:schemeClr val="bg1"/>
              </a:solidFill>
            </a:rPr>
            <a:t>; </a:t>
          </a:r>
        </a:p>
      </dgm:t>
    </dgm:pt>
    <dgm:pt modelId="{B7B88070-A51E-4B9B-BA18-11DAB4768B3E}" type="parTrans" cxnId="{7FA2305E-7666-4B3F-B696-6D63C3BF8993}">
      <dgm:prSet/>
      <dgm:spPr/>
      <dgm:t>
        <a:bodyPr/>
        <a:lstStyle/>
        <a:p>
          <a:endParaRPr lang="en-US"/>
        </a:p>
      </dgm:t>
    </dgm:pt>
    <dgm:pt modelId="{3A5FF4B0-B635-4700-81F2-26E916E41E8A}" type="sibTrans" cxnId="{7FA2305E-7666-4B3F-B696-6D63C3BF8993}">
      <dgm:prSet/>
      <dgm:spPr/>
      <dgm:t>
        <a:bodyPr/>
        <a:lstStyle/>
        <a:p>
          <a:endParaRPr lang="en-US"/>
        </a:p>
      </dgm:t>
    </dgm:pt>
    <dgm:pt modelId="{53D59CE7-FEB6-49D4-B980-0F2585621226}" type="pres">
      <dgm:prSet presAssocID="{ADB25A1A-58E8-44B3-B334-C3AFB8D4CE28}" presName="Name0" presStyleCnt="0">
        <dgm:presLayoutVars>
          <dgm:dir/>
          <dgm:animLvl val="lvl"/>
          <dgm:resizeHandles val="exact"/>
        </dgm:presLayoutVars>
      </dgm:prSet>
      <dgm:spPr/>
    </dgm:pt>
    <dgm:pt modelId="{C77C1D57-DFA5-412F-BDED-6E4EAFEB341A}" type="pres">
      <dgm:prSet presAssocID="{B63BCC1E-5E3E-4069-B28B-65CD1E9C7ECD}" presName="Name8" presStyleCnt="0"/>
      <dgm:spPr/>
    </dgm:pt>
    <dgm:pt modelId="{F19ABB06-466C-4386-A473-5713041A8D27}" type="pres">
      <dgm:prSet presAssocID="{B63BCC1E-5E3E-4069-B28B-65CD1E9C7ECD}" presName="level" presStyleLbl="node1" presStyleIdx="0" presStyleCnt="4">
        <dgm:presLayoutVars>
          <dgm:chMax val="1"/>
          <dgm:bulletEnabled val="1"/>
        </dgm:presLayoutVars>
      </dgm:prSet>
      <dgm:spPr/>
    </dgm:pt>
    <dgm:pt modelId="{FD9469F1-41BC-4853-B593-87C1FDD5126F}" type="pres">
      <dgm:prSet presAssocID="{B63BCC1E-5E3E-4069-B28B-65CD1E9C7ECD}" presName="levelTx" presStyleLbl="revTx" presStyleIdx="0" presStyleCnt="0">
        <dgm:presLayoutVars>
          <dgm:chMax val="1"/>
          <dgm:bulletEnabled val="1"/>
        </dgm:presLayoutVars>
      </dgm:prSet>
      <dgm:spPr/>
    </dgm:pt>
    <dgm:pt modelId="{D2575632-EE06-4427-8BC3-1FF27E531893}" type="pres">
      <dgm:prSet presAssocID="{DF59E8E8-BF24-4038-BD45-948BD987D7C4}" presName="Name8" presStyleCnt="0"/>
      <dgm:spPr/>
    </dgm:pt>
    <dgm:pt modelId="{509A692C-E545-4FB4-A4BC-8302EE089EBF}" type="pres">
      <dgm:prSet presAssocID="{DF59E8E8-BF24-4038-BD45-948BD987D7C4}" presName="level" presStyleLbl="node1" presStyleIdx="1" presStyleCnt="4">
        <dgm:presLayoutVars>
          <dgm:chMax val="1"/>
          <dgm:bulletEnabled val="1"/>
        </dgm:presLayoutVars>
      </dgm:prSet>
      <dgm:spPr/>
    </dgm:pt>
    <dgm:pt modelId="{53E25F67-8541-47CE-9A91-48140C0A52A7}" type="pres">
      <dgm:prSet presAssocID="{DF59E8E8-BF24-4038-BD45-948BD987D7C4}" presName="levelTx" presStyleLbl="revTx" presStyleIdx="0" presStyleCnt="0">
        <dgm:presLayoutVars>
          <dgm:chMax val="1"/>
          <dgm:bulletEnabled val="1"/>
        </dgm:presLayoutVars>
      </dgm:prSet>
      <dgm:spPr/>
    </dgm:pt>
    <dgm:pt modelId="{8A3993EB-2C80-463B-9076-8E6AE44A48F5}" type="pres">
      <dgm:prSet presAssocID="{E2D351CA-EDA8-475D-BCBA-7A0C2C021AF7}" presName="Name8" presStyleCnt="0"/>
      <dgm:spPr/>
    </dgm:pt>
    <dgm:pt modelId="{8F5AC830-4378-4AC5-BB1A-4D034D0C65F2}" type="pres">
      <dgm:prSet presAssocID="{E2D351CA-EDA8-475D-BCBA-7A0C2C021AF7}" presName="level" presStyleLbl="node1" presStyleIdx="2" presStyleCnt="4">
        <dgm:presLayoutVars>
          <dgm:chMax val="1"/>
          <dgm:bulletEnabled val="1"/>
        </dgm:presLayoutVars>
      </dgm:prSet>
      <dgm:spPr/>
    </dgm:pt>
    <dgm:pt modelId="{5A40D280-8888-43E9-9B1F-AC9FD300D8D6}" type="pres">
      <dgm:prSet presAssocID="{E2D351CA-EDA8-475D-BCBA-7A0C2C021AF7}" presName="levelTx" presStyleLbl="revTx" presStyleIdx="0" presStyleCnt="0">
        <dgm:presLayoutVars>
          <dgm:chMax val="1"/>
          <dgm:bulletEnabled val="1"/>
        </dgm:presLayoutVars>
      </dgm:prSet>
      <dgm:spPr/>
    </dgm:pt>
    <dgm:pt modelId="{5DA28218-89FB-4A5D-88F0-33E3DF6A5A00}" type="pres">
      <dgm:prSet presAssocID="{B77886E0-26EA-461E-8D9B-7519145701D5}" presName="Name8" presStyleCnt="0"/>
      <dgm:spPr/>
    </dgm:pt>
    <dgm:pt modelId="{1263C3E1-5316-4995-AB59-D3309B48103D}" type="pres">
      <dgm:prSet presAssocID="{B77886E0-26EA-461E-8D9B-7519145701D5}" presName="level" presStyleLbl="node1" presStyleIdx="3" presStyleCnt="4">
        <dgm:presLayoutVars>
          <dgm:chMax val="1"/>
          <dgm:bulletEnabled val="1"/>
        </dgm:presLayoutVars>
      </dgm:prSet>
      <dgm:spPr/>
    </dgm:pt>
    <dgm:pt modelId="{E27CCD97-C0FF-4D85-A0B1-6058A6BDEEB0}" type="pres">
      <dgm:prSet presAssocID="{B77886E0-26EA-461E-8D9B-7519145701D5}" presName="levelTx" presStyleLbl="revTx" presStyleIdx="0" presStyleCnt="0">
        <dgm:presLayoutVars>
          <dgm:chMax val="1"/>
          <dgm:bulletEnabled val="1"/>
        </dgm:presLayoutVars>
      </dgm:prSet>
      <dgm:spPr/>
    </dgm:pt>
  </dgm:ptLst>
  <dgm:cxnLst>
    <dgm:cxn modelId="{CF46330D-BA35-4D11-A01A-B6CC3992EECE}" type="presOf" srcId="{B63BCC1E-5E3E-4069-B28B-65CD1E9C7ECD}" destId="{FD9469F1-41BC-4853-B593-87C1FDD5126F}" srcOrd="1" destOrd="0" presId="urn:microsoft.com/office/officeart/2005/8/layout/pyramid3"/>
    <dgm:cxn modelId="{D383AB13-8F99-4F43-89F9-70AC71FE3F17}" type="presOf" srcId="{B63BCC1E-5E3E-4069-B28B-65CD1E9C7ECD}" destId="{F19ABB06-466C-4386-A473-5713041A8D27}" srcOrd="0" destOrd="0" presId="urn:microsoft.com/office/officeart/2005/8/layout/pyramid3"/>
    <dgm:cxn modelId="{A21BCD30-AF3D-4171-97B9-E2B4429F5BFB}" srcId="{ADB25A1A-58E8-44B3-B334-C3AFB8D4CE28}" destId="{DF59E8E8-BF24-4038-BD45-948BD987D7C4}" srcOrd="1" destOrd="0" parTransId="{281D49F9-99CC-4224-92C0-AA988CE8ECA2}" sibTransId="{D6A29D82-9610-4159-9BEE-9FF1B75B96BA}"/>
    <dgm:cxn modelId="{18954E3C-B59F-402B-83AB-4A642F3EF815}" srcId="{ADB25A1A-58E8-44B3-B334-C3AFB8D4CE28}" destId="{E2D351CA-EDA8-475D-BCBA-7A0C2C021AF7}" srcOrd="2" destOrd="0" parTransId="{FA5E338C-A8E3-4987-BC1F-827BA05E2D04}" sibTransId="{93710F44-8485-4B19-A5DB-2D86FB65AD71}"/>
    <dgm:cxn modelId="{7FA2305E-7666-4B3F-B696-6D63C3BF8993}" srcId="{ADB25A1A-58E8-44B3-B334-C3AFB8D4CE28}" destId="{B77886E0-26EA-461E-8D9B-7519145701D5}" srcOrd="3" destOrd="0" parTransId="{B7B88070-A51E-4B9B-BA18-11DAB4768B3E}" sibTransId="{3A5FF4B0-B635-4700-81F2-26E916E41E8A}"/>
    <dgm:cxn modelId="{A4A31B67-2A7E-4A1A-9634-C426075B0CB9}" type="presOf" srcId="{E2D351CA-EDA8-475D-BCBA-7A0C2C021AF7}" destId="{8F5AC830-4378-4AC5-BB1A-4D034D0C65F2}" srcOrd="0" destOrd="0" presId="urn:microsoft.com/office/officeart/2005/8/layout/pyramid3"/>
    <dgm:cxn modelId="{94DBD48B-E5DD-494C-B0F0-AE006FA46977}" type="presOf" srcId="{DF59E8E8-BF24-4038-BD45-948BD987D7C4}" destId="{53E25F67-8541-47CE-9A91-48140C0A52A7}" srcOrd="1" destOrd="0" presId="urn:microsoft.com/office/officeart/2005/8/layout/pyramid3"/>
    <dgm:cxn modelId="{982AEE91-53E5-49CD-B8C3-17FBD49E9084}" type="presOf" srcId="{E2D351CA-EDA8-475D-BCBA-7A0C2C021AF7}" destId="{5A40D280-8888-43E9-9B1F-AC9FD300D8D6}" srcOrd="1" destOrd="0" presId="urn:microsoft.com/office/officeart/2005/8/layout/pyramid3"/>
    <dgm:cxn modelId="{95DA1E9B-1C93-41E6-9C2A-FAD78D3D8329}" type="presOf" srcId="{DF59E8E8-BF24-4038-BD45-948BD987D7C4}" destId="{509A692C-E545-4FB4-A4BC-8302EE089EBF}" srcOrd="0" destOrd="0" presId="urn:microsoft.com/office/officeart/2005/8/layout/pyramid3"/>
    <dgm:cxn modelId="{3420E5B1-4A0C-4697-ADC2-3CFD4295509C}" type="presOf" srcId="{ADB25A1A-58E8-44B3-B334-C3AFB8D4CE28}" destId="{53D59CE7-FEB6-49D4-B980-0F2585621226}" srcOrd="0" destOrd="0" presId="urn:microsoft.com/office/officeart/2005/8/layout/pyramid3"/>
    <dgm:cxn modelId="{7FBF10B9-1D3E-4651-B2FA-923DFDD0CE4D}" type="presOf" srcId="{B77886E0-26EA-461E-8D9B-7519145701D5}" destId="{E27CCD97-C0FF-4D85-A0B1-6058A6BDEEB0}" srcOrd="1" destOrd="0" presId="urn:microsoft.com/office/officeart/2005/8/layout/pyramid3"/>
    <dgm:cxn modelId="{F78314C4-95E6-4C09-96CA-4A39219BEB16}" type="presOf" srcId="{B77886E0-26EA-461E-8D9B-7519145701D5}" destId="{1263C3E1-5316-4995-AB59-D3309B48103D}" srcOrd="0" destOrd="0" presId="urn:microsoft.com/office/officeart/2005/8/layout/pyramid3"/>
    <dgm:cxn modelId="{87818ADC-66D5-4B30-A2C3-6B258F83DF37}" srcId="{ADB25A1A-58E8-44B3-B334-C3AFB8D4CE28}" destId="{B63BCC1E-5E3E-4069-B28B-65CD1E9C7ECD}" srcOrd="0" destOrd="0" parTransId="{F159012D-6F4B-4396-9845-CAD8669059AE}" sibTransId="{F76FA14D-9EBC-4353-8B55-71C1D605666E}"/>
    <dgm:cxn modelId="{4504B22A-09C1-4A20-B814-F228434D1654}" type="presParOf" srcId="{53D59CE7-FEB6-49D4-B980-0F2585621226}" destId="{C77C1D57-DFA5-412F-BDED-6E4EAFEB341A}" srcOrd="0" destOrd="0" presId="urn:microsoft.com/office/officeart/2005/8/layout/pyramid3"/>
    <dgm:cxn modelId="{B376A0C8-958A-4987-9F31-84BC96D9C562}" type="presParOf" srcId="{C77C1D57-DFA5-412F-BDED-6E4EAFEB341A}" destId="{F19ABB06-466C-4386-A473-5713041A8D27}" srcOrd="0" destOrd="0" presId="urn:microsoft.com/office/officeart/2005/8/layout/pyramid3"/>
    <dgm:cxn modelId="{2920C701-1895-4D4B-AA02-BBB7187F765B}" type="presParOf" srcId="{C77C1D57-DFA5-412F-BDED-6E4EAFEB341A}" destId="{FD9469F1-41BC-4853-B593-87C1FDD5126F}" srcOrd="1" destOrd="0" presId="urn:microsoft.com/office/officeart/2005/8/layout/pyramid3"/>
    <dgm:cxn modelId="{4A6EBF34-E706-4B2F-AE47-0FE1D8F93B1F}" type="presParOf" srcId="{53D59CE7-FEB6-49D4-B980-0F2585621226}" destId="{D2575632-EE06-4427-8BC3-1FF27E531893}" srcOrd="1" destOrd="0" presId="urn:microsoft.com/office/officeart/2005/8/layout/pyramid3"/>
    <dgm:cxn modelId="{0521103D-591C-48E9-88C6-6B17F8EC0355}" type="presParOf" srcId="{D2575632-EE06-4427-8BC3-1FF27E531893}" destId="{509A692C-E545-4FB4-A4BC-8302EE089EBF}" srcOrd="0" destOrd="0" presId="urn:microsoft.com/office/officeart/2005/8/layout/pyramid3"/>
    <dgm:cxn modelId="{A0BAE980-F748-4AE6-BCC0-F885D8604D5B}" type="presParOf" srcId="{D2575632-EE06-4427-8BC3-1FF27E531893}" destId="{53E25F67-8541-47CE-9A91-48140C0A52A7}" srcOrd="1" destOrd="0" presId="urn:microsoft.com/office/officeart/2005/8/layout/pyramid3"/>
    <dgm:cxn modelId="{55623005-0836-49F8-90D8-96877C793910}" type="presParOf" srcId="{53D59CE7-FEB6-49D4-B980-0F2585621226}" destId="{8A3993EB-2C80-463B-9076-8E6AE44A48F5}" srcOrd="2" destOrd="0" presId="urn:microsoft.com/office/officeart/2005/8/layout/pyramid3"/>
    <dgm:cxn modelId="{AB159224-2758-4B92-A4D3-E202C2E0744C}" type="presParOf" srcId="{8A3993EB-2C80-463B-9076-8E6AE44A48F5}" destId="{8F5AC830-4378-4AC5-BB1A-4D034D0C65F2}" srcOrd="0" destOrd="0" presId="urn:microsoft.com/office/officeart/2005/8/layout/pyramid3"/>
    <dgm:cxn modelId="{2761F2E8-C21C-463B-AAE0-22D7015092C3}" type="presParOf" srcId="{8A3993EB-2C80-463B-9076-8E6AE44A48F5}" destId="{5A40D280-8888-43E9-9B1F-AC9FD300D8D6}" srcOrd="1" destOrd="0" presId="urn:microsoft.com/office/officeart/2005/8/layout/pyramid3"/>
    <dgm:cxn modelId="{C1BD08AD-1FC7-4ECF-B383-C230EE29D13A}" type="presParOf" srcId="{53D59CE7-FEB6-49D4-B980-0F2585621226}" destId="{5DA28218-89FB-4A5D-88F0-33E3DF6A5A00}" srcOrd="3" destOrd="0" presId="urn:microsoft.com/office/officeart/2005/8/layout/pyramid3"/>
    <dgm:cxn modelId="{57EFC0E1-99A7-4DD0-A30F-6C2CBB680EE9}" type="presParOf" srcId="{5DA28218-89FB-4A5D-88F0-33E3DF6A5A00}" destId="{1263C3E1-5316-4995-AB59-D3309B48103D}" srcOrd="0" destOrd="0" presId="urn:microsoft.com/office/officeart/2005/8/layout/pyramid3"/>
    <dgm:cxn modelId="{A0C096B1-7DFF-48D3-B37E-2FF1EA3070A7}" type="presParOf" srcId="{5DA28218-89FB-4A5D-88F0-33E3DF6A5A00}" destId="{E27CCD97-C0FF-4D85-A0B1-6058A6BDEEB0}" srcOrd="1" destOrd="0" presId="urn:microsoft.com/office/officeart/2005/8/layout/pyramid3"/>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D0CAF3-9E54-6E49-AE89-BFB81D5B09DC}" type="doc">
      <dgm:prSet loTypeId="urn:microsoft.com/office/officeart/2005/8/layout/radial3" loCatId="" qsTypeId="urn:microsoft.com/office/officeart/2005/8/quickstyle/simple1" qsCatId="simple" csTypeId="urn:microsoft.com/office/officeart/2005/8/colors/accent1_2" csCatId="accent1" phldr="1"/>
      <dgm:spPr/>
      <dgm:t>
        <a:bodyPr/>
        <a:lstStyle/>
        <a:p>
          <a:endParaRPr lang="en-US"/>
        </a:p>
      </dgm:t>
    </dgm:pt>
    <dgm:pt modelId="{C2819E3D-1B04-D04D-8935-BED31BDC3CDA}">
      <dgm:prSet phldrT="[Text]" custT="1"/>
      <dgm:spPr>
        <a:xfrm>
          <a:off x="1131754" y="962436"/>
          <a:ext cx="2365640" cy="2365640"/>
        </a:xfrm>
        <a:prstGeom prst="ellipse">
          <a:avLst/>
        </a:prstGeom>
      </dgm:spPr>
      <dgm:t>
        <a:bodyPr/>
        <a:lstStyle/>
        <a:p>
          <a:pPr>
            <a:buNone/>
          </a:pPr>
          <a:r>
            <a:rPr lang="en-US" sz="1300" b="1" dirty="0">
              <a:latin typeface="Calibri" panose="020F0502020204030204"/>
              <a:ea typeface="+mn-ea"/>
              <a:cs typeface="+mn-cs"/>
            </a:rPr>
            <a:t>Risks plaguing RE investments</a:t>
          </a:r>
        </a:p>
      </dgm:t>
    </dgm:pt>
    <dgm:pt modelId="{1FB38860-65A1-E447-AF7E-44C3E577F005}" type="parTrans" cxnId="{24AAA0B1-EDB7-8A49-AD6E-7C4BA95A03F0}">
      <dgm:prSet/>
      <dgm:spPr/>
      <dgm:t>
        <a:bodyPr/>
        <a:lstStyle/>
        <a:p>
          <a:endParaRPr lang="en-US" sz="1300"/>
        </a:p>
      </dgm:t>
    </dgm:pt>
    <dgm:pt modelId="{400CF4E8-31E7-604E-88C4-49F30AF840EE}" type="sibTrans" cxnId="{24AAA0B1-EDB7-8A49-AD6E-7C4BA95A03F0}">
      <dgm:prSet/>
      <dgm:spPr/>
      <dgm:t>
        <a:bodyPr/>
        <a:lstStyle/>
        <a:p>
          <a:endParaRPr lang="en-US" sz="1300"/>
        </a:p>
      </dgm:t>
    </dgm:pt>
    <dgm:pt modelId="{4C08B660-EC8F-9249-98D4-777B7A2FCA74}">
      <dgm:prSet phldrT="[Text]" custT="1"/>
      <dgm:spPr>
        <a:xfrm>
          <a:off x="1626847" y="-60829"/>
          <a:ext cx="1375454" cy="1360846"/>
        </a:xfrm>
        <a:prstGeom prst="ellipse">
          <a:avLst/>
        </a:prstGeom>
      </dgm:spPr>
      <dgm:t>
        <a:bodyPr/>
        <a:lstStyle/>
        <a:p>
          <a:pPr>
            <a:buNone/>
          </a:pPr>
          <a:r>
            <a:rPr lang="en-US" sz="1300" b="1" i="0" kern="1200" dirty="0">
              <a:latin typeface="Calibri" panose="020F0502020204030204"/>
              <a:ea typeface="+mn-ea"/>
              <a:cs typeface="+mn-cs"/>
            </a:rPr>
            <a:t>Offtake</a:t>
          </a:r>
        </a:p>
        <a:p>
          <a:pPr>
            <a:buNone/>
          </a:pPr>
          <a:r>
            <a:rPr lang="en-US" sz="1300" b="1" i="0" kern="1200" dirty="0">
              <a:latin typeface="Calibri" panose="020F0502020204030204"/>
              <a:ea typeface="+mn-ea"/>
              <a:cs typeface="+mn-cs"/>
            </a:rPr>
            <a:t>risk</a:t>
          </a:r>
        </a:p>
      </dgm:t>
    </dgm:pt>
    <dgm:pt modelId="{47A46E45-A0DE-B04B-A4D0-9C7793AF2CDB}" type="parTrans" cxnId="{EF22055E-14C9-5745-A897-F526B9F0D4F4}">
      <dgm:prSet/>
      <dgm:spPr/>
      <dgm:t>
        <a:bodyPr/>
        <a:lstStyle/>
        <a:p>
          <a:endParaRPr lang="en-US" sz="1300"/>
        </a:p>
      </dgm:t>
    </dgm:pt>
    <dgm:pt modelId="{0A445769-04D8-AA46-A8F8-095D77FFCFE1}" type="sibTrans" cxnId="{EF22055E-14C9-5745-A897-F526B9F0D4F4}">
      <dgm:prSet/>
      <dgm:spPr/>
      <dgm:t>
        <a:bodyPr/>
        <a:lstStyle/>
        <a:p>
          <a:endParaRPr lang="en-US" sz="1300"/>
        </a:p>
      </dgm:t>
    </dgm:pt>
    <dgm:pt modelId="{72A01F90-4885-7D44-B21D-D89FE9C5990D}">
      <dgm:prSet phldrT="[Text]" custT="1"/>
      <dgm:spPr>
        <a:xfrm>
          <a:off x="2952095" y="720242"/>
          <a:ext cx="1393315" cy="1309453"/>
        </a:xfrm>
        <a:prstGeom prst="ellipse">
          <a:avLst/>
        </a:prstGeom>
      </dgm:spPr>
      <dgm:t>
        <a:bodyPr/>
        <a:lstStyle/>
        <a:p>
          <a:pPr>
            <a:buNone/>
          </a:pPr>
          <a:r>
            <a:rPr lang="en-US" sz="1300" b="1" i="0" dirty="0">
              <a:latin typeface="Calibri" panose="020F0502020204030204"/>
              <a:ea typeface="+mn-ea"/>
              <a:cs typeface="+mn-cs"/>
            </a:rPr>
            <a:t>Foreign exchange</a:t>
          </a:r>
          <a:r>
            <a:rPr lang="en-US" sz="1300" b="1" i="0" baseline="0" dirty="0">
              <a:latin typeface="Calibri" panose="020F0502020204030204"/>
              <a:ea typeface="+mn-ea"/>
              <a:cs typeface="+mn-cs"/>
            </a:rPr>
            <a:t> risk</a:t>
          </a:r>
          <a:endParaRPr lang="en-US" sz="1300" b="1" i="0" dirty="0">
            <a:latin typeface="Calibri" panose="020F0502020204030204"/>
            <a:ea typeface="+mn-ea"/>
            <a:cs typeface="+mn-cs"/>
          </a:endParaRPr>
        </a:p>
      </dgm:t>
    </dgm:pt>
    <dgm:pt modelId="{F820E8A0-C58A-5444-A3E2-BDCF38D51420}" type="parTrans" cxnId="{3AD89C83-8344-5445-A4B2-F07FE4D3320F}">
      <dgm:prSet/>
      <dgm:spPr/>
      <dgm:t>
        <a:bodyPr/>
        <a:lstStyle/>
        <a:p>
          <a:endParaRPr lang="en-US" sz="1300"/>
        </a:p>
      </dgm:t>
    </dgm:pt>
    <dgm:pt modelId="{1C99F15F-55D5-EC4A-A126-7E2306204E5F}" type="sibTrans" cxnId="{3AD89C83-8344-5445-A4B2-F07FE4D3320F}">
      <dgm:prSet/>
      <dgm:spPr/>
      <dgm:t>
        <a:bodyPr/>
        <a:lstStyle/>
        <a:p>
          <a:endParaRPr lang="en-US" sz="1300"/>
        </a:p>
      </dgm:t>
    </dgm:pt>
    <dgm:pt modelId="{0274DC3C-3BED-CA43-B117-78EDB3E62C2D}">
      <dgm:prSet phldrT="[Text]" custT="1"/>
      <dgm:spPr>
        <a:xfrm>
          <a:off x="1617917" y="3031106"/>
          <a:ext cx="1393315" cy="1309453"/>
        </a:xfrm>
        <a:prstGeom prst="ellipse">
          <a:avLst/>
        </a:prstGeom>
      </dgm:spPr>
      <dgm:t>
        <a:bodyPr/>
        <a:lstStyle/>
        <a:p>
          <a:pPr>
            <a:buNone/>
          </a:pPr>
          <a:r>
            <a:rPr lang="en-US" sz="1300" b="1" i="0">
              <a:latin typeface="Calibri" panose="020F0502020204030204"/>
              <a:ea typeface="+mn-ea"/>
              <a:cs typeface="+mn-cs"/>
            </a:rPr>
            <a:t>Equipment quality concerns</a:t>
          </a:r>
          <a:endParaRPr lang="en-US" sz="1300" b="1" i="0" dirty="0">
            <a:latin typeface="Calibri" panose="020F0502020204030204"/>
            <a:ea typeface="+mn-ea"/>
            <a:cs typeface="+mn-cs"/>
          </a:endParaRPr>
        </a:p>
      </dgm:t>
    </dgm:pt>
    <dgm:pt modelId="{26520569-463F-084C-B03F-ACC00C03C27E}" type="sibTrans" cxnId="{2EE56142-FF4A-874D-92A8-4AB229CF26E2}">
      <dgm:prSet/>
      <dgm:spPr/>
      <dgm:t>
        <a:bodyPr/>
        <a:lstStyle/>
        <a:p>
          <a:endParaRPr lang="en-US" sz="1300"/>
        </a:p>
      </dgm:t>
    </dgm:pt>
    <dgm:pt modelId="{749CAC73-82AF-8641-AED5-6C9AC4E96A92}" type="parTrans" cxnId="{2EE56142-FF4A-874D-92A8-4AB229CF26E2}">
      <dgm:prSet/>
      <dgm:spPr/>
      <dgm:t>
        <a:bodyPr/>
        <a:lstStyle/>
        <a:p>
          <a:endParaRPr lang="en-US" sz="1300"/>
        </a:p>
      </dgm:t>
    </dgm:pt>
    <dgm:pt modelId="{F6C45EF7-B1DA-2647-B2DF-1763B1C70F4D}">
      <dgm:prSet phldrT="[Text]" custT="1"/>
      <dgm:spPr>
        <a:xfrm>
          <a:off x="283739" y="2260818"/>
          <a:ext cx="1393315" cy="1309453"/>
        </a:xfrm>
        <a:prstGeom prst="ellipse">
          <a:avLst/>
        </a:prstGeom>
      </dgm:spPr>
      <dgm:t>
        <a:bodyPr/>
        <a:lstStyle/>
        <a:p>
          <a:pPr>
            <a:buNone/>
          </a:pPr>
          <a:r>
            <a:rPr lang="en-US" sz="1300" b="1" i="0">
              <a:latin typeface="Calibri" panose="020F0502020204030204"/>
              <a:ea typeface="+mn-ea"/>
              <a:cs typeface="+mn-cs"/>
            </a:rPr>
            <a:t>Cost overrun risk</a:t>
          </a:r>
          <a:endParaRPr lang="en-US" sz="1300" b="1" i="0" dirty="0">
            <a:latin typeface="Calibri" panose="020F0502020204030204"/>
            <a:ea typeface="+mn-ea"/>
            <a:cs typeface="+mn-cs"/>
          </a:endParaRPr>
        </a:p>
      </dgm:t>
    </dgm:pt>
    <dgm:pt modelId="{434D4908-ADEC-384B-89DD-3F0B34ABCB72}" type="parTrans" cxnId="{CDC990DA-AB58-434E-BD3D-A08761DD08BA}">
      <dgm:prSet/>
      <dgm:spPr/>
      <dgm:t>
        <a:bodyPr/>
        <a:lstStyle/>
        <a:p>
          <a:endParaRPr lang="en-US" sz="1300"/>
        </a:p>
      </dgm:t>
    </dgm:pt>
    <dgm:pt modelId="{2F7B6F4E-79FF-C547-B24A-91CE46442602}" type="sibTrans" cxnId="{CDC990DA-AB58-434E-BD3D-A08761DD08BA}">
      <dgm:prSet/>
      <dgm:spPr/>
      <dgm:t>
        <a:bodyPr/>
        <a:lstStyle/>
        <a:p>
          <a:endParaRPr lang="en-US" sz="1300"/>
        </a:p>
      </dgm:t>
    </dgm:pt>
    <dgm:pt modelId="{5A0AA2BB-5E5C-8A43-B43A-FD26C56F5BF0}">
      <dgm:prSet phldrT="[Text]" custT="1"/>
      <dgm:spPr>
        <a:xfrm>
          <a:off x="2952095" y="2260818"/>
          <a:ext cx="1393315" cy="1309453"/>
        </a:xfrm>
        <a:prstGeom prst="ellipse">
          <a:avLst/>
        </a:prstGeom>
      </dgm:spPr>
      <dgm:t>
        <a:bodyPr/>
        <a:lstStyle/>
        <a:p>
          <a:pPr>
            <a:buNone/>
          </a:pPr>
          <a:r>
            <a:rPr lang="en-US" sz="1300" b="1" i="0" dirty="0">
              <a:latin typeface="Calibri" panose="020F0502020204030204"/>
              <a:ea typeface="+mn-ea"/>
              <a:cs typeface="+mn-cs"/>
            </a:rPr>
            <a:t>Currency inconvertibility r</a:t>
          </a:r>
          <a:r>
            <a:rPr lang="en-US" sz="1300" b="1" i="0" baseline="0" dirty="0">
              <a:latin typeface="Calibri" panose="020F0502020204030204"/>
              <a:ea typeface="+mn-ea"/>
              <a:cs typeface="+mn-cs"/>
            </a:rPr>
            <a:t>isk</a:t>
          </a:r>
          <a:endParaRPr lang="en-US" sz="1300" b="1" i="0" dirty="0">
            <a:latin typeface="Calibri" panose="020F0502020204030204"/>
            <a:ea typeface="+mn-ea"/>
            <a:cs typeface="+mn-cs"/>
          </a:endParaRPr>
        </a:p>
      </dgm:t>
    </dgm:pt>
    <dgm:pt modelId="{887EB30C-240B-3746-BC05-4BD38387CEA6}" type="parTrans" cxnId="{BDCEBEA2-4D19-694C-B645-72429989E066}">
      <dgm:prSet/>
      <dgm:spPr/>
      <dgm:t>
        <a:bodyPr/>
        <a:lstStyle/>
        <a:p>
          <a:endParaRPr lang="en-US" sz="1300"/>
        </a:p>
      </dgm:t>
    </dgm:pt>
    <dgm:pt modelId="{F08FCC2A-0B89-3247-ACF4-64AB6AC245A2}" type="sibTrans" cxnId="{BDCEBEA2-4D19-694C-B645-72429989E066}">
      <dgm:prSet/>
      <dgm:spPr/>
      <dgm:t>
        <a:bodyPr/>
        <a:lstStyle/>
        <a:p>
          <a:endParaRPr lang="en-US" sz="1300"/>
        </a:p>
      </dgm:t>
    </dgm:pt>
    <dgm:pt modelId="{7932A833-9EB7-4E8F-8C76-3BBC095C9C8D}">
      <dgm:prSet phldrT="[Text]" custT="1"/>
      <dgm:spPr>
        <a:xfrm>
          <a:off x="1626847" y="-60829"/>
          <a:ext cx="1375454" cy="1360846"/>
        </a:xfrm>
      </dgm:spPr>
      <dgm:t>
        <a:bodyPr/>
        <a:lstStyle/>
        <a:p>
          <a:pPr>
            <a:buNone/>
          </a:pPr>
          <a:r>
            <a:rPr lang="en-US" sz="1300" b="1" i="0" kern="1200">
              <a:latin typeface="Calibri" panose="020F0502020204030204"/>
              <a:ea typeface="+mn-ea"/>
              <a:cs typeface="+mn-cs"/>
            </a:rPr>
            <a:t>Political risk </a:t>
          </a:r>
          <a:endParaRPr lang="en-US" sz="1300" b="1" i="0" kern="1200" dirty="0">
            <a:latin typeface="Calibri" panose="020F0502020204030204"/>
            <a:ea typeface="+mn-ea"/>
            <a:cs typeface="+mn-cs"/>
          </a:endParaRPr>
        </a:p>
      </dgm:t>
    </dgm:pt>
    <dgm:pt modelId="{FF92D7D6-2BB2-453E-A239-22B777F9BA11}" type="parTrans" cxnId="{1EBE3737-C7B4-426D-907C-BCDB9F4774CA}">
      <dgm:prSet/>
      <dgm:spPr/>
      <dgm:t>
        <a:bodyPr/>
        <a:lstStyle/>
        <a:p>
          <a:endParaRPr lang="en-US"/>
        </a:p>
      </dgm:t>
    </dgm:pt>
    <dgm:pt modelId="{18EBC53A-8C96-4EDF-A6A9-5C18F0733E22}" type="sibTrans" cxnId="{1EBE3737-C7B4-426D-907C-BCDB9F4774CA}">
      <dgm:prSet/>
      <dgm:spPr/>
      <dgm:t>
        <a:bodyPr/>
        <a:lstStyle/>
        <a:p>
          <a:endParaRPr lang="en-US"/>
        </a:p>
      </dgm:t>
    </dgm:pt>
    <dgm:pt modelId="{1337F1D0-3F04-9346-8856-53673F63B26B}" type="pres">
      <dgm:prSet presAssocID="{BFD0CAF3-9E54-6E49-AE89-BFB81D5B09DC}" presName="composite" presStyleCnt="0">
        <dgm:presLayoutVars>
          <dgm:chMax val="1"/>
          <dgm:dir/>
          <dgm:resizeHandles val="exact"/>
        </dgm:presLayoutVars>
      </dgm:prSet>
      <dgm:spPr/>
    </dgm:pt>
    <dgm:pt modelId="{16CEE5FC-3AFA-1842-8EDE-58A97ACE99E7}" type="pres">
      <dgm:prSet presAssocID="{BFD0CAF3-9E54-6E49-AE89-BFB81D5B09DC}" presName="radial" presStyleCnt="0">
        <dgm:presLayoutVars>
          <dgm:animLvl val="ctr"/>
        </dgm:presLayoutVars>
      </dgm:prSet>
      <dgm:spPr/>
    </dgm:pt>
    <dgm:pt modelId="{8D97280B-23F9-F84E-A516-E3A7D9D219A9}" type="pres">
      <dgm:prSet presAssocID="{C2819E3D-1B04-D04D-8935-BED31BDC3CDA}" presName="centerShape" presStyleLbl="vennNode1" presStyleIdx="0" presStyleCnt="7"/>
      <dgm:spPr/>
    </dgm:pt>
    <dgm:pt modelId="{78F84800-F33B-F243-B893-A0E502BF8DDA}" type="pres">
      <dgm:prSet presAssocID="{4C08B660-EC8F-9249-98D4-777B7A2FCA74}" presName="node" presStyleLbl="vennNode1" presStyleIdx="1" presStyleCnt="7" custScaleX="116286" custScaleY="115051" custRadScaleRad="99032">
        <dgm:presLayoutVars>
          <dgm:bulletEnabled val="1"/>
        </dgm:presLayoutVars>
      </dgm:prSet>
      <dgm:spPr/>
    </dgm:pt>
    <dgm:pt modelId="{D674C205-34A9-44C2-9525-2F1D67AD1751}" type="pres">
      <dgm:prSet presAssocID="{7932A833-9EB7-4E8F-8C76-3BBC095C9C8D}" presName="node" presStyleLbl="vennNode1" presStyleIdx="2" presStyleCnt="7" custScaleX="116286" custScaleY="115051" custRadScaleRad="96975" custRadScaleInc="-3148">
        <dgm:presLayoutVars>
          <dgm:bulletEnabled val="1"/>
        </dgm:presLayoutVars>
      </dgm:prSet>
      <dgm:spPr>
        <a:prstGeom prst="ellipse">
          <a:avLst/>
        </a:prstGeom>
      </dgm:spPr>
    </dgm:pt>
    <dgm:pt modelId="{CBDF632A-BBF3-234B-A31F-3A5753B0EDBD}" type="pres">
      <dgm:prSet presAssocID="{72A01F90-4885-7D44-B21D-D89FE9C5990D}" presName="node" presStyleLbl="vennNode1" presStyleIdx="3" presStyleCnt="7" custScaleX="117796" custScaleY="110706" custRadScaleRad="97196" custRadScaleInc="-293275">
        <dgm:presLayoutVars>
          <dgm:bulletEnabled val="1"/>
        </dgm:presLayoutVars>
      </dgm:prSet>
      <dgm:spPr/>
    </dgm:pt>
    <dgm:pt modelId="{921326BC-C29C-D24B-AC20-DA84CB9CF7E9}" type="pres">
      <dgm:prSet presAssocID="{5A0AA2BB-5E5C-8A43-B43A-FD26C56F5BF0}" presName="node" presStyleLbl="vennNode1" presStyleIdx="4" presStyleCnt="7" custScaleX="144401" custScaleY="118775" custRadScaleRad="93417" custRadScaleInc="-104434">
        <dgm:presLayoutVars>
          <dgm:bulletEnabled val="1"/>
        </dgm:presLayoutVars>
      </dgm:prSet>
      <dgm:spPr/>
    </dgm:pt>
    <dgm:pt modelId="{2DCE154E-9B9F-BC4E-BAC5-78F54F76FB90}" type="pres">
      <dgm:prSet presAssocID="{0274DC3C-3BED-CA43-B117-78EDB3E62C2D}" presName="node" presStyleLbl="vennNode1" presStyleIdx="5" presStyleCnt="7" custScaleX="117796" custScaleY="110706" custRadScaleRad="89198" custRadScaleInc="7857">
        <dgm:presLayoutVars>
          <dgm:bulletEnabled val="1"/>
        </dgm:presLayoutVars>
      </dgm:prSet>
      <dgm:spPr/>
    </dgm:pt>
    <dgm:pt modelId="{08AEB99B-FE11-ED49-AB50-A964F648DC35}" type="pres">
      <dgm:prSet presAssocID="{F6C45EF7-B1DA-2647-B2DF-1763B1C70F4D}" presName="node" presStyleLbl="vennNode1" presStyleIdx="6" presStyleCnt="7" custScaleX="117796" custScaleY="110706" custRadScaleRad="94034" custRadScaleInc="-195450">
        <dgm:presLayoutVars>
          <dgm:bulletEnabled val="1"/>
        </dgm:presLayoutVars>
      </dgm:prSet>
      <dgm:spPr/>
    </dgm:pt>
  </dgm:ptLst>
  <dgm:cxnLst>
    <dgm:cxn modelId="{C3961B1E-9456-AD4A-BD5A-6208EB10189A}" type="presOf" srcId="{C2819E3D-1B04-D04D-8935-BED31BDC3CDA}" destId="{8D97280B-23F9-F84E-A516-E3A7D9D219A9}" srcOrd="0" destOrd="0" presId="urn:microsoft.com/office/officeart/2005/8/layout/radial3"/>
    <dgm:cxn modelId="{62043234-D0D0-E04D-9B1C-B2285B0DC608}" type="presOf" srcId="{72A01F90-4885-7D44-B21D-D89FE9C5990D}" destId="{CBDF632A-BBF3-234B-A31F-3A5753B0EDBD}" srcOrd="0" destOrd="0" presId="urn:microsoft.com/office/officeart/2005/8/layout/radial3"/>
    <dgm:cxn modelId="{1EBE3737-C7B4-426D-907C-BCDB9F4774CA}" srcId="{C2819E3D-1B04-D04D-8935-BED31BDC3CDA}" destId="{7932A833-9EB7-4E8F-8C76-3BBC095C9C8D}" srcOrd="1" destOrd="0" parTransId="{FF92D7D6-2BB2-453E-A239-22B777F9BA11}" sibTransId="{18EBC53A-8C96-4EDF-A6A9-5C18F0733E22}"/>
    <dgm:cxn modelId="{0B388137-BE7F-41BC-BDD6-655E9705C33F}" type="presOf" srcId="{7932A833-9EB7-4E8F-8C76-3BBC095C9C8D}" destId="{D674C205-34A9-44C2-9525-2F1D67AD1751}" srcOrd="0" destOrd="0" presId="urn:microsoft.com/office/officeart/2005/8/layout/radial3"/>
    <dgm:cxn modelId="{EF22055E-14C9-5745-A897-F526B9F0D4F4}" srcId="{C2819E3D-1B04-D04D-8935-BED31BDC3CDA}" destId="{4C08B660-EC8F-9249-98D4-777B7A2FCA74}" srcOrd="0" destOrd="0" parTransId="{47A46E45-A0DE-B04B-A4D0-9C7793AF2CDB}" sibTransId="{0A445769-04D8-AA46-A8F8-095D77FFCFE1}"/>
    <dgm:cxn modelId="{51B8A85F-BF5B-354B-9037-9B2AAFD5E017}" type="presOf" srcId="{4C08B660-EC8F-9249-98D4-777B7A2FCA74}" destId="{78F84800-F33B-F243-B893-A0E502BF8DDA}" srcOrd="0" destOrd="0" presId="urn:microsoft.com/office/officeart/2005/8/layout/radial3"/>
    <dgm:cxn modelId="{2EE56142-FF4A-874D-92A8-4AB229CF26E2}" srcId="{C2819E3D-1B04-D04D-8935-BED31BDC3CDA}" destId="{0274DC3C-3BED-CA43-B117-78EDB3E62C2D}" srcOrd="4" destOrd="0" parTransId="{749CAC73-82AF-8641-AED5-6C9AC4E96A92}" sibTransId="{26520569-463F-084C-B03F-ACC00C03C27E}"/>
    <dgm:cxn modelId="{3AD89C83-8344-5445-A4B2-F07FE4D3320F}" srcId="{C2819E3D-1B04-D04D-8935-BED31BDC3CDA}" destId="{72A01F90-4885-7D44-B21D-D89FE9C5990D}" srcOrd="2" destOrd="0" parTransId="{F820E8A0-C58A-5444-A3E2-BDCF38D51420}" sibTransId="{1C99F15F-55D5-EC4A-A126-7E2306204E5F}"/>
    <dgm:cxn modelId="{DECD0B8B-18B2-4141-A0AD-02C802AD9E25}" type="presOf" srcId="{F6C45EF7-B1DA-2647-B2DF-1763B1C70F4D}" destId="{08AEB99B-FE11-ED49-AB50-A964F648DC35}" srcOrd="0" destOrd="0" presId="urn:microsoft.com/office/officeart/2005/8/layout/radial3"/>
    <dgm:cxn modelId="{35B5418E-B048-5A44-AD01-3F498F8CDEC8}" type="presOf" srcId="{BFD0CAF3-9E54-6E49-AE89-BFB81D5B09DC}" destId="{1337F1D0-3F04-9346-8856-53673F63B26B}" srcOrd="0" destOrd="0" presId="urn:microsoft.com/office/officeart/2005/8/layout/radial3"/>
    <dgm:cxn modelId="{BDCEBEA2-4D19-694C-B645-72429989E066}" srcId="{C2819E3D-1B04-D04D-8935-BED31BDC3CDA}" destId="{5A0AA2BB-5E5C-8A43-B43A-FD26C56F5BF0}" srcOrd="3" destOrd="0" parTransId="{887EB30C-240B-3746-BC05-4BD38387CEA6}" sibTransId="{F08FCC2A-0B89-3247-ACF4-64AB6AC245A2}"/>
    <dgm:cxn modelId="{24AAA0B1-EDB7-8A49-AD6E-7C4BA95A03F0}" srcId="{BFD0CAF3-9E54-6E49-AE89-BFB81D5B09DC}" destId="{C2819E3D-1B04-D04D-8935-BED31BDC3CDA}" srcOrd="0" destOrd="0" parTransId="{1FB38860-65A1-E447-AF7E-44C3E577F005}" sibTransId="{400CF4E8-31E7-604E-88C4-49F30AF840EE}"/>
    <dgm:cxn modelId="{CDC990DA-AB58-434E-BD3D-A08761DD08BA}" srcId="{C2819E3D-1B04-D04D-8935-BED31BDC3CDA}" destId="{F6C45EF7-B1DA-2647-B2DF-1763B1C70F4D}" srcOrd="5" destOrd="0" parTransId="{434D4908-ADEC-384B-89DD-3F0B34ABCB72}" sibTransId="{2F7B6F4E-79FF-C547-B24A-91CE46442602}"/>
    <dgm:cxn modelId="{4A6937EE-54AA-C94A-A5A2-0A03D7C5733A}" type="presOf" srcId="{0274DC3C-3BED-CA43-B117-78EDB3E62C2D}" destId="{2DCE154E-9B9F-BC4E-BAC5-78F54F76FB90}" srcOrd="0" destOrd="0" presId="urn:microsoft.com/office/officeart/2005/8/layout/radial3"/>
    <dgm:cxn modelId="{A69823F0-4268-7747-A14D-9A2EBE3C2724}" type="presOf" srcId="{5A0AA2BB-5E5C-8A43-B43A-FD26C56F5BF0}" destId="{921326BC-C29C-D24B-AC20-DA84CB9CF7E9}" srcOrd="0" destOrd="0" presId="urn:microsoft.com/office/officeart/2005/8/layout/radial3"/>
    <dgm:cxn modelId="{F425FCB9-3F8E-A647-B8B0-CFF04FAA0F9F}" type="presParOf" srcId="{1337F1D0-3F04-9346-8856-53673F63B26B}" destId="{16CEE5FC-3AFA-1842-8EDE-58A97ACE99E7}" srcOrd="0" destOrd="0" presId="urn:microsoft.com/office/officeart/2005/8/layout/radial3"/>
    <dgm:cxn modelId="{AFD768BA-1C27-1C42-9D14-F01A22F9A6C8}" type="presParOf" srcId="{16CEE5FC-3AFA-1842-8EDE-58A97ACE99E7}" destId="{8D97280B-23F9-F84E-A516-E3A7D9D219A9}" srcOrd="0" destOrd="0" presId="urn:microsoft.com/office/officeart/2005/8/layout/radial3"/>
    <dgm:cxn modelId="{8A7EB890-01B2-A441-8F7E-D643DD06AEE0}" type="presParOf" srcId="{16CEE5FC-3AFA-1842-8EDE-58A97ACE99E7}" destId="{78F84800-F33B-F243-B893-A0E502BF8DDA}" srcOrd="1" destOrd="0" presId="urn:microsoft.com/office/officeart/2005/8/layout/radial3"/>
    <dgm:cxn modelId="{A9AAC7FF-658B-4259-9662-02365D4ED875}" type="presParOf" srcId="{16CEE5FC-3AFA-1842-8EDE-58A97ACE99E7}" destId="{D674C205-34A9-44C2-9525-2F1D67AD1751}" srcOrd="2" destOrd="0" presId="urn:microsoft.com/office/officeart/2005/8/layout/radial3"/>
    <dgm:cxn modelId="{014785B2-A009-B648-9B9A-A5B9849882A5}" type="presParOf" srcId="{16CEE5FC-3AFA-1842-8EDE-58A97ACE99E7}" destId="{CBDF632A-BBF3-234B-A31F-3A5753B0EDBD}" srcOrd="3" destOrd="0" presId="urn:microsoft.com/office/officeart/2005/8/layout/radial3"/>
    <dgm:cxn modelId="{3FA95C4D-4E98-3B40-859B-DD06406F1932}" type="presParOf" srcId="{16CEE5FC-3AFA-1842-8EDE-58A97ACE99E7}" destId="{921326BC-C29C-D24B-AC20-DA84CB9CF7E9}" srcOrd="4" destOrd="0" presId="urn:microsoft.com/office/officeart/2005/8/layout/radial3"/>
    <dgm:cxn modelId="{B305F790-CF6F-5449-AC61-F05EED769259}" type="presParOf" srcId="{16CEE5FC-3AFA-1842-8EDE-58A97ACE99E7}" destId="{2DCE154E-9B9F-BC4E-BAC5-78F54F76FB90}" srcOrd="5" destOrd="0" presId="urn:microsoft.com/office/officeart/2005/8/layout/radial3"/>
    <dgm:cxn modelId="{70A9697D-B982-594D-8AE4-F88BA6A3B7AD}" type="presParOf" srcId="{16CEE5FC-3AFA-1842-8EDE-58A97ACE99E7}" destId="{08AEB99B-FE11-ED49-AB50-A964F648DC35}"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C959E8-3D8F-4C43-9F8A-D6AB3BE73480}">
      <dsp:nvSpPr>
        <dsp:cNvPr id="0" name=""/>
        <dsp:cNvSpPr/>
      </dsp:nvSpPr>
      <dsp:spPr>
        <a:xfrm>
          <a:off x="13" y="0"/>
          <a:ext cx="6560578" cy="621072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t>Mobilizing institutional investors ~ hundreds of billions to trillions of dollars</a:t>
          </a:r>
        </a:p>
      </dsp:txBody>
      <dsp:txXfrm>
        <a:off x="2363133" y="310536"/>
        <a:ext cx="1834337" cy="931609"/>
      </dsp:txXfrm>
    </dsp:sp>
    <dsp:sp modelId="{B467AE74-745E-47F6-9B05-FEBB368B2F10}">
      <dsp:nvSpPr>
        <dsp:cNvPr id="0" name=""/>
        <dsp:cNvSpPr/>
      </dsp:nvSpPr>
      <dsp:spPr>
        <a:xfrm>
          <a:off x="236971" y="1982215"/>
          <a:ext cx="6086662" cy="4228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t>Public and Private sector investments-hundred of billions of dollars</a:t>
          </a:r>
        </a:p>
      </dsp:txBody>
      <dsp:txXfrm>
        <a:off x="2216658" y="2235926"/>
        <a:ext cx="2127288" cy="761132"/>
      </dsp:txXfrm>
    </dsp:sp>
    <dsp:sp modelId="{595F13F7-EEDA-4D9F-A152-B34FD21E3E47}">
      <dsp:nvSpPr>
        <dsp:cNvPr id="0" name=""/>
        <dsp:cNvSpPr/>
      </dsp:nvSpPr>
      <dsp:spPr>
        <a:xfrm>
          <a:off x="1223812" y="3421415"/>
          <a:ext cx="4221046" cy="275979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endParaRPr lang="en-US" sz="1200" kern="1200" dirty="0"/>
        </a:p>
        <a:p>
          <a:pPr marL="0" lvl="0" indent="0" algn="ctr" defTabSz="533400">
            <a:lnSpc>
              <a:spcPct val="90000"/>
            </a:lnSpc>
            <a:spcBef>
              <a:spcPct val="0"/>
            </a:spcBef>
            <a:spcAft>
              <a:spcPct val="35000"/>
            </a:spcAft>
            <a:buNone/>
          </a:pPr>
          <a:r>
            <a:rPr lang="en-US" sz="1200" kern="1200" dirty="0"/>
            <a:t>Financial commitments by ISA member countries (co-financing; LOCs; bilateral funding) ; MDBs; DFI; multilateral climate funds-tens of billions of dollars</a:t>
          </a:r>
        </a:p>
      </dsp:txBody>
      <dsp:txXfrm>
        <a:off x="2350831" y="3628400"/>
        <a:ext cx="1967007" cy="620954"/>
      </dsp:txXfrm>
    </dsp:sp>
    <dsp:sp modelId="{40476790-8ECC-45EC-BFAB-FA18DC633096}">
      <dsp:nvSpPr>
        <dsp:cNvPr id="0" name=""/>
        <dsp:cNvSpPr/>
      </dsp:nvSpPr>
      <dsp:spPr>
        <a:xfrm>
          <a:off x="2552765" y="5495910"/>
          <a:ext cx="1606317" cy="60927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r>
            <a:rPr lang="en-US" sz="1000" kern="1200" dirty="0"/>
            <a:t>ISA secretariat funds ~ million dollars</a:t>
          </a:r>
        </a:p>
      </dsp:txBody>
      <dsp:txXfrm>
        <a:off x="2788005" y="5648228"/>
        <a:ext cx="1135838" cy="3046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ABB06-466C-4386-A473-5713041A8D27}">
      <dsp:nvSpPr>
        <dsp:cNvPr id="0" name=""/>
        <dsp:cNvSpPr/>
      </dsp:nvSpPr>
      <dsp:spPr>
        <a:xfrm rot="10800000">
          <a:off x="0" y="0"/>
          <a:ext cx="4442979" cy="1529055"/>
        </a:xfrm>
        <a:prstGeom prst="trapezoid">
          <a:avLst>
            <a:gd name="adj" fmla="val 363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Developing solar infrastructure as an asset class- bonds; infrastructure funds and refinancing facilities</a:t>
          </a:r>
        </a:p>
      </dsp:txBody>
      <dsp:txXfrm rot="-10800000">
        <a:off x="777521" y="0"/>
        <a:ext cx="2887936" cy="1529055"/>
      </dsp:txXfrm>
    </dsp:sp>
    <dsp:sp modelId="{509A692C-E545-4FB4-A4BC-8302EE089EBF}">
      <dsp:nvSpPr>
        <dsp:cNvPr id="0" name=""/>
        <dsp:cNvSpPr/>
      </dsp:nvSpPr>
      <dsp:spPr>
        <a:xfrm rot="10800000">
          <a:off x="555372" y="1529055"/>
          <a:ext cx="3332234" cy="1529055"/>
        </a:xfrm>
        <a:prstGeom prst="trapezoid">
          <a:avLst>
            <a:gd name="adj" fmla="val 363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Risk mitigation mechanisms to lower the cost of capital-CRMM and other mechanisms</a:t>
          </a:r>
        </a:p>
      </dsp:txBody>
      <dsp:txXfrm rot="-10800000">
        <a:off x="1138513" y="1529055"/>
        <a:ext cx="2165952" cy="1529055"/>
      </dsp:txXfrm>
    </dsp:sp>
    <dsp:sp modelId="{8F5AC830-4378-4AC5-BB1A-4D034D0C65F2}">
      <dsp:nvSpPr>
        <dsp:cNvPr id="0" name=""/>
        <dsp:cNvSpPr/>
      </dsp:nvSpPr>
      <dsp:spPr>
        <a:xfrm rot="10800000">
          <a:off x="1110744" y="3058111"/>
          <a:ext cx="2221489" cy="1529055"/>
        </a:xfrm>
        <a:prstGeom prst="trapezoid">
          <a:avLst>
            <a:gd name="adj" fmla="val 36321"/>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a:solidFill>
                <a:schemeClr val="bg1"/>
              </a:solidFill>
            </a:rPr>
            <a:t>Technical assistance for upstream and mid-stream support for policy and regulatory issues</a:t>
          </a:r>
        </a:p>
        <a:p>
          <a:pPr marL="0" lvl="0" algn="ctr" defTabSz="622300">
            <a:lnSpc>
              <a:spcPct val="90000"/>
            </a:lnSpc>
            <a:spcBef>
              <a:spcPct val="0"/>
            </a:spcBef>
            <a:spcAft>
              <a:spcPct val="35000"/>
            </a:spcAft>
            <a:buNone/>
          </a:pPr>
          <a:endParaRPr lang="en-US" sz="1400" b="1" kern="1200" dirty="0"/>
        </a:p>
      </dsp:txBody>
      <dsp:txXfrm rot="-10800000">
        <a:off x="1499505" y="3058111"/>
        <a:ext cx="1443968" cy="1529055"/>
      </dsp:txXfrm>
    </dsp:sp>
    <dsp:sp modelId="{1263C3E1-5316-4995-AB59-D3309B48103D}">
      <dsp:nvSpPr>
        <dsp:cNvPr id="0" name=""/>
        <dsp:cNvSpPr/>
      </dsp:nvSpPr>
      <dsp:spPr>
        <a:xfrm rot="10800000">
          <a:off x="1666117" y="4587167"/>
          <a:ext cx="1110744" cy="1529055"/>
        </a:xfrm>
        <a:prstGeom prst="trapezoid">
          <a:avLst>
            <a:gd name="adj"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b="1" kern="1200" dirty="0">
              <a:solidFill>
                <a:schemeClr val="bg1"/>
              </a:solidFill>
            </a:rPr>
            <a:t>Project</a:t>
          </a:r>
          <a:r>
            <a:rPr lang="en-US" sz="1000" b="1" kern="1200" dirty="0">
              <a:solidFill>
                <a:schemeClr val="bg1"/>
              </a:solidFill>
            </a:rPr>
            <a:t> </a:t>
          </a:r>
        </a:p>
        <a:p>
          <a:pPr marL="0" lvl="0" indent="0" algn="ctr" defTabSz="400050">
            <a:lnSpc>
              <a:spcPct val="90000"/>
            </a:lnSpc>
            <a:spcBef>
              <a:spcPct val="0"/>
            </a:spcBef>
            <a:spcAft>
              <a:spcPct val="35000"/>
            </a:spcAft>
            <a:buNone/>
          </a:pPr>
          <a:r>
            <a:rPr lang="en-US" sz="1000" b="1" kern="1200" dirty="0">
              <a:solidFill>
                <a:schemeClr val="bg1"/>
              </a:solidFill>
            </a:rPr>
            <a:t>pipeline </a:t>
          </a:r>
        </a:p>
        <a:p>
          <a:pPr marL="0" lvl="0" indent="0" algn="ctr" defTabSz="400050">
            <a:lnSpc>
              <a:spcPct val="90000"/>
            </a:lnSpc>
            <a:spcBef>
              <a:spcPct val="0"/>
            </a:spcBef>
            <a:spcAft>
              <a:spcPct val="35000"/>
            </a:spcAft>
            <a:buNone/>
          </a:pPr>
          <a:r>
            <a:rPr lang="en-US" sz="1000" b="1" kern="1200" dirty="0">
              <a:solidFill>
                <a:schemeClr val="bg1"/>
              </a:solidFill>
            </a:rPr>
            <a:t>preparation </a:t>
          </a:r>
        </a:p>
        <a:p>
          <a:pPr marL="0" lvl="0" indent="0" algn="ctr" defTabSz="400050">
            <a:lnSpc>
              <a:spcPct val="90000"/>
            </a:lnSpc>
            <a:spcBef>
              <a:spcPct val="0"/>
            </a:spcBef>
            <a:spcAft>
              <a:spcPct val="35000"/>
            </a:spcAft>
            <a:buNone/>
          </a:pPr>
          <a:r>
            <a:rPr lang="en-US" sz="1000" b="1" kern="1200" dirty="0">
              <a:solidFill>
                <a:schemeClr val="bg1"/>
              </a:solidFill>
            </a:rPr>
            <a:t>support</a:t>
          </a:r>
          <a:r>
            <a:rPr lang="en-US" sz="1200" b="1" kern="1200" dirty="0">
              <a:solidFill>
                <a:schemeClr val="bg1"/>
              </a:solidFill>
            </a:rPr>
            <a:t>; </a:t>
          </a:r>
        </a:p>
      </dsp:txBody>
      <dsp:txXfrm rot="-10800000">
        <a:off x="1666117" y="4587167"/>
        <a:ext cx="1110744" cy="15290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7280B-23F9-F84E-A516-E3A7D9D219A9}">
      <dsp:nvSpPr>
        <dsp:cNvPr id="0" name=""/>
        <dsp:cNvSpPr/>
      </dsp:nvSpPr>
      <dsp:spPr>
        <a:xfrm>
          <a:off x="1144879" y="1078225"/>
          <a:ext cx="2717620" cy="27176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kern="1200" dirty="0">
              <a:latin typeface="Calibri" panose="020F0502020204030204"/>
              <a:ea typeface="+mn-ea"/>
              <a:cs typeface="+mn-cs"/>
            </a:rPr>
            <a:t>Risks plaguing RE investments</a:t>
          </a:r>
        </a:p>
      </dsp:txBody>
      <dsp:txXfrm>
        <a:off x="1542865" y="1476211"/>
        <a:ext cx="1921648" cy="1921648"/>
      </dsp:txXfrm>
    </dsp:sp>
    <dsp:sp modelId="{78F84800-F33B-F243-B893-A0E502BF8DDA}">
      <dsp:nvSpPr>
        <dsp:cNvPr id="0" name=""/>
        <dsp:cNvSpPr/>
      </dsp:nvSpPr>
      <dsp:spPr>
        <a:xfrm>
          <a:off x="1713636" y="-97291"/>
          <a:ext cx="1580106" cy="15633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dirty="0">
              <a:latin typeface="Calibri" panose="020F0502020204030204"/>
              <a:ea typeface="+mn-ea"/>
              <a:cs typeface="+mn-cs"/>
            </a:rPr>
            <a:t>Offtake</a:t>
          </a:r>
        </a:p>
        <a:p>
          <a:pPr marL="0" lvl="0" indent="0" algn="ctr" defTabSz="577850">
            <a:lnSpc>
              <a:spcPct val="90000"/>
            </a:lnSpc>
            <a:spcBef>
              <a:spcPct val="0"/>
            </a:spcBef>
            <a:spcAft>
              <a:spcPct val="35000"/>
            </a:spcAft>
            <a:buNone/>
          </a:pPr>
          <a:r>
            <a:rPr lang="en-US" sz="1300" b="1" i="0" kern="1200" dirty="0">
              <a:latin typeface="Calibri" panose="020F0502020204030204"/>
              <a:ea typeface="+mn-ea"/>
              <a:cs typeface="+mn-cs"/>
            </a:rPr>
            <a:t>risk</a:t>
          </a:r>
        </a:p>
      </dsp:txBody>
      <dsp:txXfrm>
        <a:off x="1945037" y="131653"/>
        <a:ext cx="1117304" cy="1105437"/>
      </dsp:txXfrm>
    </dsp:sp>
    <dsp:sp modelId="{D674C205-34A9-44C2-9525-2F1D67AD1751}">
      <dsp:nvSpPr>
        <dsp:cNvPr id="0" name=""/>
        <dsp:cNvSpPr/>
      </dsp:nvSpPr>
      <dsp:spPr>
        <a:xfrm>
          <a:off x="3170870" y="748720"/>
          <a:ext cx="1580106" cy="15633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a:latin typeface="Calibri" panose="020F0502020204030204"/>
              <a:ea typeface="+mn-ea"/>
              <a:cs typeface="+mn-cs"/>
            </a:rPr>
            <a:t>Political risk </a:t>
          </a:r>
          <a:endParaRPr lang="en-US" sz="1300" b="1" i="0" kern="1200" dirty="0">
            <a:latin typeface="Calibri" panose="020F0502020204030204"/>
            <a:ea typeface="+mn-ea"/>
            <a:cs typeface="+mn-cs"/>
          </a:endParaRPr>
        </a:p>
      </dsp:txBody>
      <dsp:txXfrm>
        <a:off x="3402271" y="977664"/>
        <a:ext cx="1117304" cy="1105437"/>
      </dsp:txXfrm>
    </dsp:sp>
    <dsp:sp modelId="{CBDF632A-BBF3-234B-A31F-3A5753B0EDBD}">
      <dsp:nvSpPr>
        <dsp:cNvPr id="0" name=""/>
        <dsp:cNvSpPr/>
      </dsp:nvSpPr>
      <dsp:spPr>
        <a:xfrm>
          <a:off x="277879" y="722115"/>
          <a:ext cx="1600624" cy="15042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dirty="0">
              <a:latin typeface="Calibri" panose="020F0502020204030204"/>
              <a:ea typeface="+mn-ea"/>
              <a:cs typeface="+mn-cs"/>
            </a:rPr>
            <a:t>Foreign exchange</a:t>
          </a:r>
          <a:r>
            <a:rPr lang="en-US" sz="1300" b="1" i="0" kern="1200" baseline="0" dirty="0">
              <a:latin typeface="Calibri" panose="020F0502020204030204"/>
              <a:ea typeface="+mn-ea"/>
              <a:cs typeface="+mn-cs"/>
            </a:rPr>
            <a:t> risk</a:t>
          </a:r>
          <a:endParaRPr lang="en-US" sz="1300" b="1" i="0" kern="1200" dirty="0">
            <a:latin typeface="Calibri" panose="020F0502020204030204"/>
            <a:ea typeface="+mn-ea"/>
            <a:cs typeface="+mn-cs"/>
          </a:endParaRPr>
        </a:p>
      </dsp:txBody>
      <dsp:txXfrm>
        <a:off x="512285" y="942412"/>
        <a:ext cx="1131812" cy="1063690"/>
      </dsp:txXfrm>
    </dsp:sp>
    <dsp:sp modelId="{921326BC-C29C-D24B-AC20-DA84CB9CF7E9}">
      <dsp:nvSpPr>
        <dsp:cNvPr id="0" name=""/>
        <dsp:cNvSpPr/>
      </dsp:nvSpPr>
      <dsp:spPr>
        <a:xfrm>
          <a:off x="2991240" y="2389368"/>
          <a:ext cx="1962135" cy="161392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dirty="0">
              <a:latin typeface="Calibri" panose="020F0502020204030204"/>
              <a:ea typeface="+mn-ea"/>
              <a:cs typeface="+mn-cs"/>
            </a:rPr>
            <a:t>Currency inconvertibility r</a:t>
          </a:r>
          <a:r>
            <a:rPr lang="en-US" sz="1300" b="1" i="0" kern="1200" baseline="0" dirty="0">
              <a:latin typeface="Calibri" panose="020F0502020204030204"/>
              <a:ea typeface="+mn-ea"/>
              <a:cs typeface="+mn-cs"/>
            </a:rPr>
            <a:t>isk</a:t>
          </a:r>
          <a:endParaRPr lang="en-US" sz="1300" b="1" i="0" kern="1200" dirty="0">
            <a:latin typeface="Calibri" panose="020F0502020204030204"/>
            <a:ea typeface="+mn-ea"/>
            <a:cs typeface="+mn-cs"/>
          </a:endParaRPr>
        </a:p>
      </dsp:txBody>
      <dsp:txXfrm>
        <a:off x="3278588" y="2625722"/>
        <a:ext cx="1387439" cy="1141219"/>
      </dsp:txXfrm>
    </dsp:sp>
    <dsp:sp modelId="{2DCE154E-9B9F-BC4E-BAC5-78F54F76FB90}">
      <dsp:nvSpPr>
        <dsp:cNvPr id="0" name=""/>
        <dsp:cNvSpPr/>
      </dsp:nvSpPr>
      <dsp:spPr>
        <a:xfrm>
          <a:off x="276005" y="2359176"/>
          <a:ext cx="1600624" cy="15042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a:latin typeface="Calibri" panose="020F0502020204030204"/>
              <a:ea typeface="+mn-ea"/>
              <a:cs typeface="+mn-cs"/>
            </a:rPr>
            <a:t>Equipment quality concerns</a:t>
          </a:r>
          <a:endParaRPr lang="en-US" sz="1300" b="1" i="0" kern="1200" dirty="0">
            <a:latin typeface="Calibri" panose="020F0502020204030204"/>
            <a:ea typeface="+mn-ea"/>
            <a:cs typeface="+mn-cs"/>
          </a:endParaRPr>
        </a:p>
      </dsp:txBody>
      <dsp:txXfrm>
        <a:off x="510411" y="2579473"/>
        <a:ext cx="1131812" cy="1063690"/>
      </dsp:txXfrm>
    </dsp:sp>
    <dsp:sp modelId="{08AEB99B-FE11-ED49-AB50-A964F648DC35}">
      <dsp:nvSpPr>
        <dsp:cNvPr id="0" name=""/>
        <dsp:cNvSpPr/>
      </dsp:nvSpPr>
      <dsp:spPr>
        <a:xfrm>
          <a:off x="1624112" y="3347214"/>
          <a:ext cx="1600624" cy="15042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b="1" i="0" kern="1200">
              <a:latin typeface="Calibri" panose="020F0502020204030204"/>
              <a:ea typeface="+mn-ea"/>
              <a:cs typeface="+mn-cs"/>
            </a:rPr>
            <a:t>Cost overrun risk</a:t>
          </a:r>
          <a:endParaRPr lang="en-US" sz="1300" b="1" i="0" kern="1200" dirty="0">
            <a:latin typeface="Calibri" panose="020F0502020204030204"/>
            <a:ea typeface="+mn-ea"/>
            <a:cs typeface="+mn-cs"/>
          </a:endParaRPr>
        </a:p>
      </dsp:txBody>
      <dsp:txXfrm>
        <a:off x="1858518" y="3567511"/>
        <a:ext cx="1131812" cy="1063690"/>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4463" y="0"/>
            <a:ext cx="3024187" cy="458788"/>
          </a:xfrm>
          <a:prstGeom prst="rect">
            <a:avLst/>
          </a:prstGeom>
        </p:spPr>
        <p:txBody>
          <a:bodyPr vert="horz" lIns="91440" tIns="45720" rIns="91440" bIns="45720" rtlCol="0"/>
          <a:lstStyle>
            <a:lvl1pPr algn="r">
              <a:defRPr sz="1200"/>
            </a:lvl1pPr>
          </a:lstStyle>
          <a:p>
            <a:fld id="{A874D2B1-2B12-45B3-B84F-C3C489F8A109}" type="datetimeFigureOut">
              <a:rPr lang="en-US" smtClean="0"/>
              <a:t>10/3/2018</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0550"/>
            <a:ext cx="5583238"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302418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4463" y="8685213"/>
            <a:ext cx="3024187" cy="458787"/>
          </a:xfrm>
          <a:prstGeom prst="rect">
            <a:avLst/>
          </a:prstGeom>
        </p:spPr>
        <p:txBody>
          <a:bodyPr vert="horz" lIns="91440" tIns="45720" rIns="91440" bIns="45720" rtlCol="0" anchor="b"/>
          <a:lstStyle>
            <a:lvl1pPr algn="r">
              <a:defRPr sz="1200"/>
            </a:lvl1pPr>
          </a:lstStyle>
          <a:p>
            <a:fld id="{AE2A3A71-764E-44B9-A0F1-4B5FE7B3677F}" type="slidenum">
              <a:rPr lang="en-US" smtClean="0"/>
              <a:t>‹#›</a:t>
            </a:fld>
            <a:endParaRPr lang="en-US"/>
          </a:p>
        </p:txBody>
      </p:sp>
    </p:spTree>
    <p:extLst>
      <p:ext uri="{BB962C8B-B14F-4D97-AF65-F5344CB8AC3E}">
        <p14:creationId xmlns:p14="http://schemas.microsoft.com/office/powerpoint/2010/main" val="3464162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2735B1E-187A-4C55-AD6E-AC4833A1950F}" type="datetime1">
              <a:rPr lang="en-US" smtClean="0"/>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218515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EF6F66-D02C-4F5B-BFB0-4B93CE5EAF23}" type="datetime1">
              <a:rPr lang="en-US" smtClean="0"/>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2766086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FF1876-B9C3-428E-A5B4-8227018AB26C}" type="datetime1">
              <a:rPr lang="en-US" smtClean="0"/>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3662003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669F9C-6ADB-423F-81E1-E7811A7D2D94}" type="datetime1">
              <a:rPr lang="en-US" smtClean="0"/>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1672670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9F3A2A-2B2B-4214-BAA2-8286D0B7FBF6}" type="datetime1">
              <a:rPr lang="en-US" smtClean="0"/>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180291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3DC0AC-9F08-4D63-B67C-AD0C6409A150}" type="datetime1">
              <a:rPr lang="en-US" smtClean="0"/>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1023740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C9491B-274E-4871-A4A6-65A15F34135A}" type="datetime1">
              <a:rPr lang="en-US" smtClean="0"/>
              <a:t>10/3/2018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3649224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20EE753-1FC3-4512-8E57-FD64202B16B3}" type="datetime1">
              <a:rPr lang="en-US" smtClean="0"/>
              <a:t>10/3/2018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844797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F5713C-1AD6-4FE8-BC9B-C4246B977EF3}" type="datetime1">
              <a:rPr lang="en-US" smtClean="0"/>
              <a:t>10/3/2018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409612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F150DF-57D0-4E35-8924-D2E65F967C69}" type="datetime1">
              <a:rPr lang="en-US" smtClean="0"/>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3834159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9784942-0EB4-496F-A84D-44A2DC1CCA2F}" type="datetime1">
              <a:rPr lang="en-US" smtClean="0"/>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t>‹#›</a:t>
            </a:fld>
            <a:endParaRPr lang="en-US"/>
          </a:p>
        </p:txBody>
      </p:sp>
    </p:spTree>
    <p:extLst>
      <p:ext uri="{BB962C8B-B14F-4D97-AF65-F5344CB8AC3E}">
        <p14:creationId xmlns:p14="http://schemas.microsoft.com/office/powerpoint/2010/main" val="1150412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156B3E-B41A-45BB-9403-F43806AD7F52}" type="datetime1">
              <a:rPr lang="en-US" smtClean="0"/>
              <a:t>10/3/2018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A5689-CC82-43E9-9650-4611684D07B6}" type="slidenum">
              <a:rPr lang="en-US" smtClean="0"/>
              <a:t>‹#›</a:t>
            </a:fld>
            <a:endParaRPr lang="en-US"/>
          </a:p>
        </p:txBody>
      </p:sp>
    </p:spTree>
    <p:extLst>
      <p:ext uri="{BB962C8B-B14F-4D97-AF65-F5344CB8AC3E}">
        <p14:creationId xmlns:p14="http://schemas.microsoft.com/office/powerpoint/2010/main" val="234292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EF4E260-B79D-41D8-90EB-C84807CD7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135" y="476778"/>
            <a:ext cx="7212450" cy="592065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0686AD50-C6DC-4D98-A467-9AC1F3C2D8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30880" y="4424906"/>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241208F6-8B1C-4098-9388-150BC8E44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452" y="476778"/>
            <a:ext cx="3864383" cy="5920653"/>
          </a:xfrm>
          <a:prstGeom prst="rect">
            <a:avLst/>
          </a:prstGeom>
          <a:solidFill>
            <a:srgbClr val="A6A6A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752229" y="2123416"/>
            <a:ext cx="3961636" cy="3038947"/>
          </a:xfrm>
        </p:spPr>
        <p:txBody>
          <a:bodyPr>
            <a:normAutofit fontScale="90000"/>
          </a:bodyPr>
          <a:lstStyle/>
          <a:p>
            <a:br>
              <a:rPr kumimoji="1" lang="en-US" sz="4400" b="1" dirty="0">
                <a:ln w="11430"/>
                <a:solidFill>
                  <a:srgbClr val="0070C0"/>
                </a:solidFill>
                <a:cs typeface="Arial" pitchFamily="34" charset="0"/>
              </a:rPr>
            </a:br>
            <a:br>
              <a:rPr kumimoji="1" lang="en-US" sz="4400" b="1" dirty="0">
                <a:ln w="11430"/>
                <a:solidFill>
                  <a:srgbClr val="0070C0"/>
                </a:solidFill>
                <a:cs typeface="Arial" pitchFamily="34" charset="0"/>
              </a:rPr>
            </a:br>
            <a:r>
              <a:rPr kumimoji="1" lang="en-US" sz="4400" b="1" dirty="0">
                <a:ln w="11430"/>
                <a:solidFill>
                  <a:srgbClr val="0070C0"/>
                </a:solidFill>
                <a:cs typeface="Arial" pitchFamily="34" charset="0"/>
              </a:rPr>
              <a:t>ISA - Progress so far</a:t>
            </a:r>
            <a:br>
              <a:rPr kumimoji="1" lang="en-US" sz="4400" b="1" dirty="0">
                <a:ln w="11430"/>
                <a:solidFill>
                  <a:srgbClr val="0070C0"/>
                </a:solidFill>
                <a:cs typeface="Arial" pitchFamily="34" charset="0"/>
              </a:rPr>
            </a:br>
            <a:br>
              <a:rPr kumimoji="1" lang="en-US" sz="4400" b="1" dirty="0">
                <a:ln w="11430"/>
                <a:solidFill>
                  <a:srgbClr val="0070C0"/>
                </a:solidFill>
                <a:cs typeface="Arial" pitchFamily="34" charset="0"/>
              </a:rPr>
            </a:br>
            <a:r>
              <a:rPr kumimoji="1" lang="en-US" sz="3600" b="1" dirty="0">
                <a:ln w="11430"/>
                <a:cs typeface="Arial" pitchFamily="34" charset="0"/>
              </a:rPr>
              <a:t>First Assembly of the ISA</a:t>
            </a:r>
            <a:endParaRPr lang="en-US" sz="3600" dirty="0"/>
          </a:p>
        </p:txBody>
      </p:sp>
      <p:pic>
        <p:nvPicPr>
          <p:cNvPr id="4" name="Picture 3">
            <a:extLst>
              <a:ext uri="{FF2B5EF4-FFF2-40B4-BE49-F238E27FC236}">
                <a16:creationId xmlns:a16="http://schemas.microsoft.com/office/drawing/2014/main" id="{0452DED7-9C65-4D60-8801-5DCCEE5ABD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669" y="2123416"/>
            <a:ext cx="5681472" cy="2627376"/>
          </a:xfrm>
          <a:prstGeom prst="rect">
            <a:avLst/>
          </a:prstGeom>
        </p:spPr>
      </p:pic>
      <p:pic>
        <p:nvPicPr>
          <p:cNvPr id="8" name="Picture 8" descr="http://www.isolaralliance.com/img/logo.jpg">
            <a:extLst>
              <a:ext uri="{FF2B5EF4-FFF2-40B4-BE49-F238E27FC236}">
                <a16:creationId xmlns:a16="http://schemas.microsoft.com/office/drawing/2014/main" id="{5146D1E6-9257-4833-A3AB-06EA1D0D08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52577"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86BE242F-8931-458A-90CD-6A8C1B7B8275}"/>
              </a:ext>
            </a:extLst>
          </p:cNvPr>
          <p:cNvSpPr>
            <a:spLocks noGrp="1"/>
          </p:cNvSpPr>
          <p:nvPr>
            <p:ph type="sldNum" sz="quarter" idx="12"/>
          </p:nvPr>
        </p:nvSpPr>
        <p:spPr/>
        <p:txBody>
          <a:bodyPr/>
          <a:lstStyle/>
          <a:p>
            <a:fld id="{DD9A5689-CC82-43E9-9650-4611684D07B6}" type="slidenum">
              <a:rPr lang="en-US" smtClean="0"/>
              <a:t>1</a:t>
            </a:fld>
            <a:endParaRPr lang="en-US" dirty="0"/>
          </a:p>
        </p:txBody>
      </p:sp>
    </p:spTree>
    <p:extLst>
      <p:ext uri="{BB962C8B-B14F-4D97-AF65-F5344CB8AC3E}">
        <p14:creationId xmlns:p14="http://schemas.microsoft.com/office/powerpoint/2010/main" val="2805171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11095" y="158751"/>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6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94635"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69532" y="628601"/>
            <a:ext cx="10097745" cy="6306022"/>
          </a:xfrm>
          <a:prstGeom prst="rect">
            <a:avLst/>
          </a:prstGeom>
          <a:noFill/>
        </p:spPr>
        <p:txBody>
          <a:bodyPr wrap="square" rtlCol="0">
            <a:spAutoFit/>
          </a:bodyPr>
          <a:lstStyle/>
          <a:p>
            <a:pPr marL="342900" indent="-342900" algn="just">
              <a:buFont typeface="Wingdings" panose="05000000000000000000" pitchFamily="2" charset="2"/>
              <a:buChar char="q"/>
            </a:pPr>
            <a:r>
              <a:rPr lang="en-IN" sz="2000" b="1" dirty="0">
                <a:cs typeface="Arial" panose="020B0604020202020204" pitchFamily="34" charset="0"/>
              </a:rPr>
              <a:t>Strong buy-in from (28) countries participating in this Programme</a:t>
            </a:r>
          </a:p>
          <a:p>
            <a:pPr marL="800100" lvl="1" indent="-342900" algn="just">
              <a:buFont typeface="Arial" pitchFamily="34" charset="0"/>
              <a:buChar char="•"/>
            </a:pPr>
            <a:r>
              <a:rPr lang="en-IN" dirty="0">
                <a:cs typeface="Arial" panose="020B0604020202020204" pitchFamily="34" charset="0"/>
              </a:rPr>
              <a:t>Model need assessment questionnaire developed for Affordable Finance at Scale for ISA countries</a:t>
            </a:r>
          </a:p>
          <a:p>
            <a:pPr marL="800100" lvl="1" indent="-342900" algn="just">
              <a:buFont typeface="Arial" pitchFamily="34" charset="0"/>
              <a:buChar char="•"/>
            </a:pPr>
            <a:r>
              <a:rPr lang="en-IN" dirty="0">
                <a:cs typeface="Arial" panose="020B0604020202020204" pitchFamily="34" charset="0"/>
              </a:rPr>
              <a:t>Several rounds of virtual meetings organized with National Focal Points of participating countries</a:t>
            </a:r>
          </a:p>
          <a:p>
            <a:pPr marL="342900" indent="-342900" algn="just">
              <a:buFont typeface="Wingdings" panose="05000000000000000000" pitchFamily="2" charset="2"/>
              <a:buChar char="q"/>
            </a:pPr>
            <a:r>
              <a:rPr lang="en-IN" sz="2000" b="1" dirty="0">
                <a:cs typeface="Arial" panose="020B0604020202020204" pitchFamily="34" charset="0"/>
              </a:rPr>
              <a:t>Innovative financial instruments for mobilizing solar investments</a:t>
            </a:r>
          </a:p>
          <a:p>
            <a:pPr marL="800100" lvl="1" indent="-342900" algn="just">
              <a:buFont typeface="Arial" pitchFamily="34" charset="0"/>
              <a:buChar char="•"/>
            </a:pPr>
            <a:r>
              <a:rPr lang="en-IN" dirty="0">
                <a:cs typeface="Arial" panose="020B0604020202020204" pitchFamily="34" charset="0"/>
              </a:rPr>
              <a:t>Credit Enhancement Mechanism’ and a ‘First Loss Facility’ developed by IREDA for India </a:t>
            </a:r>
          </a:p>
          <a:p>
            <a:pPr marL="800100" lvl="1" indent="-342900" algn="just">
              <a:buFont typeface="Arial" pitchFamily="34" charset="0"/>
              <a:buChar char="•"/>
            </a:pPr>
            <a:r>
              <a:rPr lang="en-IN" dirty="0"/>
              <a:t>Common Risk Mitigation Mechanism is currently being designed</a:t>
            </a:r>
            <a:endParaRPr lang="en-US" dirty="0"/>
          </a:p>
          <a:p>
            <a:pPr marL="342900" indent="-342900" algn="just">
              <a:lnSpc>
                <a:spcPct val="107000"/>
              </a:lnSpc>
              <a:buFont typeface="Wingdings" panose="05000000000000000000" pitchFamily="2" charset="2"/>
              <a:buChar char="q"/>
            </a:pPr>
            <a:r>
              <a:rPr lang="en-GB" sz="2000" b="1" dirty="0">
                <a:cs typeface="Arial" panose="020B0604020202020204" pitchFamily="34" charset="0"/>
              </a:rPr>
              <a:t>Mobilization of Lines of credits:</a:t>
            </a:r>
          </a:p>
          <a:p>
            <a:pPr marL="800100" lvl="1" indent="-342900" algn="just">
              <a:lnSpc>
                <a:spcPct val="107000"/>
              </a:lnSpc>
              <a:buFont typeface="Arial" pitchFamily="34" charset="0"/>
              <a:buChar char="•"/>
            </a:pPr>
            <a:r>
              <a:rPr lang="en-GB" dirty="0">
                <a:cs typeface="Arial" panose="020B0604020202020204" pitchFamily="34" charset="0"/>
              </a:rPr>
              <a:t>India:15-20% of the US$ 10 Billion line of credit operated by India in Africa earmarked for undertaking solar projects of ISA’s request. </a:t>
            </a:r>
          </a:p>
          <a:p>
            <a:pPr marL="1257300" lvl="2" indent="-342900" algn="just">
              <a:lnSpc>
                <a:spcPct val="107000"/>
              </a:lnSpc>
              <a:buFont typeface="Arial" pitchFamily="34" charset="0"/>
              <a:buChar char="•"/>
            </a:pPr>
            <a:r>
              <a:rPr lang="en-GB" dirty="0">
                <a:cs typeface="Arial" panose="020B0604020202020204" pitchFamily="34" charset="0"/>
              </a:rPr>
              <a:t>In principle approval of </a:t>
            </a:r>
            <a:r>
              <a:rPr lang="en-US" dirty="0">
                <a:cs typeface="Arial" panose="020B0604020202020204" pitchFamily="34" charset="0"/>
              </a:rPr>
              <a:t>27 projects in 15 countries amounting to USD 1392.48 million</a:t>
            </a:r>
            <a:endParaRPr lang="en-GB" dirty="0">
              <a:cs typeface="Arial" panose="020B0604020202020204" pitchFamily="34" charset="0"/>
            </a:endParaRPr>
          </a:p>
          <a:p>
            <a:pPr marL="800100" lvl="1" indent="-342900" algn="just">
              <a:lnSpc>
                <a:spcPct val="107000"/>
              </a:lnSpc>
              <a:buFont typeface="Arial" pitchFamily="34" charset="0"/>
              <a:buChar char="•"/>
            </a:pPr>
            <a:r>
              <a:rPr lang="en-GB" dirty="0">
                <a:cs typeface="Arial" panose="020B0604020202020204" pitchFamily="34" charset="0"/>
              </a:rPr>
              <a:t>France: </a:t>
            </a:r>
            <a:r>
              <a:rPr lang="en-IN" dirty="0" err="1">
                <a:cs typeface="Arial" panose="020B0604020202020204" pitchFamily="34" charset="0"/>
              </a:rPr>
              <a:t>AfD</a:t>
            </a:r>
            <a:r>
              <a:rPr lang="en-IN" dirty="0"/>
              <a:t> has committed Euro 1000 million for solar projects in ISA Member Countries</a:t>
            </a:r>
          </a:p>
          <a:p>
            <a:pPr marL="342900" indent="-342900" algn="just">
              <a:lnSpc>
                <a:spcPct val="107000"/>
              </a:lnSpc>
              <a:buFont typeface="Wingdings" panose="05000000000000000000" pitchFamily="2" charset="2"/>
              <a:buChar char="q"/>
            </a:pPr>
            <a:r>
              <a:rPr lang="en-US" sz="2200" b="1" dirty="0">
                <a:cs typeface="Arial" panose="020B0604020202020204" pitchFamily="34" charset="0"/>
              </a:rPr>
              <a:t>Strategic partnerships with International Financial Institutions</a:t>
            </a:r>
          </a:p>
          <a:p>
            <a:pPr marL="800100" lvl="1" indent="-342900" algn="just">
              <a:lnSpc>
                <a:spcPct val="107000"/>
              </a:lnSpc>
              <a:buFont typeface="Arial" pitchFamily="34" charset="0"/>
              <a:buChar char="•"/>
            </a:pPr>
            <a:r>
              <a:rPr lang="en-US" sz="2000" dirty="0">
                <a:cs typeface="Arial" panose="020B0604020202020204" pitchFamily="34" charset="0"/>
              </a:rPr>
              <a:t>Joint financial partnership agreements with AfDB, ADB, AIIB, EBRD, EIB, GCF, NDB and WB; potential partnerships agreement with CAF; IDB and CDB.</a:t>
            </a:r>
          </a:p>
          <a:p>
            <a:pPr marL="342900" indent="-342900" algn="just">
              <a:lnSpc>
                <a:spcPct val="107000"/>
              </a:lnSpc>
              <a:buFont typeface="Wingdings" panose="05000000000000000000" pitchFamily="2" charset="2"/>
              <a:buChar char="q"/>
            </a:pPr>
            <a:r>
              <a:rPr lang="en-US" sz="2200" b="1" dirty="0">
                <a:cs typeface="Arial" panose="020B0604020202020204" pitchFamily="34" charset="0"/>
              </a:rPr>
              <a:t>Strategic partnerships with private sector entities</a:t>
            </a:r>
          </a:p>
          <a:p>
            <a:pPr marL="800100" lvl="1" indent="-342900" algn="just">
              <a:lnSpc>
                <a:spcPct val="107000"/>
              </a:lnSpc>
              <a:buFont typeface="Arial" pitchFamily="34" charset="0"/>
              <a:buChar char="•"/>
            </a:pPr>
            <a:r>
              <a:rPr lang="en-US" sz="2000" dirty="0">
                <a:cs typeface="Arial" panose="020B0604020202020204" pitchFamily="34" charset="0"/>
              </a:rPr>
              <a:t>A</a:t>
            </a:r>
            <a:r>
              <a:rPr lang="en-IN" sz="2000" dirty="0"/>
              <a:t> Public-Private Corporate Global Task Force on innovation; and an </a:t>
            </a:r>
            <a:r>
              <a:rPr lang="en-US" sz="2000" dirty="0">
                <a:cs typeface="Arial" panose="020B0604020202020204" pitchFamily="34" charset="0"/>
              </a:rPr>
              <a:t>International Committee of Chambers of Industry and Business (ICCIB) </a:t>
            </a:r>
          </a:p>
          <a:p>
            <a:pPr marL="800100" lvl="1" indent="-342900" algn="just">
              <a:lnSpc>
                <a:spcPct val="107000"/>
              </a:lnSpc>
              <a:buFont typeface="Arial" pitchFamily="34" charset="0"/>
              <a:buChar char="•"/>
            </a:pPr>
            <a:r>
              <a:rPr lang="en-US" sz="2000" dirty="0">
                <a:cs typeface="Arial" panose="020B0604020202020204" pitchFamily="34" charset="0"/>
              </a:rPr>
              <a:t>Funds provided by private sector players for ISA’s Corpus Fund enhancement</a:t>
            </a:r>
          </a:p>
          <a:p>
            <a:pPr marL="1257300" lvl="2" indent="-342900" algn="just">
              <a:lnSpc>
                <a:spcPct val="107000"/>
              </a:lnSpc>
              <a:buFont typeface="Arial" pitchFamily="34" charset="0"/>
              <a:buChar char="•"/>
            </a:pPr>
            <a:r>
              <a:rPr lang="en-US" sz="2000" dirty="0">
                <a:cs typeface="Arial" panose="020B0604020202020204" pitchFamily="34" charset="0"/>
              </a:rPr>
              <a:t>Two million USD by Soft Bank; one million USD by CLP</a:t>
            </a:r>
          </a:p>
          <a:p>
            <a:pPr marL="800100" lvl="1" indent="-342900" algn="just">
              <a:lnSpc>
                <a:spcPct val="107000"/>
              </a:lnSpc>
              <a:buFont typeface="Arial" pitchFamily="34" charset="0"/>
              <a:buChar char="•"/>
            </a:pPr>
            <a:endParaRPr lang="en-IN"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08565CA-87A8-4A23-8C95-F97818F1AF5E}"/>
              </a:ext>
            </a:extLst>
          </p:cNvPr>
          <p:cNvSpPr txBox="1"/>
          <p:nvPr/>
        </p:nvSpPr>
        <p:spPr>
          <a:xfrm>
            <a:off x="0" y="0"/>
            <a:ext cx="1783160" cy="7109639"/>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pPr>
              <a:defRPr/>
            </a:pPr>
            <a:r>
              <a:rPr kumimoji="1" lang="en-US" sz="2400" b="1" dirty="0">
                <a:ln w="11430"/>
                <a:solidFill>
                  <a:schemeClr val="bg1"/>
                </a:solidFill>
                <a:cs typeface="Arial" pitchFamily="34" charset="0"/>
              </a:rPr>
              <a:t>Affordable Finance at Scale </a:t>
            </a:r>
            <a:r>
              <a:rPr kumimoji="1" lang="en-US" sz="2400" b="1" dirty="0" err="1">
                <a:ln w="11430"/>
                <a:solidFill>
                  <a:schemeClr val="bg1"/>
                </a:solidFill>
                <a:cs typeface="Arial" pitchFamily="34" charset="0"/>
              </a:rPr>
              <a:t>Programme</a:t>
            </a:r>
            <a:r>
              <a:rPr kumimoji="1" lang="en-US" sz="2400" b="1" dirty="0">
                <a:ln w="11430"/>
                <a:solidFill>
                  <a:schemeClr val="bg1"/>
                </a:solidFill>
                <a:cs typeface="Arial" pitchFamily="34" charset="0"/>
              </a:rPr>
              <a:t>: Progress so far</a:t>
            </a: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id="{B55CF372-8B46-4771-8E90-DADF092328F4}"/>
              </a:ext>
            </a:extLst>
          </p:cNvPr>
          <p:cNvSpPr>
            <a:spLocks noGrp="1"/>
          </p:cNvSpPr>
          <p:nvPr>
            <p:ph type="sldNum" sz="quarter" idx="12"/>
          </p:nvPr>
        </p:nvSpPr>
        <p:spPr/>
        <p:txBody>
          <a:bodyPr/>
          <a:lstStyle/>
          <a:p>
            <a:fld id="{DD9A5689-CC82-43E9-9650-4611684D07B6}" type="slidenum">
              <a:rPr lang="en-US" smtClean="0"/>
              <a:t>10</a:t>
            </a:fld>
            <a:endParaRPr lang="en-US"/>
          </a:p>
        </p:txBody>
      </p:sp>
    </p:spTree>
    <p:extLst>
      <p:ext uri="{BB962C8B-B14F-4D97-AF65-F5344CB8AC3E}">
        <p14:creationId xmlns:p14="http://schemas.microsoft.com/office/powerpoint/2010/main" val="4197417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1AC5C5-544D-4F39-90EB-BEE952CC75C8}"/>
              </a:ext>
            </a:extLst>
          </p:cNvPr>
          <p:cNvSpPr txBox="1"/>
          <p:nvPr/>
        </p:nvSpPr>
        <p:spPr>
          <a:xfrm>
            <a:off x="0" y="0"/>
            <a:ext cx="2144806" cy="6740307"/>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r>
              <a:rPr lang="en-US" sz="2400" b="1" dirty="0">
                <a:solidFill>
                  <a:schemeClr val="bg1"/>
                </a:solidFill>
                <a:latin typeface="Arial" panose="020B0604020202020204" pitchFamily="34" charset="0"/>
                <a:cs typeface="Arial" panose="020B0604020202020204" pitchFamily="34" charset="0"/>
              </a:rPr>
              <a:t>Common Risk Mitigation Mechanism</a:t>
            </a:r>
            <a:endParaRPr lang="en-US" sz="2400" dirty="0">
              <a:solidFill>
                <a:srgbClr val="002060"/>
              </a:solidFill>
              <a:latin typeface="Arial" panose="020B0604020202020204" pitchFamily="34" charset="0"/>
              <a:cs typeface="Arial" panose="020B0604020202020204" pitchFamily="34" charset="0"/>
            </a:endParaRPr>
          </a:p>
          <a:p>
            <a:endParaRPr lang="en-US" sz="2400" dirty="0">
              <a:solidFill>
                <a:srgbClr val="002060"/>
              </a:solidFill>
              <a:latin typeface="Arial" panose="020B0604020202020204" pitchFamily="34" charset="0"/>
              <a:cs typeface="Arial" panose="020B0604020202020204" pitchFamily="34" charset="0"/>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p:txBody>
      </p:sp>
      <p:graphicFrame>
        <p:nvGraphicFramePr>
          <p:cNvPr id="3" name="Content Placeholder 3">
            <a:extLst>
              <a:ext uri="{FF2B5EF4-FFF2-40B4-BE49-F238E27FC236}">
                <a16:creationId xmlns:a16="http://schemas.microsoft.com/office/drawing/2014/main" id="{7BF7A202-6D3E-4298-B6DC-DED4EB422E83}"/>
              </a:ext>
            </a:extLst>
          </p:cNvPr>
          <p:cNvGraphicFramePr>
            <a:graphicFrameLocks/>
          </p:cNvGraphicFramePr>
          <p:nvPr>
            <p:extLst>
              <p:ext uri="{D42A27DB-BD31-4B8C-83A1-F6EECF244321}">
                <p14:modId xmlns:p14="http://schemas.microsoft.com/office/powerpoint/2010/main" val="1372386241"/>
              </p:ext>
            </p:extLst>
          </p:nvPr>
        </p:nvGraphicFramePr>
        <p:xfrm>
          <a:off x="1976718" y="346075"/>
          <a:ext cx="5007380" cy="4899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FDF07D3E-A3BE-4552-AFDE-2B895B3FF26E}"/>
              </a:ext>
            </a:extLst>
          </p:cNvPr>
          <p:cNvSpPr txBox="1"/>
          <p:nvPr/>
        </p:nvSpPr>
        <p:spPr>
          <a:xfrm>
            <a:off x="7052982" y="596678"/>
            <a:ext cx="4935988" cy="4724370"/>
          </a:xfrm>
          <a:prstGeom prst="rect">
            <a:avLst/>
          </a:prstGeom>
          <a:noFill/>
        </p:spPr>
        <p:txBody>
          <a:bodyPr wrap="square" rtlCol="0">
            <a:spAutoFit/>
          </a:bodyPr>
          <a:lstStyle/>
          <a:p>
            <a:pPr marL="342900" indent="-342900" algn="just" defTabSz="372428">
              <a:spcBef>
                <a:spcPts val="2625"/>
              </a:spcBef>
              <a:buFont typeface="Wingdings" panose="05000000000000000000" pitchFamily="2" charset="2"/>
              <a:buChar char="q"/>
              <a:defRPr sz="2125"/>
            </a:pPr>
            <a:r>
              <a:rPr lang="en-IN" sz="2000" kern="1200" dirty="0">
                <a:solidFill>
                  <a:schemeClr val="tx1"/>
                </a:solidFill>
                <a:latin typeface="Arial" panose="020B0604020202020204" pitchFamily="34" charset="0"/>
                <a:ea typeface="+mn-ea"/>
                <a:cs typeface="Arial" panose="020B0604020202020204" pitchFamily="34" charset="0"/>
              </a:rPr>
              <a:t>There are no off-take risk mitigation instruments dedicated to RE</a:t>
            </a:r>
          </a:p>
          <a:p>
            <a:pPr marL="342900" indent="-342900" algn="just" defTabSz="372428">
              <a:spcBef>
                <a:spcPts val="2625"/>
              </a:spcBef>
              <a:buFont typeface="Wingdings" panose="05000000000000000000" pitchFamily="2" charset="2"/>
              <a:buChar char="q"/>
              <a:defRPr sz="2125"/>
            </a:pPr>
            <a:r>
              <a:rPr lang="en-IN" sz="2000" kern="1200" dirty="0">
                <a:solidFill>
                  <a:schemeClr val="tx1"/>
                </a:solidFill>
                <a:latin typeface="Arial" panose="020B0604020202020204" pitchFamily="34" charset="0"/>
                <a:ea typeface="+mn-ea"/>
                <a:cs typeface="Arial" panose="020B0604020202020204" pitchFamily="34" charset="0"/>
              </a:rPr>
              <a:t>The existing instruments burden both issuers and users with high transaction costs and complex application processes causing prohibitive delays</a:t>
            </a:r>
          </a:p>
          <a:p>
            <a:pPr marL="342900" indent="-342900" algn="just" defTabSz="372428">
              <a:spcBef>
                <a:spcPts val="2625"/>
              </a:spcBef>
              <a:buFont typeface="Wingdings" panose="05000000000000000000" pitchFamily="2" charset="2"/>
              <a:buChar char="q"/>
              <a:defRPr sz="2125"/>
            </a:pPr>
            <a:r>
              <a:rPr lang="en-IN" sz="2000" kern="1200" dirty="0">
                <a:solidFill>
                  <a:schemeClr val="tx1"/>
                </a:solidFill>
                <a:latin typeface="Arial" panose="020B0604020202020204" pitchFamily="34" charset="0"/>
                <a:ea typeface="+mn-ea"/>
                <a:cs typeface="Arial" panose="020B0604020202020204" pitchFamily="34" charset="0"/>
              </a:rPr>
              <a:t>Existing risk-mitigation instruments do not cater to specific roadblocks faced by private investors</a:t>
            </a:r>
          </a:p>
          <a:p>
            <a:pPr marL="342900" indent="-342900" algn="just" defTabSz="372428">
              <a:spcBef>
                <a:spcPts val="2625"/>
              </a:spcBef>
              <a:buFont typeface="Wingdings" panose="05000000000000000000" pitchFamily="2" charset="2"/>
              <a:buChar char="q"/>
              <a:defRPr sz="2125"/>
            </a:pPr>
            <a:r>
              <a:rPr lang="en-IN" sz="2000" dirty="0">
                <a:latin typeface="Arial" panose="020B0604020202020204" pitchFamily="34" charset="0"/>
                <a:cs typeface="Arial" panose="020B0604020202020204" pitchFamily="34" charset="0"/>
              </a:rPr>
              <a:t>World Bank is now leading the design and operationalization of the CRMM</a:t>
            </a:r>
            <a:endParaRPr lang="en-IN" sz="2000" kern="1200" dirty="0">
              <a:solidFill>
                <a:schemeClr val="tx1"/>
              </a:solidFill>
              <a:latin typeface="Arial" panose="020B0604020202020204" pitchFamily="34" charset="0"/>
              <a:ea typeface="+mn-ea"/>
              <a:cs typeface="Arial" panose="020B0604020202020204" pitchFamily="34" charset="0"/>
            </a:endParaRPr>
          </a:p>
          <a:p>
            <a:pPr defTabSz="685800"/>
            <a:endParaRPr lang="en-IN" sz="1600" kern="1200" dirty="0">
              <a:solidFill>
                <a:schemeClr val="tx1"/>
              </a:solidFill>
              <a:latin typeface="Arial" panose="020B0604020202020204" pitchFamily="34" charset="0"/>
              <a:ea typeface="+mn-ea"/>
              <a:cs typeface="Arial" panose="020B0604020202020204" pitchFamily="34" charset="0"/>
            </a:endParaRPr>
          </a:p>
        </p:txBody>
      </p:sp>
      <p:sp>
        <p:nvSpPr>
          <p:cNvPr id="5" name="Slide Number Placeholder 4">
            <a:extLst>
              <a:ext uri="{FF2B5EF4-FFF2-40B4-BE49-F238E27FC236}">
                <a16:creationId xmlns:a16="http://schemas.microsoft.com/office/drawing/2014/main" id="{CC82F102-A1E0-4DDD-9566-B006145B78B4}"/>
              </a:ext>
            </a:extLst>
          </p:cNvPr>
          <p:cNvSpPr>
            <a:spLocks noGrp="1"/>
          </p:cNvSpPr>
          <p:nvPr>
            <p:ph type="sldNum" sz="quarter" idx="12"/>
          </p:nvPr>
        </p:nvSpPr>
        <p:spPr/>
        <p:txBody>
          <a:bodyPr/>
          <a:lstStyle/>
          <a:p>
            <a:fld id="{DD9A5689-CC82-43E9-9650-4611684D07B6}" type="slidenum">
              <a:rPr lang="en-US" smtClean="0"/>
              <a:t>11</a:t>
            </a:fld>
            <a:endParaRPr lang="en-US"/>
          </a:p>
        </p:txBody>
      </p:sp>
      <p:pic>
        <p:nvPicPr>
          <p:cNvPr id="6" name="Picture 8" descr="http://www.isolaralliance.com/img/logo.jpg">
            <a:extLst>
              <a:ext uri="{FF2B5EF4-FFF2-40B4-BE49-F238E27FC236}">
                <a16:creationId xmlns:a16="http://schemas.microsoft.com/office/drawing/2014/main" id="{0269CB70-F703-4676-99FD-4C587747625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027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2D92D240-257F-4C9B-BCD2-5F72BAF8A92F}"/>
              </a:ext>
            </a:extLst>
          </p:cNvPr>
          <p:cNvSpPr/>
          <p:nvPr/>
        </p:nvSpPr>
        <p:spPr>
          <a:xfrm>
            <a:off x="2389720" y="5428770"/>
            <a:ext cx="9383179" cy="1015663"/>
          </a:xfrm>
          <a:prstGeom prst="rect">
            <a:avLst/>
          </a:prstGeom>
        </p:spPr>
        <p:txBody>
          <a:bodyPr wrap="square">
            <a:spAutoFit/>
          </a:bodyPr>
          <a:lstStyle/>
          <a:p>
            <a:r>
              <a:rPr lang="en-US" sz="2000" b="1" dirty="0"/>
              <a:t>Note: </a:t>
            </a:r>
            <a:r>
              <a:rPr lang="en-US" sz="2000" dirty="0"/>
              <a:t>An initiative has been proposed by Benin, Burkina Faso, Gabon, Mali, Niger and Togo  to accelerate the implementation of optimal collective regulatory provisions that facilitate the aggregation and processing of funding requirements</a:t>
            </a:r>
          </a:p>
        </p:txBody>
      </p:sp>
    </p:spTree>
    <p:extLst>
      <p:ext uri="{BB962C8B-B14F-4D97-AF65-F5344CB8AC3E}">
        <p14:creationId xmlns:p14="http://schemas.microsoft.com/office/powerpoint/2010/main" val="156352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3842"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102224" y="615018"/>
            <a:ext cx="9919446" cy="6309420"/>
          </a:xfrm>
          <a:prstGeom prst="rect">
            <a:avLst/>
          </a:prstGeom>
          <a:noFill/>
        </p:spPr>
        <p:txBody>
          <a:bodyPr wrap="square" rtlCol="0">
            <a:spAutoFit/>
          </a:bodyPr>
          <a:lstStyle/>
          <a:p>
            <a:pPr marL="342900" indent="-342900">
              <a:buFont typeface="Wingdings" panose="05000000000000000000" pitchFamily="2" charset="2"/>
              <a:buChar char="q"/>
            </a:pPr>
            <a:r>
              <a:rPr lang="en-IN" sz="2400" dirty="0">
                <a:latin typeface="Arial" panose="020B0604020202020204" pitchFamily="34" charset="0"/>
                <a:cs typeface="Arial" panose="020B0604020202020204" pitchFamily="34" charset="0"/>
              </a:rPr>
              <a:t>Several rounds of video conferences between National Focal Points organised.</a:t>
            </a:r>
          </a:p>
          <a:p>
            <a:endParaRPr lang="en-IN"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400" dirty="0">
                <a:latin typeface="Arial" panose="020B0604020202020204" pitchFamily="34" charset="0"/>
                <a:cs typeface="Arial" panose="020B0604020202020204" pitchFamily="34" charset="0"/>
              </a:rPr>
              <a:t>Questionnaires shall be circulated to all participating and ISA signatory countries.</a:t>
            </a:r>
          </a:p>
          <a:p>
            <a:endParaRPr lang="en-IN"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n-IN" sz="2400" dirty="0">
                <a:latin typeface="Arial" panose="020B0604020202020204" pitchFamily="34" charset="0"/>
                <a:cs typeface="Arial" panose="020B0604020202020204" pitchFamily="34" charset="0"/>
              </a:rPr>
              <a:t>Call for Expression of Interest (CEI) for Solar Mini Grids has been issued to all NFPs-five projects concepts to be submitted by countries.</a:t>
            </a:r>
          </a:p>
          <a:p>
            <a:pPr algn="just"/>
            <a:endParaRPr lang="en-IN" sz="24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n-IN" sz="2400" dirty="0">
                <a:latin typeface="Arial" panose="020B0604020202020204" pitchFamily="34" charset="0"/>
                <a:cs typeface="Arial" panose="020B0604020202020204" pitchFamily="34" charset="0"/>
              </a:rPr>
              <a:t>The basic objective of aggregating demand from ISA Member Countries is to reduce the cost of installation and operation  and maintenance.</a:t>
            </a:r>
          </a:p>
          <a:p>
            <a:pPr algn="just"/>
            <a:endParaRPr lang="en-IN" sz="2200" dirty="0">
              <a:latin typeface="Arial" panose="020B0604020202020204" pitchFamily="34" charset="0"/>
              <a:cs typeface="Arial" panose="020B0604020202020204" pitchFamily="34" charset="0"/>
            </a:endParaRPr>
          </a:p>
          <a:p>
            <a:pPr marL="342900" indent="-342900" algn="just">
              <a:buFont typeface="Wingdings" panose="05000000000000000000" pitchFamily="2" charset="2"/>
              <a:buChar char="q"/>
            </a:pPr>
            <a:r>
              <a:rPr lang="en-IN" sz="2400" dirty="0">
                <a:latin typeface="Arial" panose="020B0604020202020204" pitchFamily="34" charset="0"/>
                <a:cs typeface="Arial" panose="020B0604020202020204" pitchFamily="34" charset="0"/>
              </a:rPr>
              <a:t>Industry has given expression of interest for </a:t>
            </a:r>
            <a:r>
              <a:rPr lang="en-IN" sz="2400" dirty="0" err="1">
                <a:latin typeface="Arial" panose="020B0604020202020204" pitchFamily="34" charset="0"/>
                <a:cs typeface="Arial" panose="020B0604020202020204" pitchFamily="34" charset="0"/>
              </a:rPr>
              <a:t>minigrids</a:t>
            </a:r>
            <a:r>
              <a:rPr lang="en-IN" sz="2400" dirty="0">
                <a:latin typeface="Arial" panose="020B0604020202020204" pitchFamily="34" charset="0"/>
                <a:cs typeface="Arial" panose="020B0604020202020204" pitchFamily="34" charset="0"/>
              </a:rPr>
              <a:t> of a total of 409 MW from countries in Africa region.</a:t>
            </a:r>
          </a:p>
          <a:p>
            <a:pPr marL="342900" indent="-342900">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6C313AC-1ED8-427B-9920-FE6EF95866BD}"/>
              </a:ext>
            </a:extLst>
          </p:cNvPr>
          <p:cNvSpPr txBox="1"/>
          <p:nvPr/>
        </p:nvSpPr>
        <p:spPr>
          <a:xfrm>
            <a:off x="-1" y="0"/>
            <a:ext cx="2023783" cy="6740307"/>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pPr>
              <a:defRPr/>
            </a:pP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Scaling Solar Mini Grids</a:t>
            </a:r>
          </a:p>
          <a:p>
            <a:pPr>
              <a:defRPr/>
            </a:pP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 Progress so far</a:t>
            </a: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id="{FD73DDB2-37A8-490C-ADB6-79BAE95CDAC1}"/>
              </a:ext>
            </a:extLst>
          </p:cNvPr>
          <p:cNvSpPr>
            <a:spLocks noGrp="1"/>
          </p:cNvSpPr>
          <p:nvPr>
            <p:ph type="sldNum" sz="quarter" idx="12"/>
          </p:nvPr>
        </p:nvSpPr>
        <p:spPr/>
        <p:txBody>
          <a:bodyPr/>
          <a:lstStyle/>
          <a:p>
            <a:fld id="{DD9A5689-CC82-43E9-9650-4611684D07B6}" type="slidenum">
              <a:rPr lang="en-US" smtClean="0"/>
              <a:t>12</a:t>
            </a:fld>
            <a:endParaRPr lang="en-US"/>
          </a:p>
        </p:txBody>
      </p:sp>
    </p:spTree>
    <p:extLst>
      <p:ext uri="{BB962C8B-B14F-4D97-AF65-F5344CB8AC3E}">
        <p14:creationId xmlns:p14="http://schemas.microsoft.com/office/powerpoint/2010/main" val="3446441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94635"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091017" y="1066798"/>
            <a:ext cx="9872381" cy="5416868"/>
          </a:xfrm>
          <a:prstGeom prst="rect">
            <a:avLst/>
          </a:prstGeom>
          <a:noFill/>
        </p:spPr>
        <p:txBody>
          <a:bodyPr wrap="square" rtlCol="0">
            <a:spAutoFit/>
          </a:bodyPr>
          <a:lstStyle/>
          <a:p>
            <a:pPr marL="342900" indent="-342900">
              <a:buFont typeface="Wingdings" panose="05000000000000000000" pitchFamily="2" charset="2"/>
              <a:buChar char="q"/>
            </a:pPr>
            <a:r>
              <a:rPr lang="en-IN" sz="2000" dirty="0">
                <a:latin typeface="Arial" panose="020B0604020202020204" pitchFamily="34" charset="0"/>
                <a:cs typeface="Arial" panose="020B0604020202020204" pitchFamily="34" charset="0"/>
              </a:rPr>
              <a:t>Member countries have been requested to submit at least five project concepts for demand aggregation by ISA on as Power Purchase Agreement (PPA) basis.</a:t>
            </a:r>
          </a:p>
          <a:p>
            <a:endParaRPr lang="en-I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000" dirty="0">
                <a:latin typeface="Arial" panose="020B0604020202020204" pitchFamily="34" charset="0"/>
                <a:cs typeface="Arial" panose="020B0604020202020204" pitchFamily="34" charset="0"/>
              </a:rPr>
              <a:t>Assess rooftop potential, harmonize demand, pool resources and promote rapid deployment of Solar Rooftop at scale in ISA member countries. </a:t>
            </a:r>
          </a:p>
          <a:p>
            <a:endParaRPr lang="en-I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000">
                <a:latin typeface="Arial" panose="020B0604020202020204" pitchFamily="34" charset="0"/>
                <a:cs typeface="Arial" panose="020B0604020202020204" pitchFamily="34" charset="0"/>
              </a:rPr>
              <a:t>Model PPAs </a:t>
            </a:r>
            <a:r>
              <a:rPr lang="en-IN" sz="2000" dirty="0">
                <a:latin typeface="Arial" panose="020B0604020202020204" pitchFamily="34" charset="0"/>
                <a:cs typeface="Arial" panose="020B0604020202020204" pitchFamily="34" charset="0"/>
              </a:rPr>
              <a:t>for Rooftop RESCO projects is in advanced stage of finalization </a:t>
            </a:r>
          </a:p>
          <a:p>
            <a:endParaRPr lang="en-IN"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000" dirty="0">
                <a:latin typeface="Arial" panose="020B0604020202020204" pitchFamily="34" charset="0"/>
                <a:cs typeface="Arial" panose="020B0604020202020204" pitchFamily="34" charset="0"/>
              </a:rPr>
              <a:t>Rooftop Scheme of ISA under finalisation as a Model Guide to be circulated to Member Countries.</a:t>
            </a:r>
          </a:p>
          <a:p>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000" dirty="0">
                <a:latin typeface="Arial" panose="020B0604020202020204" pitchFamily="34" charset="0"/>
                <a:cs typeface="Arial" panose="020B0604020202020204" pitchFamily="34" charset="0"/>
              </a:rPr>
              <a:t>Twin-City MoU between Chandigarh, India and Accra, Ghana for scaling rooftop solar and developing Solar City Program.</a:t>
            </a:r>
          </a:p>
          <a:p>
            <a:endParaRPr lang="en-US" sz="20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IN" sz="2000" dirty="0">
                <a:latin typeface="Arial" panose="020B0604020202020204" pitchFamily="34" charset="0"/>
                <a:cs typeface="Arial" panose="020B0604020202020204" pitchFamily="34" charset="0"/>
              </a:rPr>
              <a:t>Master Trainers programme</a:t>
            </a:r>
          </a:p>
          <a:p>
            <a:endParaRPr lang="en-IN"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6C313AC-1ED8-427B-9920-FE6EF95866BD}"/>
              </a:ext>
            </a:extLst>
          </p:cNvPr>
          <p:cNvSpPr txBox="1"/>
          <p:nvPr/>
        </p:nvSpPr>
        <p:spPr>
          <a:xfrm>
            <a:off x="-100854" y="0"/>
            <a:ext cx="2023783" cy="6740307"/>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kumimoji="1" lang="en-US"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kumimoji="1" lang="en-US"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Scaling</a:t>
            </a:r>
            <a:r>
              <a:rPr lang="en-US" b="1" u="sng" dirty="0"/>
              <a:t> </a:t>
            </a:r>
            <a:r>
              <a:rPr kumimoji="1" lang="en-US"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Rooftop</a:t>
            </a:r>
            <a:r>
              <a:rPr lang="en-US" b="1" u="sng" dirty="0"/>
              <a:t> </a:t>
            </a:r>
            <a:r>
              <a:rPr kumimoji="1" lang="en-US"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Solar</a:t>
            </a:r>
            <a:r>
              <a:rPr lang="en-US" b="1" u="sng" dirty="0"/>
              <a:t> </a:t>
            </a: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 Progress so far</a:t>
            </a: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id="{C4116421-BC02-4BB3-B2FA-303AF157022A}"/>
              </a:ext>
            </a:extLst>
          </p:cNvPr>
          <p:cNvSpPr>
            <a:spLocks noGrp="1"/>
          </p:cNvSpPr>
          <p:nvPr>
            <p:ph type="sldNum" sz="quarter" idx="12"/>
          </p:nvPr>
        </p:nvSpPr>
        <p:spPr/>
        <p:txBody>
          <a:bodyPr/>
          <a:lstStyle/>
          <a:p>
            <a:fld id="{DD9A5689-CC82-43E9-9650-4611684D07B6}" type="slidenum">
              <a:rPr lang="en-US" smtClean="0"/>
              <a:t>13</a:t>
            </a:fld>
            <a:endParaRPr lang="en-US"/>
          </a:p>
        </p:txBody>
      </p:sp>
    </p:spTree>
    <p:extLst>
      <p:ext uri="{BB962C8B-B14F-4D97-AF65-F5344CB8AC3E}">
        <p14:creationId xmlns:p14="http://schemas.microsoft.com/office/powerpoint/2010/main" val="378948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94635"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6C313AC-1ED8-427B-9920-FE6EF95866BD}"/>
              </a:ext>
            </a:extLst>
          </p:cNvPr>
          <p:cNvSpPr txBox="1"/>
          <p:nvPr/>
        </p:nvSpPr>
        <p:spPr>
          <a:xfrm>
            <a:off x="-1" y="0"/>
            <a:ext cx="2023783" cy="6740307"/>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r>
              <a:rPr lang="en-US" sz="2400" b="1" dirty="0">
                <a:solidFill>
                  <a:schemeClr val="bg1"/>
                </a:solidFill>
                <a:latin typeface="Arial" panose="020B0604020202020204" pitchFamily="34" charset="0"/>
                <a:cs typeface="Arial" panose="020B0604020202020204" pitchFamily="34" charset="0"/>
              </a:rPr>
              <a:t>Status of the projects – Call for Expression of Interest 1</a:t>
            </a: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9B2F7713-F13A-4F5D-B55B-7809B2683755}"/>
              </a:ext>
            </a:extLst>
          </p:cNvPr>
          <p:cNvSpPr txBox="1"/>
          <p:nvPr/>
        </p:nvSpPr>
        <p:spPr>
          <a:xfrm>
            <a:off x="2136601" y="782781"/>
            <a:ext cx="9138758" cy="1200329"/>
          </a:xfrm>
          <a:prstGeom prst="rect">
            <a:avLst/>
          </a:prstGeom>
          <a:noFill/>
        </p:spPr>
        <p:txBody>
          <a:bodyPr wrap="square" rtlCol="0">
            <a:spAutoFit/>
          </a:bodyPr>
          <a:lstStyle/>
          <a:p>
            <a:pPr marL="285750" indent="-285750" algn="just">
              <a:buFont typeface="Wingdings" panose="05000000000000000000" pitchFamily="2" charset="2"/>
              <a:buChar char="q"/>
            </a:pPr>
            <a:r>
              <a:rPr lang="en-IN" dirty="0">
                <a:latin typeface="Arial" panose="020B0604020202020204" pitchFamily="34" charset="0"/>
                <a:cs typeface="Arial" panose="020B0604020202020204" pitchFamily="34" charset="0"/>
              </a:rPr>
              <a:t>CEI </a:t>
            </a:r>
            <a:r>
              <a:rPr lang="en-US" dirty="0">
                <a:solidFill>
                  <a:srgbClr val="000000"/>
                </a:solidFill>
                <a:latin typeface="Arial" panose="020B0604020202020204" pitchFamily="34" charset="0"/>
                <a:cs typeface="Arial" panose="020B0604020202020204" pitchFamily="34" charset="0"/>
              </a:rPr>
              <a:t>was circulated in Jan 2018 </a:t>
            </a:r>
            <a:r>
              <a:rPr lang="en-IN" dirty="0">
                <a:latin typeface="Arial" panose="020B0604020202020204" pitchFamily="34" charset="0"/>
                <a:cs typeface="Arial" panose="020B0604020202020204" pitchFamily="34" charset="0"/>
              </a:rPr>
              <a:t>to all NFPs with request to publicize the same among national and industry associations to participate in the ISA programmes for aggregated of demand target by 2025 and 2030 in terms of Capacity in MW and Investment in US $ Million</a:t>
            </a:r>
            <a:endParaRPr lang="en-IN" sz="8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849D307-6B43-41A2-9B46-A2B9540AEE0B}"/>
              </a:ext>
            </a:extLst>
          </p:cNvPr>
          <p:cNvSpPr/>
          <p:nvPr/>
        </p:nvSpPr>
        <p:spPr>
          <a:xfrm>
            <a:off x="3633566" y="1983110"/>
            <a:ext cx="7050122" cy="369332"/>
          </a:xfrm>
          <a:prstGeom prst="rect">
            <a:avLst/>
          </a:prstGeom>
        </p:spPr>
        <p:txBody>
          <a:bodyPr wrap="square">
            <a:spAutoFit/>
          </a:bodyPr>
          <a:lstStyle/>
          <a:p>
            <a:r>
              <a:rPr lang="en-US" b="1" dirty="0">
                <a:solidFill>
                  <a:srgbClr val="002060"/>
                </a:solidFill>
                <a:latin typeface="Arial" panose="020B0604020202020204" pitchFamily="34" charset="0"/>
                <a:cs typeface="Arial" panose="020B0604020202020204" pitchFamily="34" charset="0"/>
              </a:rPr>
              <a:t>Projects received from Call for Expression of Interest -1 (227*)</a:t>
            </a:r>
          </a:p>
        </p:txBody>
      </p:sp>
      <p:graphicFrame>
        <p:nvGraphicFramePr>
          <p:cNvPr id="10" name="Chart 9">
            <a:extLst>
              <a:ext uri="{FF2B5EF4-FFF2-40B4-BE49-F238E27FC236}">
                <a16:creationId xmlns:a16="http://schemas.microsoft.com/office/drawing/2014/main" id="{7A42BAB8-7286-45C4-9D3C-1DEBD82FC957}"/>
              </a:ext>
            </a:extLst>
          </p:cNvPr>
          <p:cNvGraphicFramePr>
            <a:graphicFrameLocks/>
          </p:cNvGraphicFramePr>
          <p:nvPr>
            <p:extLst>
              <p:ext uri="{D42A27DB-BD31-4B8C-83A1-F6EECF244321}">
                <p14:modId xmlns:p14="http://schemas.microsoft.com/office/powerpoint/2010/main" val="2301500998"/>
              </p:ext>
            </p:extLst>
          </p:nvPr>
        </p:nvGraphicFramePr>
        <p:xfrm>
          <a:off x="3743415" y="2205358"/>
          <a:ext cx="5925130" cy="32476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Table 10">
            <a:extLst>
              <a:ext uri="{FF2B5EF4-FFF2-40B4-BE49-F238E27FC236}">
                <a16:creationId xmlns:a16="http://schemas.microsoft.com/office/drawing/2014/main" id="{FFF2AE1D-AFF1-49CB-B802-3DB6F800F85A}"/>
              </a:ext>
            </a:extLst>
          </p:cNvPr>
          <p:cNvGraphicFramePr>
            <a:graphicFrameLocks noGrp="1"/>
          </p:cNvGraphicFramePr>
          <p:nvPr>
            <p:extLst>
              <p:ext uri="{D42A27DB-BD31-4B8C-83A1-F6EECF244321}">
                <p14:modId xmlns:p14="http://schemas.microsoft.com/office/powerpoint/2010/main" val="213643925"/>
              </p:ext>
            </p:extLst>
          </p:nvPr>
        </p:nvGraphicFramePr>
        <p:xfrm>
          <a:off x="2680118" y="5422047"/>
          <a:ext cx="8480942" cy="1318260"/>
        </p:xfrm>
        <a:graphic>
          <a:graphicData uri="http://schemas.openxmlformats.org/drawingml/2006/table">
            <a:tbl>
              <a:tblPr>
                <a:tableStyleId>{5C22544A-7EE6-4342-B048-85BDC9FD1C3A}</a:tableStyleId>
              </a:tblPr>
              <a:tblGrid>
                <a:gridCol w="1283830">
                  <a:extLst>
                    <a:ext uri="{9D8B030D-6E8A-4147-A177-3AD203B41FA5}">
                      <a16:colId xmlns:a16="http://schemas.microsoft.com/office/drawing/2014/main" val="1990759097"/>
                    </a:ext>
                  </a:extLst>
                </a:gridCol>
                <a:gridCol w="1925750">
                  <a:extLst>
                    <a:ext uri="{9D8B030D-6E8A-4147-A177-3AD203B41FA5}">
                      <a16:colId xmlns:a16="http://schemas.microsoft.com/office/drawing/2014/main" val="1728237671"/>
                    </a:ext>
                  </a:extLst>
                </a:gridCol>
                <a:gridCol w="891133">
                  <a:extLst>
                    <a:ext uri="{9D8B030D-6E8A-4147-A177-3AD203B41FA5}">
                      <a16:colId xmlns:a16="http://schemas.microsoft.com/office/drawing/2014/main" val="1167264335"/>
                    </a:ext>
                  </a:extLst>
                </a:gridCol>
                <a:gridCol w="1015065">
                  <a:extLst>
                    <a:ext uri="{9D8B030D-6E8A-4147-A177-3AD203B41FA5}">
                      <a16:colId xmlns:a16="http://schemas.microsoft.com/office/drawing/2014/main" val="2062559024"/>
                    </a:ext>
                  </a:extLst>
                </a:gridCol>
                <a:gridCol w="739232">
                  <a:extLst>
                    <a:ext uri="{9D8B030D-6E8A-4147-A177-3AD203B41FA5}">
                      <a16:colId xmlns:a16="http://schemas.microsoft.com/office/drawing/2014/main" val="1800645448"/>
                    </a:ext>
                  </a:extLst>
                </a:gridCol>
                <a:gridCol w="860598">
                  <a:extLst>
                    <a:ext uri="{9D8B030D-6E8A-4147-A177-3AD203B41FA5}">
                      <a16:colId xmlns:a16="http://schemas.microsoft.com/office/drawing/2014/main" val="458430582"/>
                    </a:ext>
                  </a:extLst>
                </a:gridCol>
                <a:gridCol w="650966">
                  <a:extLst>
                    <a:ext uri="{9D8B030D-6E8A-4147-A177-3AD203B41FA5}">
                      <a16:colId xmlns:a16="http://schemas.microsoft.com/office/drawing/2014/main" val="2843103665"/>
                    </a:ext>
                  </a:extLst>
                </a:gridCol>
                <a:gridCol w="1114368">
                  <a:extLst>
                    <a:ext uri="{9D8B030D-6E8A-4147-A177-3AD203B41FA5}">
                      <a16:colId xmlns:a16="http://schemas.microsoft.com/office/drawing/2014/main" val="1049350137"/>
                    </a:ext>
                  </a:extLst>
                </a:gridCol>
              </a:tblGrid>
              <a:tr h="429445">
                <a:tc>
                  <a:txBody>
                    <a:bodyPr/>
                    <a:lstStyle/>
                    <a:p>
                      <a:pPr algn="ctr"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400" dirty="0">
                          <a:latin typeface="Arial" panose="020B0604020202020204" pitchFamily="34" charset="0"/>
                          <a:cs typeface="Arial" panose="020B0604020202020204" pitchFamily="34" charset="0"/>
                        </a:rPr>
                        <a:t>Solar Decentralized</a:t>
                      </a:r>
                      <a:r>
                        <a:rPr lang="en-IN" sz="1400" baseline="0" dirty="0">
                          <a:latin typeface="Arial" panose="020B0604020202020204" pitchFamily="34" charset="0"/>
                          <a:cs typeface="Arial" panose="020B0604020202020204" pitchFamily="34" charset="0"/>
                        </a:rPr>
                        <a:t> Applications</a:t>
                      </a:r>
                      <a:endParaRPr lang="en-IN" sz="1400" dirty="0">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Minigrids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PV</a:t>
                      </a:r>
                      <a:r>
                        <a:rPr lang="en-IN" sz="1400" b="0" i="0" u="none" strike="noStrike" baseline="0" dirty="0">
                          <a:solidFill>
                            <a:srgbClr val="000000"/>
                          </a:solidFill>
                          <a:effectLst/>
                          <a:latin typeface="Arial" panose="020B0604020202020204" pitchFamily="34" charset="0"/>
                          <a:cs typeface="Arial" panose="020B0604020202020204" pitchFamily="34" charset="0"/>
                        </a:rPr>
                        <a:t> Rooftop</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Finance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E Mobility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Others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l" fontAlgn="b"/>
                      <a:r>
                        <a:rPr lang="en-IN" sz="1400" b="0" i="0" u="none" strike="noStrike" dirty="0">
                          <a:solidFill>
                            <a:srgbClr val="000000"/>
                          </a:solidFill>
                          <a:effectLst/>
                          <a:latin typeface="Arial" panose="020B0604020202020204" pitchFamily="34" charset="0"/>
                          <a:cs typeface="Arial" panose="020B0604020202020204" pitchFamily="34" charset="0"/>
                        </a:rPr>
                        <a:t>TOTAL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346482013"/>
                  </a:ext>
                </a:extLst>
              </a:tr>
              <a:tr h="219411">
                <a:tc>
                  <a:txBody>
                    <a:bodyPr/>
                    <a:lstStyle/>
                    <a:p>
                      <a:pPr algn="l" fontAlgn="b"/>
                      <a:r>
                        <a:rPr lang="en-IN" sz="1400" u="none" strike="noStrike" dirty="0">
                          <a:effectLst/>
                          <a:latin typeface="Arial" panose="020B0604020202020204" pitchFamily="34" charset="0"/>
                          <a:cs typeface="Arial" panose="020B0604020202020204" pitchFamily="34" charset="0"/>
                        </a:rPr>
                        <a:t>Fully Funded</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32</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34</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5</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r"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tc>
                  <a:txBody>
                    <a:bodyPr/>
                    <a:lstStyle/>
                    <a:p>
                      <a:pPr algn="ctr" fontAlgn="b"/>
                      <a:r>
                        <a:rPr lang="en-IN" sz="1400" b="0" i="0" u="none" strike="noStrike" dirty="0">
                          <a:solidFill>
                            <a:srgbClr val="000000"/>
                          </a:solidFill>
                          <a:effectLst/>
                          <a:latin typeface="Arial" panose="020B0604020202020204" pitchFamily="34" charset="0"/>
                          <a:cs typeface="Arial" panose="020B0604020202020204" pitchFamily="34" charset="0"/>
                        </a:rPr>
                        <a:t>119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B658"/>
                    </a:solidFill>
                  </a:tcPr>
                </a:tc>
                <a:extLst>
                  <a:ext uri="{0D108BD9-81ED-4DB2-BD59-A6C34878D82A}">
                    <a16:rowId xmlns:a16="http://schemas.microsoft.com/office/drawing/2014/main" val="721045053"/>
                  </a:ext>
                </a:extLst>
              </a:tr>
              <a:tr h="429445">
                <a:tc>
                  <a:txBody>
                    <a:bodyPr/>
                    <a:lstStyle/>
                    <a:p>
                      <a:pPr algn="l" fontAlgn="b"/>
                      <a:r>
                        <a:rPr lang="en-IN" sz="1400" u="none" strike="noStrike" dirty="0">
                          <a:effectLst/>
                          <a:latin typeface="Arial" panose="020B0604020202020204" pitchFamily="34" charset="0"/>
                          <a:cs typeface="Arial" panose="020B0604020202020204" pitchFamily="34" charset="0"/>
                        </a:rPr>
                        <a:t>Partially Funded</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tc>
                  <a:txBody>
                    <a:bodyPr/>
                    <a:lstStyle/>
                    <a:p>
                      <a:pPr algn="ctr" fontAlgn="b"/>
                      <a:r>
                        <a:rPr lang="en-IN" sz="1400" b="0" i="0" u="none" strike="noStrike" dirty="0">
                          <a:solidFill>
                            <a:srgbClr val="000000"/>
                          </a:solidFill>
                          <a:effectLst/>
                          <a:latin typeface="Arial" panose="020B0604020202020204" pitchFamily="34" charset="0"/>
                          <a:cs typeface="Arial" panose="020B0604020202020204" pitchFamily="34"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77CA"/>
                    </a:solidFill>
                  </a:tcPr>
                </a:tc>
                <a:extLst>
                  <a:ext uri="{0D108BD9-81ED-4DB2-BD59-A6C34878D82A}">
                    <a16:rowId xmlns:a16="http://schemas.microsoft.com/office/drawing/2014/main" val="1583055153"/>
                  </a:ext>
                </a:extLst>
              </a:tr>
              <a:tr h="219411">
                <a:tc>
                  <a:txBody>
                    <a:bodyPr/>
                    <a:lstStyle/>
                    <a:p>
                      <a:pPr algn="l" fontAlgn="b"/>
                      <a:r>
                        <a:rPr lang="en-IN" sz="1400" u="none" strike="noStrike" dirty="0">
                          <a:effectLst/>
                          <a:latin typeface="Arial" panose="020B0604020202020204" pitchFamily="34" charset="0"/>
                          <a:cs typeface="Arial" panose="020B0604020202020204" pitchFamily="34" charset="0"/>
                        </a:rPr>
                        <a:t>To be Funded</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24</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14</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r" fontAlgn="b"/>
                      <a:r>
                        <a:rPr lang="en-IN" sz="1400" u="none" strike="noStrike" dirty="0">
                          <a:effectLst/>
                          <a:latin typeface="Arial" panose="020B0604020202020204" pitchFamily="34" charset="0"/>
                          <a:cs typeface="Arial" panose="020B0604020202020204" pitchFamily="34" charset="0"/>
                        </a:rPr>
                        <a:t>2</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tc>
                  <a:txBody>
                    <a:bodyPr/>
                    <a:lstStyle/>
                    <a:p>
                      <a:pPr algn="ctr" fontAlgn="b"/>
                      <a:r>
                        <a:rPr lang="en-IN" sz="1400" b="0" i="0" u="none" strike="noStrike" dirty="0">
                          <a:solidFill>
                            <a:srgbClr val="000000"/>
                          </a:solidFill>
                          <a:effectLst/>
                          <a:latin typeface="Arial" panose="020B0604020202020204" pitchFamily="34" charset="0"/>
                          <a:cs typeface="Arial" panose="020B0604020202020204" pitchFamily="34" charset="0"/>
                        </a:rPr>
                        <a:t>97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CBB00"/>
                    </a:solidFill>
                  </a:tcPr>
                </a:tc>
                <a:extLst>
                  <a:ext uri="{0D108BD9-81ED-4DB2-BD59-A6C34878D82A}">
                    <a16:rowId xmlns:a16="http://schemas.microsoft.com/office/drawing/2014/main" val="1130964425"/>
                  </a:ext>
                </a:extLst>
              </a:tr>
            </a:tbl>
          </a:graphicData>
        </a:graphic>
      </p:graphicFrame>
      <p:sp>
        <p:nvSpPr>
          <p:cNvPr id="4" name="Slide Number Placeholder 3">
            <a:extLst>
              <a:ext uri="{FF2B5EF4-FFF2-40B4-BE49-F238E27FC236}">
                <a16:creationId xmlns:a16="http://schemas.microsoft.com/office/drawing/2014/main" id="{55DFC63F-8043-46AF-ABB3-75ABC0FECA2D}"/>
              </a:ext>
            </a:extLst>
          </p:cNvPr>
          <p:cNvSpPr>
            <a:spLocks noGrp="1"/>
          </p:cNvSpPr>
          <p:nvPr>
            <p:ph type="sldNum" sz="quarter" idx="12"/>
          </p:nvPr>
        </p:nvSpPr>
        <p:spPr/>
        <p:txBody>
          <a:bodyPr/>
          <a:lstStyle/>
          <a:p>
            <a:fld id="{DD9A5689-CC82-43E9-9650-4611684D07B6}" type="slidenum">
              <a:rPr lang="en-US" smtClean="0"/>
              <a:t>14</a:t>
            </a:fld>
            <a:endParaRPr lang="en-US"/>
          </a:p>
        </p:txBody>
      </p:sp>
    </p:spTree>
    <p:extLst>
      <p:ext uri="{BB962C8B-B14F-4D97-AF65-F5344CB8AC3E}">
        <p14:creationId xmlns:p14="http://schemas.microsoft.com/office/powerpoint/2010/main" val="1378583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75318" y="28573"/>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6C313AC-1ED8-427B-9920-FE6EF95866BD}"/>
              </a:ext>
            </a:extLst>
          </p:cNvPr>
          <p:cNvSpPr txBox="1"/>
          <p:nvPr/>
        </p:nvSpPr>
        <p:spPr>
          <a:xfrm>
            <a:off x="-1" y="0"/>
            <a:ext cx="2023783" cy="6740307"/>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r>
              <a:rPr lang="en-US" sz="2400" b="1" dirty="0">
                <a:solidFill>
                  <a:schemeClr val="bg1"/>
                </a:solidFill>
                <a:latin typeface="Arial" panose="020B0604020202020204" pitchFamily="34" charset="0"/>
                <a:cs typeface="Arial" panose="020B0604020202020204" pitchFamily="34" charset="0"/>
              </a:rPr>
              <a:t>Status of the projects – Call for Expression of Interest 2</a:t>
            </a: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9B2F7713-F13A-4F5D-B55B-7809B2683755}"/>
              </a:ext>
            </a:extLst>
          </p:cNvPr>
          <p:cNvSpPr txBox="1"/>
          <p:nvPr/>
        </p:nvSpPr>
        <p:spPr>
          <a:xfrm>
            <a:off x="2136217" y="735828"/>
            <a:ext cx="9138758" cy="1200329"/>
          </a:xfrm>
          <a:prstGeom prst="rect">
            <a:avLst/>
          </a:prstGeom>
          <a:noFill/>
        </p:spPr>
        <p:txBody>
          <a:bodyPr wrap="square" rtlCol="0">
            <a:spAutoFit/>
          </a:bodyPr>
          <a:lstStyle/>
          <a:p>
            <a:pPr marL="285750" indent="-285750" algn="just">
              <a:buFont typeface="Wingdings" panose="05000000000000000000" pitchFamily="2" charset="2"/>
              <a:buChar char="q"/>
            </a:pPr>
            <a:r>
              <a:rPr lang="en-IN" dirty="0">
                <a:latin typeface="Arial" panose="020B0604020202020204" pitchFamily="34" charset="0"/>
                <a:cs typeface="Arial" panose="020B0604020202020204" pitchFamily="34" charset="0"/>
              </a:rPr>
              <a:t>CEI </a:t>
            </a:r>
            <a:r>
              <a:rPr lang="en-US" dirty="0">
                <a:solidFill>
                  <a:srgbClr val="000000"/>
                </a:solidFill>
                <a:latin typeface="Arial" panose="020B0604020202020204" pitchFamily="34" charset="0"/>
                <a:cs typeface="Arial" panose="020B0604020202020204" pitchFamily="34" charset="0"/>
              </a:rPr>
              <a:t>was circulated in Aug 2018 </a:t>
            </a:r>
            <a:r>
              <a:rPr lang="en-IN" dirty="0">
                <a:latin typeface="Arial" panose="020B0604020202020204" pitchFamily="34" charset="0"/>
                <a:cs typeface="Arial" panose="020B0604020202020204" pitchFamily="34" charset="0"/>
              </a:rPr>
              <a:t>to all NFPs with request to publicize the same among national and industry associations to participate in the ISA programmes for aggregated of demand target by 2025 and 2030 in terms of Capacity in MW and Investment in US $ Million – for </a:t>
            </a:r>
            <a:r>
              <a:rPr lang="en-IN" dirty="0" err="1">
                <a:latin typeface="Arial" panose="020B0604020202020204" pitchFamily="34" charset="0"/>
                <a:cs typeface="Arial" panose="020B0604020202020204" pitchFamily="34" charset="0"/>
              </a:rPr>
              <a:t>Minigrids</a:t>
            </a:r>
            <a:r>
              <a:rPr lang="en-IN" dirty="0">
                <a:latin typeface="Arial" panose="020B0604020202020204" pitchFamily="34" charset="0"/>
                <a:cs typeface="Arial" panose="020B0604020202020204" pitchFamily="34" charset="0"/>
              </a:rPr>
              <a:t>, Rooftop and agricultural pumps</a:t>
            </a:r>
            <a:endParaRPr lang="en-IN" sz="800" dirty="0">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244A0E8A-D01F-4096-9A9B-97E6882E4D86}"/>
              </a:ext>
            </a:extLst>
          </p:cNvPr>
          <p:cNvSpPr/>
          <p:nvPr/>
        </p:nvSpPr>
        <p:spPr>
          <a:xfrm>
            <a:off x="3402691" y="2266298"/>
            <a:ext cx="6605809" cy="369332"/>
          </a:xfrm>
          <a:prstGeom prst="rect">
            <a:avLst/>
          </a:prstGeom>
        </p:spPr>
        <p:txBody>
          <a:bodyPr wrap="square">
            <a:spAutoFit/>
          </a:bodyPr>
          <a:lstStyle/>
          <a:p>
            <a:r>
              <a:rPr lang="en-US" b="1" dirty="0">
                <a:solidFill>
                  <a:srgbClr val="002060"/>
                </a:solidFill>
                <a:latin typeface="Arial" panose="020B0604020202020204" pitchFamily="34" charset="0"/>
                <a:cs typeface="Arial" panose="020B0604020202020204" pitchFamily="34" charset="0"/>
              </a:rPr>
              <a:t>Projects received from Call for Expression of Interest -2* </a:t>
            </a:r>
          </a:p>
        </p:txBody>
      </p:sp>
      <p:graphicFrame>
        <p:nvGraphicFramePr>
          <p:cNvPr id="13" name="Table 12">
            <a:extLst>
              <a:ext uri="{FF2B5EF4-FFF2-40B4-BE49-F238E27FC236}">
                <a16:creationId xmlns:a16="http://schemas.microsoft.com/office/drawing/2014/main" id="{6F58B765-8CAB-4EC2-A129-B557F6A71A74}"/>
              </a:ext>
            </a:extLst>
          </p:cNvPr>
          <p:cNvGraphicFramePr>
            <a:graphicFrameLocks noGrp="1"/>
          </p:cNvGraphicFramePr>
          <p:nvPr>
            <p:extLst>
              <p:ext uri="{D42A27DB-BD31-4B8C-83A1-F6EECF244321}">
                <p14:modId xmlns:p14="http://schemas.microsoft.com/office/powerpoint/2010/main" val="2517491615"/>
              </p:ext>
            </p:extLst>
          </p:nvPr>
        </p:nvGraphicFramePr>
        <p:xfrm>
          <a:off x="2877670" y="2752315"/>
          <a:ext cx="8478371" cy="1353370"/>
        </p:xfrm>
        <a:graphic>
          <a:graphicData uri="http://schemas.openxmlformats.org/drawingml/2006/table">
            <a:tbl>
              <a:tblPr>
                <a:tableStyleId>{5C22544A-7EE6-4342-B048-85BDC9FD1C3A}</a:tableStyleId>
              </a:tblPr>
              <a:tblGrid>
                <a:gridCol w="2127690">
                  <a:extLst>
                    <a:ext uri="{9D8B030D-6E8A-4147-A177-3AD203B41FA5}">
                      <a16:colId xmlns:a16="http://schemas.microsoft.com/office/drawing/2014/main" val="1990759097"/>
                    </a:ext>
                  </a:extLst>
                </a:gridCol>
                <a:gridCol w="2531716">
                  <a:extLst>
                    <a:ext uri="{9D8B030D-6E8A-4147-A177-3AD203B41FA5}">
                      <a16:colId xmlns:a16="http://schemas.microsoft.com/office/drawing/2014/main" val="1728237671"/>
                    </a:ext>
                  </a:extLst>
                </a:gridCol>
                <a:gridCol w="1425389">
                  <a:extLst>
                    <a:ext uri="{9D8B030D-6E8A-4147-A177-3AD203B41FA5}">
                      <a16:colId xmlns:a16="http://schemas.microsoft.com/office/drawing/2014/main" val="1167264335"/>
                    </a:ext>
                  </a:extLst>
                </a:gridCol>
                <a:gridCol w="2393576">
                  <a:extLst>
                    <a:ext uri="{9D8B030D-6E8A-4147-A177-3AD203B41FA5}">
                      <a16:colId xmlns:a16="http://schemas.microsoft.com/office/drawing/2014/main" val="2062559024"/>
                    </a:ext>
                  </a:extLst>
                </a:gridCol>
              </a:tblGrid>
              <a:tr h="429445">
                <a:tc>
                  <a:txBody>
                    <a:bodyPr/>
                    <a:lstStyle/>
                    <a:p>
                      <a:pPr algn="ctr" fontAlgn="b"/>
                      <a:r>
                        <a:rPr lang="en-IN" sz="2000" b="1" i="0" u="none" strike="noStrike" dirty="0">
                          <a:solidFill>
                            <a:schemeClr val="bg1"/>
                          </a:solidFill>
                          <a:effectLst/>
                          <a:latin typeface="Arial" panose="020B0604020202020204" pitchFamily="34" charset="0"/>
                          <a:cs typeface="Arial" panose="020B0604020202020204" pitchFamily="34" charset="0"/>
                        </a:rPr>
                        <a:t>Member country</a:t>
                      </a: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a:solidFill>
                            <a:schemeClr val="bg1"/>
                          </a:solidFill>
                          <a:latin typeface="Arial" panose="020B0604020202020204" pitchFamily="34" charset="0"/>
                          <a:cs typeface="Arial" panose="020B0604020202020204" pitchFamily="34" charset="0"/>
                        </a:rPr>
                        <a:t>Agricultural</a:t>
                      </a:r>
                      <a:r>
                        <a:rPr lang="en-IN" sz="2000" b="1" baseline="0" dirty="0">
                          <a:solidFill>
                            <a:schemeClr val="bg1"/>
                          </a:solidFill>
                          <a:latin typeface="Arial" panose="020B0604020202020204" pitchFamily="34" charset="0"/>
                          <a:cs typeface="Arial" panose="020B0604020202020204" pitchFamily="34" charset="0"/>
                        </a:rPr>
                        <a:t> pumps</a:t>
                      </a: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l" fontAlgn="b"/>
                      <a:r>
                        <a:rPr lang="en-IN" sz="2000" b="1" i="0" u="none" strike="noStrike" dirty="0">
                          <a:solidFill>
                            <a:schemeClr val="bg1"/>
                          </a:solidFill>
                          <a:effectLst/>
                          <a:latin typeface="Arial" panose="020B0604020202020204" pitchFamily="34" charset="0"/>
                          <a:cs typeface="Arial" panose="020B0604020202020204" pitchFamily="34" charset="0"/>
                        </a:rPr>
                        <a:t>Minigrids</a:t>
                      </a: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l" fontAlgn="b"/>
                      <a:r>
                        <a:rPr lang="en-IN" sz="2000" b="1" i="0" u="none" strike="noStrike" dirty="0">
                          <a:solidFill>
                            <a:schemeClr val="bg1"/>
                          </a:solidFill>
                          <a:effectLst/>
                          <a:latin typeface="Arial" panose="020B0604020202020204" pitchFamily="34" charset="0"/>
                          <a:cs typeface="Arial" panose="020B0604020202020204" pitchFamily="34" charset="0"/>
                        </a:rPr>
                        <a:t>PV</a:t>
                      </a:r>
                      <a:r>
                        <a:rPr lang="en-IN" sz="2000" b="1" i="0" u="none" strike="noStrike" baseline="0" dirty="0">
                          <a:solidFill>
                            <a:schemeClr val="bg1"/>
                          </a:solidFill>
                          <a:effectLst/>
                          <a:latin typeface="Arial" panose="020B0604020202020204" pitchFamily="34" charset="0"/>
                          <a:cs typeface="Arial" panose="020B0604020202020204" pitchFamily="34" charset="0"/>
                        </a:rPr>
                        <a:t> Rooftop</a:t>
                      </a:r>
                      <a:endParaRPr lang="en-IN" sz="2000" b="1" i="0" u="none" strike="noStrike" dirty="0">
                        <a:solidFill>
                          <a:schemeClr val="bg1"/>
                        </a:solidFill>
                        <a:effectLst/>
                        <a:latin typeface="Arial" panose="020B0604020202020204" pitchFamily="34" charset="0"/>
                        <a:cs typeface="Arial" panose="020B0604020202020204" pitchFamily="34" charset="0"/>
                      </a:endParaRP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346482013"/>
                  </a:ext>
                </a:extLst>
              </a:tr>
              <a:tr h="219411">
                <a:tc>
                  <a:txBody>
                    <a:bodyPr/>
                    <a:lstStyle/>
                    <a:p>
                      <a:pPr algn="l" fontAlgn="b"/>
                      <a:endParaRPr lang="en-IN" sz="2000" u="none" strike="noStrike" dirty="0">
                        <a:effectLst/>
                        <a:latin typeface="Arial" panose="020B0604020202020204" pitchFamily="34" charset="0"/>
                        <a:cs typeface="Arial" panose="020B0604020202020204" pitchFamily="34" charset="0"/>
                      </a:endParaRPr>
                    </a:p>
                    <a:p>
                      <a:pPr algn="l" fontAlgn="b"/>
                      <a:r>
                        <a:rPr lang="en-IN" sz="2000" u="none" strike="noStrike" dirty="0">
                          <a:effectLst/>
                          <a:latin typeface="Arial" panose="020B0604020202020204" pitchFamily="34" charset="0"/>
                          <a:cs typeface="Arial" panose="020B0604020202020204" pitchFamily="34" charset="0"/>
                        </a:rPr>
                        <a:t>Sudan</a:t>
                      </a:r>
                    </a:p>
                    <a:p>
                      <a:pPr algn="l" fontAlgn="b"/>
                      <a:endParaRPr lang="en-IN" sz="2000" b="0" i="0" u="none" strike="noStrike" dirty="0">
                        <a:solidFill>
                          <a:srgbClr val="000000"/>
                        </a:solidFill>
                        <a:effectLst/>
                        <a:latin typeface="Arial" panose="020B0604020202020204" pitchFamily="34" charset="0"/>
                        <a:cs typeface="Arial" panose="020B0604020202020204" pitchFamily="34" charset="0"/>
                      </a:endParaRP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u="none" strike="noStrike" dirty="0">
                          <a:effectLst/>
                          <a:latin typeface="Arial" panose="020B0604020202020204" pitchFamily="34" charset="0"/>
                          <a:cs typeface="Arial" panose="020B0604020202020204" pitchFamily="34" charset="0"/>
                        </a:rPr>
                        <a:t>50000</a:t>
                      </a:r>
                      <a:endParaRPr lang="en-IN" sz="2000" b="0" i="0" u="none" strike="noStrike" dirty="0">
                        <a:solidFill>
                          <a:srgbClr val="000000"/>
                        </a:solidFill>
                        <a:effectLst/>
                        <a:latin typeface="Arial" panose="020B0604020202020204" pitchFamily="34" charset="0"/>
                        <a:cs typeface="Arial" panose="020B0604020202020204" pitchFamily="34" charset="0"/>
                      </a:endParaRP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IN" sz="2000" b="0" i="0" u="none" strike="noStrike" dirty="0">
                          <a:solidFill>
                            <a:srgbClr val="000000"/>
                          </a:solidFill>
                          <a:effectLst/>
                          <a:latin typeface="Arial" panose="020B0604020202020204" pitchFamily="34" charset="0"/>
                          <a:cs typeface="Arial" panose="020B0604020202020204" pitchFamily="34" charset="0"/>
                        </a:rPr>
                        <a:t>46.04 MW</a:t>
                      </a: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IN" sz="2000" b="0" i="0" u="none" strike="noStrike" dirty="0">
                          <a:solidFill>
                            <a:srgbClr val="000000"/>
                          </a:solidFill>
                          <a:effectLst/>
                          <a:latin typeface="Arial" panose="020B0604020202020204" pitchFamily="34" charset="0"/>
                          <a:cs typeface="Arial" panose="020B0604020202020204" pitchFamily="34" charset="0"/>
                        </a:rPr>
                        <a:t>4.4 MW</a:t>
                      </a:r>
                    </a:p>
                  </a:txBody>
                  <a:tcPr marL="36000" marR="360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21045053"/>
                  </a:ext>
                </a:extLst>
              </a:tr>
            </a:tbl>
          </a:graphicData>
        </a:graphic>
      </p:graphicFrame>
      <p:sp>
        <p:nvSpPr>
          <p:cNvPr id="4" name="Slide Number Placeholder 3">
            <a:extLst>
              <a:ext uri="{FF2B5EF4-FFF2-40B4-BE49-F238E27FC236}">
                <a16:creationId xmlns:a16="http://schemas.microsoft.com/office/drawing/2014/main" id="{4DAEEE40-6F35-4681-9822-79FC55FE5ADC}"/>
              </a:ext>
            </a:extLst>
          </p:cNvPr>
          <p:cNvSpPr>
            <a:spLocks noGrp="1"/>
          </p:cNvSpPr>
          <p:nvPr>
            <p:ph type="sldNum" sz="quarter" idx="12"/>
          </p:nvPr>
        </p:nvSpPr>
        <p:spPr/>
        <p:txBody>
          <a:bodyPr/>
          <a:lstStyle/>
          <a:p>
            <a:fld id="{DD9A5689-CC82-43E9-9650-4611684D07B6}" type="slidenum">
              <a:rPr lang="en-US" smtClean="0"/>
              <a:t>15</a:t>
            </a:fld>
            <a:endParaRPr lang="en-US"/>
          </a:p>
        </p:txBody>
      </p:sp>
    </p:spTree>
    <p:extLst>
      <p:ext uri="{BB962C8B-B14F-4D97-AF65-F5344CB8AC3E}">
        <p14:creationId xmlns:p14="http://schemas.microsoft.com/office/powerpoint/2010/main" val="2396696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12631" y="730391"/>
            <a:ext cx="9979369"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defRPr/>
            </a:pPr>
            <a:endParaRPr kumimoji="1" lang="en-US" sz="2000" b="1" dirty="0">
              <a:ln w="11430"/>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78994" y="112379"/>
            <a:ext cx="1297924" cy="50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010058" y="917763"/>
            <a:ext cx="6686550" cy="822722"/>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r">
              <a:defRPr/>
            </a:pPr>
            <a:endParaRPr kumimoji="1" lang="en-US"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a:p>
            <a:pPr algn="r">
              <a:defRPr/>
            </a:pPr>
            <a:endParaRPr kumimoji="1" lang="en-IN"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p:txBody>
      </p:sp>
      <p:grpSp>
        <p:nvGrpSpPr>
          <p:cNvPr id="7" name="Group 6"/>
          <p:cNvGrpSpPr/>
          <p:nvPr/>
        </p:nvGrpSpPr>
        <p:grpSpPr>
          <a:xfrm>
            <a:off x="3829502" y="1683217"/>
            <a:ext cx="5547360" cy="958315"/>
            <a:chOff x="2571145" y="2613574"/>
            <a:chExt cx="3886200" cy="1596668"/>
          </a:xfrm>
        </p:grpSpPr>
        <p:sp>
          <p:nvSpPr>
            <p:cNvPr id="8" name="Oval 7"/>
            <p:cNvSpPr/>
            <p:nvPr/>
          </p:nvSpPr>
          <p:spPr>
            <a:xfrm>
              <a:off x="2571145" y="2613574"/>
              <a:ext cx="3886200" cy="159666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9" name="TextBox 8"/>
            <p:cNvSpPr txBox="1"/>
            <p:nvPr/>
          </p:nvSpPr>
          <p:spPr>
            <a:xfrm>
              <a:off x="2942619" y="2747430"/>
              <a:ext cx="3514726" cy="666631"/>
            </a:xfrm>
            <a:prstGeom prst="rect">
              <a:avLst/>
            </a:prstGeom>
            <a:noFill/>
          </p:spPr>
          <p:txBody>
            <a:bodyPr wrap="square" rtlCol="0">
              <a:spAutoFit/>
            </a:bodyPr>
            <a:lstStyle/>
            <a:p>
              <a:pPr algn="ctr">
                <a:defRPr/>
              </a:pPr>
              <a:r>
                <a:rPr lang="en-IN" sz="2000" dirty="0">
                  <a:latin typeface="Arial" panose="020B0604020202020204" pitchFamily="34" charset="0"/>
                  <a:cs typeface="Arial" panose="020B0604020202020204" pitchFamily="34" charset="0"/>
                </a:rPr>
                <a:t>ISA Digital INFOPEDIA Platform</a:t>
              </a:r>
            </a:p>
          </p:txBody>
        </p:sp>
      </p:grpSp>
      <p:grpSp>
        <p:nvGrpSpPr>
          <p:cNvPr id="10" name="Group 15"/>
          <p:cNvGrpSpPr/>
          <p:nvPr/>
        </p:nvGrpSpPr>
        <p:grpSpPr>
          <a:xfrm>
            <a:off x="1921341" y="3552381"/>
            <a:ext cx="2579640" cy="1499231"/>
            <a:chOff x="2540392" y="1043823"/>
            <a:chExt cx="4238501" cy="2596829"/>
          </a:xfrm>
        </p:grpSpPr>
        <p:sp>
          <p:nvSpPr>
            <p:cNvPr id="11" name="Oval 10"/>
            <p:cNvSpPr/>
            <p:nvPr/>
          </p:nvSpPr>
          <p:spPr>
            <a:xfrm>
              <a:off x="2540392" y="1043823"/>
              <a:ext cx="4238501" cy="259682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2" name="TextBox 11"/>
            <p:cNvSpPr txBox="1"/>
            <p:nvPr/>
          </p:nvSpPr>
          <p:spPr>
            <a:xfrm>
              <a:off x="3149919" y="1473881"/>
              <a:ext cx="3562052" cy="2079099"/>
            </a:xfrm>
            <a:prstGeom prst="rect">
              <a:avLst/>
            </a:prstGeom>
            <a:noFill/>
          </p:spPr>
          <p:txBody>
            <a:bodyPr wrap="square" rtlCol="0">
              <a:spAutoFit/>
            </a:bodyPr>
            <a:lstStyle/>
            <a:p>
              <a:pPr algn="ctr">
                <a:defRPr/>
              </a:pPr>
              <a:r>
                <a:rPr lang="en-IN" dirty="0">
                  <a:latin typeface="Arial" panose="020B0604020202020204" pitchFamily="34" charset="0"/>
                  <a:cs typeface="Arial" panose="020B0604020202020204" pitchFamily="34" charset="0"/>
                </a:rPr>
                <a:t>121 Member Country Counters for promotion of Investments</a:t>
              </a:r>
            </a:p>
          </p:txBody>
        </p:sp>
      </p:grpSp>
      <p:grpSp>
        <p:nvGrpSpPr>
          <p:cNvPr id="13" name="Group 3"/>
          <p:cNvGrpSpPr/>
          <p:nvPr/>
        </p:nvGrpSpPr>
        <p:grpSpPr>
          <a:xfrm>
            <a:off x="8712603" y="3216088"/>
            <a:ext cx="2970527" cy="1293873"/>
            <a:chOff x="5234376" y="3984150"/>
            <a:chExt cx="3486755" cy="1542366"/>
          </a:xfrm>
        </p:grpSpPr>
        <p:sp>
          <p:nvSpPr>
            <p:cNvPr id="14" name="Oval 13"/>
            <p:cNvSpPr/>
            <p:nvPr/>
          </p:nvSpPr>
          <p:spPr>
            <a:xfrm>
              <a:off x="5234376" y="3984150"/>
              <a:ext cx="3486755" cy="15423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5" name="TextBox 14"/>
            <p:cNvSpPr txBox="1"/>
            <p:nvPr/>
          </p:nvSpPr>
          <p:spPr>
            <a:xfrm>
              <a:off x="5438303" y="4191374"/>
              <a:ext cx="3153462" cy="1100659"/>
            </a:xfrm>
            <a:prstGeom prst="rect">
              <a:avLst/>
            </a:prstGeom>
            <a:noFill/>
          </p:spPr>
          <p:txBody>
            <a:bodyPr wrap="square" rtlCol="0">
              <a:spAutoFit/>
            </a:bodyPr>
            <a:lstStyle/>
            <a:p>
              <a:pPr algn="ctr">
                <a:defRPr/>
              </a:pPr>
              <a:r>
                <a:rPr lang="en-IN" dirty="0">
                  <a:latin typeface="Arial" panose="020B0604020202020204" pitchFamily="34" charset="0"/>
                  <a:cs typeface="Arial" panose="020B0604020202020204" pitchFamily="34" charset="0"/>
                </a:rPr>
                <a:t>Member Countries and ISA Secretariat Audio &amp; Video Interaction </a:t>
              </a:r>
            </a:p>
          </p:txBody>
        </p:sp>
      </p:grpSp>
      <p:grpSp>
        <p:nvGrpSpPr>
          <p:cNvPr id="16" name="Group 21"/>
          <p:cNvGrpSpPr/>
          <p:nvPr/>
        </p:nvGrpSpPr>
        <p:grpSpPr>
          <a:xfrm>
            <a:off x="5206129" y="3428490"/>
            <a:ext cx="2844688" cy="1102600"/>
            <a:chOff x="5060443" y="3440580"/>
            <a:chExt cx="3486755" cy="1542366"/>
          </a:xfrm>
        </p:grpSpPr>
        <p:sp>
          <p:nvSpPr>
            <p:cNvPr id="17" name="Oval 16"/>
            <p:cNvSpPr/>
            <p:nvPr/>
          </p:nvSpPr>
          <p:spPr>
            <a:xfrm>
              <a:off x="5060443" y="3440580"/>
              <a:ext cx="3486755" cy="15423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8" name="TextBox 17"/>
            <p:cNvSpPr txBox="1"/>
            <p:nvPr/>
          </p:nvSpPr>
          <p:spPr>
            <a:xfrm>
              <a:off x="5196090" y="3632953"/>
              <a:ext cx="3153463" cy="1291595"/>
            </a:xfrm>
            <a:prstGeom prst="rect">
              <a:avLst/>
            </a:prstGeom>
            <a:noFill/>
          </p:spPr>
          <p:txBody>
            <a:bodyPr wrap="square" rtlCol="0">
              <a:spAutoFit/>
            </a:bodyPr>
            <a:lstStyle/>
            <a:p>
              <a:pPr algn="ctr">
                <a:defRPr/>
              </a:pPr>
              <a:r>
                <a:rPr lang="en-IN" dirty="0">
                  <a:latin typeface="Arial" panose="020B0604020202020204" pitchFamily="34" charset="0"/>
                  <a:cs typeface="Arial" panose="020B0604020202020204" pitchFamily="34" charset="0"/>
                </a:rPr>
                <a:t>1000 Solar Energy Best Practices Audio Visuals  </a:t>
              </a:r>
            </a:p>
          </p:txBody>
        </p:sp>
      </p:grpSp>
      <p:sp>
        <p:nvSpPr>
          <p:cNvPr id="19" name="Rectangle 18"/>
          <p:cNvSpPr/>
          <p:nvPr/>
        </p:nvSpPr>
        <p:spPr>
          <a:xfrm>
            <a:off x="4596530" y="2116523"/>
            <a:ext cx="4439255" cy="369332"/>
          </a:xfrm>
          <a:prstGeom prst="rect">
            <a:avLst/>
          </a:prstGeom>
        </p:spPr>
        <p:txBody>
          <a:bodyPr wrap="square">
            <a:spAutoFit/>
          </a:bodyPr>
          <a:lstStyle/>
          <a:p>
            <a:r>
              <a:rPr lang="en-IN" dirty="0">
                <a:latin typeface="Arial" panose="020B0604020202020204" pitchFamily="34" charset="0"/>
                <a:cs typeface="Arial" panose="020B0604020202020204" pitchFamily="34" charset="0"/>
              </a:rPr>
              <a:t>to connect, communicate and collaborate</a:t>
            </a:r>
          </a:p>
        </p:txBody>
      </p:sp>
      <p:cxnSp>
        <p:nvCxnSpPr>
          <p:cNvPr id="20" name="Straight Connector 19"/>
          <p:cNvCxnSpPr/>
          <p:nvPr/>
        </p:nvCxnSpPr>
        <p:spPr>
          <a:xfrm flipH="1">
            <a:off x="3468949" y="2565510"/>
            <a:ext cx="890814" cy="549992"/>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875639" y="2674493"/>
            <a:ext cx="785288" cy="541594"/>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17" idx="0"/>
          </p:cNvCxnSpPr>
          <p:nvPr/>
        </p:nvCxnSpPr>
        <p:spPr>
          <a:xfrm>
            <a:off x="6628473" y="2846104"/>
            <a:ext cx="0" cy="582386"/>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843599" y="5348319"/>
            <a:ext cx="3040528" cy="1228283"/>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200" b="1" dirty="0">
                <a:solidFill>
                  <a:schemeClr val="tx1"/>
                </a:solidFill>
                <a:latin typeface="Arial" panose="020B0604020202020204" pitchFamily="34" charset="0"/>
                <a:cs typeface="Arial" panose="020B0604020202020204" pitchFamily="34" charset="0"/>
              </a:rPr>
              <a:t>Countries pitch on why to invest in Solar in their respective countries</a:t>
            </a:r>
          </a:p>
          <a:p>
            <a:pPr marL="285750" indent="-285750">
              <a:buFont typeface="Arial" panose="020B0604020202020204" pitchFamily="34" charset="0"/>
              <a:buChar char="•"/>
            </a:pPr>
            <a:r>
              <a:rPr lang="en-IN" sz="1200" b="1" dirty="0">
                <a:solidFill>
                  <a:schemeClr val="tx1"/>
                </a:solidFill>
                <a:latin typeface="Arial" panose="020B0604020202020204" pitchFamily="34" charset="0"/>
                <a:cs typeface="Arial" panose="020B0604020202020204" pitchFamily="34" charset="0"/>
              </a:rPr>
              <a:t>Corporates / Manufacturers to Interact</a:t>
            </a:r>
          </a:p>
          <a:p>
            <a:pPr marL="285750" indent="-285750">
              <a:buFont typeface="Arial" panose="020B0604020202020204" pitchFamily="34" charset="0"/>
              <a:buChar char="•"/>
            </a:pPr>
            <a:r>
              <a:rPr lang="en-IN" sz="1200" b="1" dirty="0">
                <a:solidFill>
                  <a:schemeClr val="tx1"/>
                </a:solidFill>
                <a:latin typeface="Arial" panose="020B0604020202020204" pitchFamily="34" charset="0"/>
                <a:cs typeface="Arial" panose="020B0604020202020204" pitchFamily="34" charset="0"/>
              </a:rPr>
              <a:t>Analytical Tool for Analysis</a:t>
            </a:r>
          </a:p>
        </p:txBody>
      </p:sp>
      <p:sp>
        <p:nvSpPr>
          <p:cNvPr id="24" name="Rectangle 23"/>
          <p:cNvSpPr/>
          <p:nvPr/>
        </p:nvSpPr>
        <p:spPr>
          <a:xfrm>
            <a:off x="5483169" y="5348319"/>
            <a:ext cx="2798720" cy="1261277"/>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At least 1000 Best Practices A&amp;V by Corporates / Manufacturers and Countries </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Analytical Tool for Analysis</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Mobile Integration </a:t>
            </a:r>
          </a:p>
        </p:txBody>
      </p:sp>
      <p:sp>
        <p:nvSpPr>
          <p:cNvPr id="25" name="Right Arrow 24"/>
          <p:cNvSpPr/>
          <p:nvPr/>
        </p:nvSpPr>
        <p:spPr>
          <a:xfrm rot="5400000">
            <a:off x="3011083" y="5056642"/>
            <a:ext cx="417988"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26" name="Right Arrow 25"/>
          <p:cNvSpPr/>
          <p:nvPr/>
        </p:nvSpPr>
        <p:spPr>
          <a:xfrm rot="5400000">
            <a:off x="6318317" y="4720485"/>
            <a:ext cx="743141"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7" name="Right Arrow 26"/>
          <p:cNvSpPr/>
          <p:nvPr/>
        </p:nvSpPr>
        <p:spPr>
          <a:xfrm rot="5400000">
            <a:off x="9899718" y="4688891"/>
            <a:ext cx="743141"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28" name="Rectangle 27"/>
          <p:cNvSpPr/>
          <p:nvPr/>
        </p:nvSpPr>
        <p:spPr>
          <a:xfrm>
            <a:off x="8563647" y="5314255"/>
            <a:ext cx="3331960" cy="1295341"/>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Regular Interaction between Member Countries and Secretariat (NFPs and Country Representatives) for programmes of ISA and other issues</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Analytical Tool for Analysis</a:t>
            </a:r>
          </a:p>
        </p:txBody>
      </p:sp>
      <p:sp>
        <p:nvSpPr>
          <p:cNvPr id="30" name="TextBox 2"/>
          <p:cNvSpPr txBox="1">
            <a:spLocks noChangeArrowheads="1"/>
          </p:cNvSpPr>
          <p:nvPr/>
        </p:nvSpPr>
        <p:spPr bwMode="auto">
          <a:xfrm>
            <a:off x="1946144" y="839750"/>
            <a:ext cx="99793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algn="just">
              <a:buFont typeface="Wingdings" panose="05000000000000000000" pitchFamily="2" charset="2"/>
              <a:buChar char="q"/>
              <a:defRPr/>
            </a:pPr>
            <a:r>
              <a:rPr lang="en-IN" dirty="0">
                <a:latin typeface="Arial" panose="020B0604020202020204" pitchFamily="34" charset="0"/>
              </a:rPr>
              <a:t>Digital INFOPEDIA Platform that will enable </a:t>
            </a:r>
            <a:r>
              <a:rPr lang="en-IN" dirty="0">
                <a:latin typeface="Arial" panose="020B0604020202020204" pitchFamily="34" charset="0"/>
                <a:ea typeface="Calibri" panose="020F0502020204030204" pitchFamily="34" charset="0"/>
              </a:rPr>
              <a:t>Ministers, policy makers and corporate leaders </a:t>
            </a:r>
          </a:p>
          <a:p>
            <a:pPr marL="0" indent="0" algn="just">
              <a:defRPr/>
            </a:pPr>
            <a:r>
              <a:rPr lang="en-IN" dirty="0">
                <a:latin typeface="Arial" panose="020B0604020202020204" pitchFamily="34" charset="0"/>
                <a:ea typeface="Calibri" panose="020F0502020204030204" pitchFamily="34" charset="0"/>
              </a:rPr>
              <a:t>of 121 countries </a:t>
            </a:r>
            <a:r>
              <a:rPr lang="en-IN" dirty="0">
                <a:latin typeface="Arial" panose="020B0604020202020204" pitchFamily="34" charset="0"/>
              </a:rPr>
              <a:t>to mutually connect, communicate and collaborate.</a:t>
            </a:r>
            <a:endParaRPr lang="en-IN" sz="2000" dirty="0">
              <a:latin typeface="Arial" panose="020B0604020202020204" pitchFamily="34" charset="0"/>
            </a:endParaRPr>
          </a:p>
        </p:txBody>
      </p:sp>
      <p:sp>
        <p:nvSpPr>
          <p:cNvPr id="31" name="Title 1"/>
          <p:cNvSpPr txBox="1">
            <a:spLocks/>
          </p:cNvSpPr>
          <p:nvPr/>
        </p:nvSpPr>
        <p:spPr>
          <a:xfrm>
            <a:off x="-61905" y="0"/>
            <a:ext cx="1794484" cy="6788958"/>
          </a:xfrm>
          <a:prstGeom prst="rect">
            <a:avLst/>
          </a:prstGeom>
          <a:solidFill>
            <a:srgbClr val="0070C0"/>
          </a:solidFill>
        </p:spPr>
        <p:txBody>
          <a:bodyPr>
            <a:normAutofit fontScale="97500"/>
          </a:bodyPr>
          <a:lstStyle>
            <a:lvl1pPr algn="l" defTabSz="912114" rtl="0" eaLnBrk="1" latinLnBrk="0" hangingPunct="1">
              <a:lnSpc>
                <a:spcPct val="90000"/>
              </a:lnSpc>
              <a:spcBef>
                <a:spcPct val="0"/>
              </a:spcBef>
              <a:buNone/>
              <a:defRPr sz="4389" kern="1200">
                <a:solidFill>
                  <a:schemeClr val="tx1"/>
                </a:solidFill>
                <a:latin typeface="+mj-lt"/>
                <a:ea typeface="+mj-ea"/>
                <a:cs typeface="+mj-cs"/>
              </a:defRPr>
            </a:lvl1pPr>
          </a:lstStyle>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9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r>
              <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Capacity Building Activities- </a:t>
            </a:r>
            <a:r>
              <a:rPr kumimoji="1" lang="en-IN"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Digital Infopedia Platform</a:t>
            </a:r>
            <a:endPar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 name="Slide Number Placeholder 3">
            <a:extLst>
              <a:ext uri="{FF2B5EF4-FFF2-40B4-BE49-F238E27FC236}">
                <a16:creationId xmlns:a16="http://schemas.microsoft.com/office/drawing/2014/main" id="{477E88F3-2C9A-4E12-8553-AC66466A7E97}"/>
              </a:ext>
            </a:extLst>
          </p:cNvPr>
          <p:cNvSpPr>
            <a:spLocks noGrp="1"/>
          </p:cNvSpPr>
          <p:nvPr>
            <p:ph type="sldNum" sz="quarter" idx="12"/>
          </p:nvPr>
        </p:nvSpPr>
        <p:spPr>
          <a:xfrm>
            <a:off x="8490928" y="5892426"/>
            <a:ext cx="2743200" cy="365125"/>
          </a:xfrm>
        </p:spPr>
        <p:txBody>
          <a:bodyPr/>
          <a:lstStyle/>
          <a:p>
            <a:fld id="{DD9A5689-CC82-43E9-9650-4611684D07B6}" type="slidenum">
              <a:rPr lang="en-US" smtClean="0"/>
              <a:t>16</a:t>
            </a:fld>
            <a:endParaRPr lang="en-US"/>
          </a:p>
        </p:txBody>
      </p:sp>
    </p:spTree>
    <p:extLst>
      <p:ext uri="{BB962C8B-B14F-4D97-AF65-F5344CB8AC3E}">
        <p14:creationId xmlns:p14="http://schemas.microsoft.com/office/powerpoint/2010/main" val="405522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78994" y="112379"/>
            <a:ext cx="1297924" cy="50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010058" y="917763"/>
            <a:ext cx="6686550" cy="822722"/>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r">
              <a:defRPr/>
            </a:pPr>
            <a:endParaRPr kumimoji="1" lang="en-US"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a:p>
            <a:pPr algn="r">
              <a:defRPr/>
            </a:pPr>
            <a:endParaRPr kumimoji="1" lang="en-IN"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p:txBody>
      </p:sp>
      <p:sp>
        <p:nvSpPr>
          <p:cNvPr id="31" name="Title 1"/>
          <p:cNvSpPr txBox="1">
            <a:spLocks/>
          </p:cNvSpPr>
          <p:nvPr/>
        </p:nvSpPr>
        <p:spPr>
          <a:xfrm>
            <a:off x="-61905" y="0"/>
            <a:ext cx="1870534" cy="6788958"/>
          </a:xfrm>
          <a:prstGeom prst="rect">
            <a:avLst/>
          </a:prstGeom>
          <a:solidFill>
            <a:srgbClr val="0070C0"/>
          </a:solidFill>
        </p:spPr>
        <p:txBody>
          <a:bodyPr>
            <a:normAutofit fontScale="97500"/>
          </a:bodyPr>
          <a:lstStyle>
            <a:lvl1pPr algn="l" defTabSz="912114" rtl="0" eaLnBrk="1" latinLnBrk="0" hangingPunct="1">
              <a:lnSpc>
                <a:spcPct val="90000"/>
              </a:lnSpc>
              <a:spcBef>
                <a:spcPct val="0"/>
              </a:spcBef>
              <a:buNone/>
              <a:defRPr sz="4389" kern="1200">
                <a:solidFill>
                  <a:schemeClr val="tx1"/>
                </a:solidFill>
                <a:latin typeface="+mj-lt"/>
                <a:ea typeface="+mj-ea"/>
                <a:cs typeface="+mj-cs"/>
              </a:defRPr>
            </a:lvl1pPr>
          </a:lstStyle>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9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r>
              <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Capacity Building Activities- </a:t>
            </a:r>
            <a:r>
              <a:rPr lang="en-US" sz="2800" b="1" dirty="0">
                <a:solidFill>
                  <a:schemeClr val="bg1"/>
                </a:solidFill>
                <a:latin typeface="Arial" panose="020B0604020202020204" pitchFamily="34" charset="0"/>
                <a:cs typeface="Arial" panose="020B0604020202020204" pitchFamily="34" charset="0"/>
              </a:rPr>
              <a:t>Training and fellowship </a:t>
            </a:r>
            <a:endPar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 name="Rectangle 3">
            <a:extLst>
              <a:ext uri="{FF2B5EF4-FFF2-40B4-BE49-F238E27FC236}">
                <a16:creationId xmlns:a16="http://schemas.microsoft.com/office/drawing/2014/main" id="{ED65A725-6163-4224-95DC-16BAC834F9EF}"/>
              </a:ext>
            </a:extLst>
          </p:cNvPr>
          <p:cNvSpPr/>
          <p:nvPr/>
        </p:nvSpPr>
        <p:spPr>
          <a:xfrm>
            <a:off x="1983441" y="840889"/>
            <a:ext cx="9970994" cy="5663089"/>
          </a:xfrm>
          <a:prstGeom prst="rect">
            <a:avLst/>
          </a:prstGeom>
        </p:spPr>
        <p:txBody>
          <a:bodyPr wrap="square">
            <a:spAutoFit/>
          </a:bodyPr>
          <a:lstStyle/>
          <a:p>
            <a:pPr algn="just"/>
            <a:r>
              <a:rPr lang="en-US" b="1" u="sng" dirty="0">
                <a:solidFill>
                  <a:srgbClr val="000000"/>
                </a:solidFill>
                <a:latin typeface="Arial" panose="020B0604020202020204" pitchFamily="34" charset="0"/>
                <a:cs typeface="Arial" panose="020B0604020202020204" pitchFamily="34" charset="0"/>
              </a:rPr>
              <a:t>ITEC </a:t>
            </a:r>
            <a:r>
              <a:rPr lang="en-US" b="1" u="sng" dirty="0" err="1">
                <a:solidFill>
                  <a:srgbClr val="000000"/>
                </a:solidFill>
                <a:latin typeface="Arial" panose="020B0604020202020204" pitchFamily="34" charset="0"/>
                <a:cs typeface="Arial" panose="020B0604020202020204" pitchFamily="34" charset="0"/>
              </a:rPr>
              <a:t>programme</a:t>
            </a:r>
            <a:r>
              <a:rPr lang="en-US" b="1" u="sng" dirty="0">
                <a:solidFill>
                  <a:srgbClr val="000000"/>
                </a:solidFill>
                <a:latin typeface="Arial" panose="020B0604020202020204" pitchFamily="34" charset="0"/>
                <a:cs typeface="Arial" panose="020B0604020202020204" pitchFamily="34" charset="0"/>
              </a:rPr>
              <a:t> in Solar Energy for Master Trainers from ISA Member Countries</a:t>
            </a:r>
          </a:p>
          <a:p>
            <a:pPr algn="just"/>
            <a:endParaRPr lang="en-US" sz="1000" u="sng"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A training course of 21 days for Engineers/Technicians working in Solar Energy area already started, with 5 from each member country as Master Trainers. Training was successfully conducted at National Institute of Solar Energy (India), funded by Ministry of External Affairs, </a:t>
            </a:r>
            <a:r>
              <a:rPr lang="en-US" dirty="0" err="1">
                <a:solidFill>
                  <a:srgbClr val="000000"/>
                </a:solidFill>
                <a:latin typeface="Arial" panose="020B0604020202020204" pitchFamily="34" charset="0"/>
                <a:cs typeface="Arial" panose="020B0604020202020204" pitchFamily="34" charset="0"/>
              </a:rPr>
              <a:t>GoI</a:t>
            </a:r>
            <a:r>
              <a:rPr lang="en-US" dirty="0">
                <a:solidFill>
                  <a:srgbClr val="000000"/>
                </a:solidFill>
                <a:latin typeface="Arial" panose="020B0604020202020204" pitchFamily="34" charset="0"/>
                <a:cs typeface="Arial" panose="020B0604020202020204" pitchFamily="34" charset="0"/>
              </a:rPr>
              <a:t>. </a:t>
            </a:r>
          </a:p>
          <a:p>
            <a:pPr algn="just"/>
            <a:endParaRPr lang="en-US" sz="1200"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After training, a Master Trainer would train others and build up a network of trained manpower within the country</a:t>
            </a:r>
          </a:p>
          <a:p>
            <a:pPr marL="285750" indent="-285750" algn="just">
              <a:buFont typeface="Symbol" panose="05050102010706020507" pitchFamily="18" charset="2"/>
              <a:buChar char=""/>
            </a:pPr>
            <a:endParaRPr lang="en-US" b="1" dirty="0">
              <a:solidFill>
                <a:srgbClr val="000000"/>
              </a:solidFill>
              <a:latin typeface="Arial" panose="020B0604020202020204" pitchFamily="34" charset="0"/>
              <a:cs typeface="Arial" panose="020B0604020202020204" pitchFamily="34" charset="0"/>
            </a:endParaRPr>
          </a:p>
          <a:p>
            <a:pPr algn="just"/>
            <a:r>
              <a:rPr lang="en-US" b="1" u="sng" dirty="0">
                <a:solidFill>
                  <a:srgbClr val="000000"/>
                </a:solidFill>
                <a:latin typeface="Arial" panose="020B0604020202020204" pitchFamily="34" charset="0"/>
                <a:cs typeface="Arial" panose="020B0604020202020204" pitchFamily="34" charset="0"/>
              </a:rPr>
              <a:t>ISA Solar Fellowship for Midcareer Professionals</a:t>
            </a:r>
          </a:p>
          <a:p>
            <a:pPr algn="just"/>
            <a:endParaRPr lang="en-US" sz="1000" u="sng"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20 professionals working in the field of Solar Energy technology will be selected to pursue 2 year Master’s </a:t>
            </a:r>
            <a:r>
              <a:rPr lang="en-US" dirty="0" err="1">
                <a:solidFill>
                  <a:srgbClr val="000000"/>
                </a:solidFill>
                <a:latin typeface="Arial" panose="020B0604020202020204" pitchFamily="34" charset="0"/>
                <a:cs typeface="Arial" panose="020B0604020202020204" pitchFamily="34" charset="0"/>
              </a:rPr>
              <a:t>Programme</a:t>
            </a:r>
            <a:r>
              <a:rPr lang="en-US" dirty="0">
                <a:solidFill>
                  <a:srgbClr val="000000"/>
                </a:solidFill>
                <a:latin typeface="Arial" panose="020B0604020202020204" pitchFamily="34" charset="0"/>
                <a:cs typeface="Arial" panose="020B0604020202020204" pitchFamily="34" charset="0"/>
              </a:rPr>
              <a:t>  in the field of solar technology, management and economics at one premier institute in India</a:t>
            </a:r>
          </a:p>
          <a:p>
            <a:pPr marL="285750" indent="-285750" algn="just">
              <a:buFont typeface="Wingdings" panose="05000000000000000000" pitchFamily="2" charset="2"/>
              <a:buChar char="q"/>
            </a:pPr>
            <a:endParaRPr lang="en-US" sz="1200"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These professionals will go back and would further contribute to enhancement of solar energy expertise and policy formulation in their home countries </a:t>
            </a:r>
          </a:p>
          <a:p>
            <a:pPr marL="285750" indent="-285750" algn="just">
              <a:buFont typeface="Wingdings" panose="05000000000000000000" pitchFamily="2" charset="2"/>
              <a:buChar char="q"/>
            </a:pPr>
            <a:endParaRPr lang="en-US" sz="1200"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 Fellowship is designed to meet requirement of policy makers, planners, administrators and managers from government, public and private institutions, who have displayed public commitment and demonstrated leadership for their country’s development</a:t>
            </a:r>
            <a:endParaRPr lang="en-IN" u="sng" dirty="0">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4C8DDF55-41CA-41B8-8BCC-304002EBF28A}"/>
              </a:ext>
            </a:extLst>
          </p:cNvPr>
          <p:cNvSpPr>
            <a:spLocks noGrp="1"/>
          </p:cNvSpPr>
          <p:nvPr>
            <p:ph type="sldNum" sz="quarter" idx="12"/>
          </p:nvPr>
        </p:nvSpPr>
        <p:spPr/>
        <p:txBody>
          <a:bodyPr/>
          <a:lstStyle/>
          <a:p>
            <a:fld id="{DD9A5689-CC82-43E9-9650-4611684D07B6}" type="slidenum">
              <a:rPr lang="en-US" smtClean="0"/>
              <a:t>17</a:t>
            </a:fld>
            <a:endParaRPr lang="en-US"/>
          </a:p>
        </p:txBody>
      </p:sp>
    </p:spTree>
    <p:extLst>
      <p:ext uri="{BB962C8B-B14F-4D97-AF65-F5344CB8AC3E}">
        <p14:creationId xmlns:p14="http://schemas.microsoft.com/office/powerpoint/2010/main" val="2196124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78994" y="112379"/>
            <a:ext cx="1297924" cy="50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010058" y="917763"/>
            <a:ext cx="6686550" cy="822722"/>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r">
              <a:defRPr/>
            </a:pPr>
            <a:endParaRPr kumimoji="1" lang="en-US"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a:p>
            <a:pPr algn="r">
              <a:defRPr/>
            </a:pPr>
            <a:endParaRPr kumimoji="1" lang="en-IN"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p:txBody>
      </p:sp>
      <p:sp>
        <p:nvSpPr>
          <p:cNvPr id="31" name="Title 1"/>
          <p:cNvSpPr txBox="1">
            <a:spLocks/>
          </p:cNvSpPr>
          <p:nvPr/>
        </p:nvSpPr>
        <p:spPr>
          <a:xfrm>
            <a:off x="-61905" y="0"/>
            <a:ext cx="1870534" cy="6788958"/>
          </a:xfrm>
          <a:prstGeom prst="rect">
            <a:avLst/>
          </a:prstGeom>
          <a:solidFill>
            <a:srgbClr val="0070C0"/>
          </a:solidFill>
        </p:spPr>
        <p:txBody>
          <a:bodyPr>
            <a:normAutofit fontScale="97500"/>
          </a:bodyPr>
          <a:lstStyle>
            <a:lvl1pPr algn="l" defTabSz="912114" rtl="0" eaLnBrk="1" latinLnBrk="0" hangingPunct="1">
              <a:lnSpc>
                <a:spcPct val="90000"/>
              </a:lnSpc>
              <a:spcBef>
                <a:spcPct val="0"/>
              </a:spcBef>
              <a:buNone/>
              <a:defRPr sz="4389" kern="1200">
                <a:solidFill>
                  <a:schemeClr val="tx1"/>
                </a:solidFill>
                <a:latin typeface="+mj-lt"/>
                <a:ea typeface="+mj-ea"/>
                <a:cs typeface="+mj-cs"/>
              </a:defRPr>
            </a:lvl1pPr>
          </a:lstStyle>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endParaRPr kumimoji="1" lang="en-US" sz="29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a:p>
            <a:pPr defTabSz="914400">
              <a:defRPr/>
            </a:pPr>
            <a:r>
              <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Capacity Building Activities- </a:t>
            </a:r>
            <a:r>
              <a:rPr lang="en-US" sz="2800" b="1" dirty="0">
                <a:solidFill>
                  <a:schemeClr val="bg1"/>
                </a:solidFill>
                <a:latin typeface="Arial" panose="020B0604020202020204" pitchFamily="34" charset="0"/>
                <a:cs typeface="Arial" panose="020B0604020202020204" pitchFamily="34" charset="0"/>
              </a:rPr>
              <a:t>Training and fellowship </a:t>
            </a:r>
            <a:endParaRPr kumimoji="1" lang="en-US" sz="25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4" name="Rectangle 3">
            <a:extLst>
              <a:ext uri="{FF2B5EF4-FFF2-40B4-BE49-F238E27FC236}">
                <a16:creationId xmlns:a16="http://schemas.microsoft.com/office/drawing/2014/main" id="{ED65A725-6163-4224-95DC-16BAC834F9EF}"/>
              </a:ext>
            </a:extLst>
          </p:cNvPr>
          <p:cNvSpPr/>
          <p:nvPr/>
        </p:nvSpPr>
        <p:spPr>
          <a:xfrm>
            <a:off x="1990164" y="1203960"/>
            <a:ext cx="9970994" cy="4093428"/>
          </a:xfrm>
          <a:prstGeom prst="rect">
            <a:avLst/>
          </a:prstGeom>
        </p:spPr>
        <p:txBody>
          <a:bodyPr wrap="square">
            <a:spAutoFit/>
          </a:bodyPr>
          <a:lstStyle/>
          <a:p>
            <a:pPr algn="just"/>
            <a:r>
              <a:rPr lang="en-US" sz="2000" b="1" u="sng" dirty="0">
                <a:solidFill>
                  <a:srgbClr val="000000"/>
                </a:solidFill>
                <a:latin typeface="Arial" panose="020B0604020202020204" pitchFamily="34" charset="0"/>
                <a:cs typeface="Arial" panose="020B0604020202020204" pitchFamily="34" charset="0"/>
              </a:rPr>
              <a:t>E – Learning platform:</a:t>
            </a:r>
          </a:p>
          <a:p>
            <a:pPr algn="just"/>
            <a:endParaRPr lang="en-US" sz="2000" u="sng"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en-US" sz="2000" dirty="0">
                <a:solidFill>
                  <a:srgbClr val="000000"/>
                </a:solidFill>
                <a:latin typeface="Arial" panose="020B0604020202020204" pitchFamily="34" charset="0"/>
                <a:cs typeface="Arial" panose="020B0604020202020204" pitchFamily="34" charset="0"/>
              </a:rPr>
              <a:t>Developed E-learning Platform with Indira Gandhi National Open University (IGNOU), New Delhi, India</a:t>
            </a:r>
          </a:p>
          <a:p>
            <a:pPr marL="285750" indent="-285750">
              <a:buFont typeface="Wingdings" panose="05000000000000000000" pitchFamily="2" charset="2"/>
              <a:buChar char="q"/>
            </a:pPr>
            <a:endParaRPr lang="en-US" sz="2000"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en-US" sz="2000" dirty="0">
                <a:solidFill>
                  <a:srgbClr val="000000"/>
                </a:solidFill>
                <a:latin typeface="Arial" panose="020B0604020202020204" pitchFamily="34" charset="0"/>
                <a:cs typeface="Arial" panose="020B0604020202020204" pitchFamily="34" charset="0"/>
              </a:rPr>
              <a:t>Course modules are on installation, O&amp;M of solar energy equipment and farmer awareness under ISA’s first </a:t>
            </a:r>
            <a:r>
              <a:rPr lang="en-US" sz="2000" dirty="0" err="1">
                <a:solidFill>
                  <a:srgbClr val="000000"/>
                </a:solidFill>
                <a:latin typeface="Arial" panose="020B0604020202020204" pitchFamily="34" charset="0"/>
                <a:cs typeface="Arial" panose="020B0604020202020204" pitchFamily="34" charset="0"/>
              </a:rPr>
              <a:t>programme</a:t>
            </a:r>
            <a:r>
              <a:rPr lang="en-US" sz="2000" dirty="0">
                <a:solidFill>
                  <a:srgbClr val="000000"/>
                </a:solidFill>
                <a:latin typeface="Arial" panose="020B0604020202020204" pitchFamily="34" charset="0"/>
                <a:cs typeface="Arial" panose="020B0604020202020204" pitchFamily="34" charset="0"/>
              </a:rPr>
              <a:t> Scaling Solar Applications for Agricultural Use.</a:t>
            </a:r>
          </a:p>
          <a:p>
            <a:pPr marL="285750" indent="-285750">
              <a:buFont typeface="Symbol" panose="05050102010706020507" pitchFamily="18" charset="2"/>
              <a:buChar char=""/>
            </a:pPr>
            <a:endParaRPr lang="en-US" sz="2000" dirty="0">
              <a:solidFill>
                <a:srgbClr val="000000"/>
              </a:solidFill>
              <a:latin typeface="Arial" panose="020B0604020202020204" pitchFamily="34" charset="0"/>
              <a:cs typeface="Arial" panose="020B0604020202020204" pitchFamily="34" charset="0"/>
            </a:endParaRPr>
          </a:p>
          <a:p>
            <a:r>
              <a:rPr lang="en-US" sz="2000" b="1" u="sng" dirty="0">
                <a:solidFill>
                  <a:srgbClr val="000000"/>
                </a:solidFill>
                <a:latin typeface="Arial" panose="020B0604020202020204" pitchFamily="34" charset="0"/>
                <a:cs typeface="Arial" panose="020B0604020202020204" pitchFamily="34" charset="0"/>
              </a:rPr>
              <a:t>ISA Solar Award:</a:t>
            </a:r>
          </a:p>
          <a:p>
            <a:endParaRPr lang="en-US" sz="2000" u="sng"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en-US" sz="2000" dirty="0">
                <a:solidFill>
                  <a:srgbClr val="000000"/>
                </a:solidFill>
                <a:latin typeface="Arial" panose="020B0604020202020204" pitchFamily="34" charset="0"/>
                <a:cs typeface="Arial" panose="020B0604020202020204" pitchFamily="34" charset="0"/>
              </a:rPr>
              <a:t>Government of Haryana, a province of India has sanctioned an amount INR 10 crore for instituting an award to researchers working in the solar energy specialization</a:t>
            </a:r>
            <a:endParaRPr lang="en-IN" sz="2000" u="sng"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236B44DF-C63E-4B80-B64A-49108126C61D}"/>
              </a:ext>
            </a:extLst>
          </p:cNvPr>
          <p:cNvSpPr/>
          <p:nvPr/>
        </p:nvSpPr>
        <p:spPr>
          <a:xfrm>
            <a:off x="2262451" y="245971"/>
            <a:ext cx="5014514" cy="523220"/>
          </a:xfrm>
          <a:prstGeom prst="rect">
            <a:avLst/>
          </a:prstGeom>
        </p:spPr>
        <p:txBody>
          <a:bodyPr wrap="none">
            <a:spAutoFit/>
          </a:bodyPr>
          <a:lstStyle/>
          <a:p>
            <a:r>
              <a:rPr lang="en-US" sz="2800" b="1" dirty="0">
                <a:solidFill>
                  <a:srgbClr val="002060"/>
                </a:solidFill>
                <a:latin typeface="Arial" panose="020B0604020202020204" pitchFamily="34" charset="0"/>
                <a:cs typeface="Arial" panose="020B0604020202020204" pitchFamily="34" charset="0"/>
              </a:rPr>
              <a:t>Solar award and E- learning </a:t>
            </a:r>
          </a:p>
        </p:txBody>
      </p:sp>
      <p:sp>
        <p:nvSpPr>
          <p:cNvPr id="5" name="Slide Number Placeholder 4">
            <a:extLst>
              <a:ext uri="{FF2B5EF4-FFF2-40B4-BE49-F238E27FC236}">
                <a16:creationId xmlns:a16="http://schemas.microsoft.com/office/drawing/2014/main" id="{52E0CA71-AA82-42A1-A4F4-9D9FFEBC1261}"/>
              </a:ext>
            </a:extLst>
          </p:cNvPr>
          <p:cNvSpPr>
            <a:spLocks noGrp="1"/>
          </p:cNvSpPr>
          <p:nvPr>
            <p:ph type="sldNum" sz="quarter" idx="12"/>
          </p:nvPr>
        </p:nvSpPr>
        <p:spPr/>
        <p:txBody>
          <a:bodyPr/>
          <a:lstStyle/>
          <a:p>
            <a:fld id="{DD9A5689-CC82-43E9-9650-4611684D07B6}" type="slidenum">
              <a:rPr lang="en-US" smtClean="0"/>
              <a:t>18</a:t>
            </a:fld>
            <a:endParaRPr lang="en-US"/>
          </a:p>
        </p:txBody>
      </p:sp>
    </p:spTree>
    <p:extLst>
      <p:ext uri="{BB962C8B-B14F-4D97-AF65-F5344CB8AC3E}">
        <p14:creationId xmlns:p14="http://schemas.microsoft.com/office/powerpoint/2010/main" val="346026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0" y="0"/>
            <a:ext cx="1776416" cy="6925235"/>
          </a:xfrm>
          <a:solidFill>
            <a:srgbClr val="0070C0"/>
          </a:solidFill>
        </p:spPr>
        <p:txBody>
          <a:bodyPr>
            <a:normAutofit/>
          </a:bodyPr>
          <a:lstStyle/>
          <a:p>
            <a:r>
              <a:rPr lang="en-US" sz="2000" b="1" dirty="0">
                <a:solidFill>
                  <a:schemeClr val="bg1"/>
                </a:solidFill>
                <a:latin typeface="Arial" panose="020B0604020202020204" pitchFamily="34" charset="0"/>
                <a:cs typeface="Arial" panose="020B0604020202020204" pitchFamily="34" charset="0"/>
              </a:rPr>
              <a:t>Establishment of International Solar Technology Application Resource –Center (</a:t>
            </a:r>
            <a:r>
              <a:rPr lang="en-US" sz="2000" b="1" dirty="0" err="1">
                <a:solidFill>
                  <a:schemeClr val="bg1"/>
                </a:solidFill>
                <a:latin typeface="Arial" panose="020B0604020202020204" pitchFamily="34" charset="0"/>
                <a:cs typeface="Arial" panose="020B0604020202020204" pitchFamily="34" charset="0"/>
              </a:rPr>
              <a:t>iSTAR</a:t>
            </a:r>
            <a:r>
              <a:rPr lang="en-US" sz="2000" b="1" dirty="0">
                <a:solidFill>
                  <a:schemeClr val="bg1"/>
                </a:solidFill>
                <a:latin typeface="Arial" panose="020B0604020202020204" pitchFamily="34" charset="0"/>
                <a:cs typeface="Arial" panose="020B0604020202020204" pitchFamily="34" charset="0"/>
              </a:rPr>
              <a:t>-C)</a:t>
            </a:r>
            <a:br>
              <a:rPr lang="en-US" sz="2800" dirty="0">
                <a:solidFill>
                  <a:schemeClr val="bg1"/>
                </a:solidFill>
              </a:rPr>
            </a:br>
            <a:br>
              <a:rPr lang="en-US" sz="2800" dirty="0">
                <a:solidFill>
                  <a:schemeClr val="bg1"/>
                </a:solidFill>
              </a:rPr>
            </a:br>
            <a:endParaRPr lang="en-US" sz="2800" dirty="0">
              <a:solidFill>
                <a:schemeClr val="bg1"/>
              </a:solidFill>
            </a:endParaRPr>
          </a:p>
        </p:txBody>
      </p:sp>
      <p:sp>
        <p:nvSpPr>
          <p:cNvPr id="3" name="Content Placeholder 2"/>
          <p:cNvSpPr>
            <a:spLocks noGrp="1"/>
          </p:cNvSpPr>
          <p:nvPr>
            <p:ph idx="1"/>
          </p:nvPr>
        </p:nvSpPr>
        <p:spPr>
          <a:xfrm>
            <a:off x="60762" y="601320"/>
            <a:ext cx="12055038" cy="6123331"/>
          </a:xfrm>
        </p:spPr>
        <p:txBody>
          <a:bodyPr>
            <a:normAutofit/>
          </a:bodyPr>
          <a:lstStyle/>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181716" y="-6711"/>
            <a:ext cx="2010284" cy="685800"/>
          </a:xfrm>
          <a:prstGeom prst="rect">
            <a:avLst/>
          </a:prstGeom>
          <a:noFill/>
        </p:spPr>
      </p:pic>
      <p:grpSp>
        <p:nvGrpSpPr>
          <p:cNvPr id="57" name="Group 56"/>
          <p:cNvGrpSpPr/>
          <p:nvPr/>
        </p:nvGrpSpPr>
        <p:grpSpPr>
          <a:xfrm>
            <a:off x="1889312" y="529883"/>
            <a:ext cx="9359153" cy="6266204"/>
            <a:chOff x="137320" y="762000"/>
            <a:chExt cx="9052361" cy="5213088"/>
          </a:xfrm>
        </p:grpSpPr>
        <p:sp>
          <p:nvSpPr>
            <p:cNvPr id="2" name="Rounded Rectangle 1"/>
            <p:cNvSpPr/>
            <p:nvPr/>
          </p:nvSpPr>
          <p:spPr>
            <a:xfrm>
              <a:off x="137320" y="2438400"/>
              <a:ext cx="2971800" cy="2286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solidFill>
                    <a:schemeClr val="tx1"/>
                  </a:solidFill>
                </a:rPr>
                <a:t>International Solar Technology Application and Resource Centre </a:t>
              </a:r>
            </a:p>
            <a:p>
              <a:pPr algn="ctr"/>
              <a:r>
                <a:rPr lang="en-IN" sz="2000" dirty="0">
                  <a:solidFill>
                    <a:schemeClr val="tx1"/>
                  </a:solidFill>
                </a:rPr>
                <a:t>(</a:t>
              </a:r>
              <a:r>
                <a:rPr lang="en-IN" sz="2000" dirty="0" err="1">
                  <a:solidFill>
                    <a:schemeClr val="tx1"/>
                  </a:solidFill>
                </a:rPr>
                <a:t>iSTAR</a:t>
              </a:r>
              <a:r>
                <a:rPr lang="en-IN" sz="2000" dirty="0">
                  <a:solidFill>
                    <a:schemeClr val="tx1"/>
                  </a:solidFill>
                </a:rPr>
                <a:t>-C)</a:t>
              </a:r>
            </a:p>
          </p:txBody>
        </p:sp>
        <p:cxnSp>
          <p:nvCxnSpPr>
            <p:cNvPr id="6" name="Straight Arrow Connector 5"/>
            <p:cNvCxnSpPr>
              <a:stCxn id="2" idx="3"/>
              <a:endCxn id="8" idx="2"/>
            </p:cNvCxnSpPr>
            <p:nvPr/>
          </p:nvCxnSpPr>
          <p:spPr>
            <a:xfrm flipV="1">
              <a:off x="3109120" y="1052615"/>
              <a:ext cx="2251553" cy="2528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360673" y="762000"/>
              <a:ext cx="3829008" cy="58122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tx1"/>
                </a:solidFill>
              </a:endParaRPr>
            </a:p>
            <a:p>
              <a:pPr algn="ctr"/>
              <a:r>
                <a:rPr lang="en-IN" dirty="0">
                  <a:solidFill>
                    <a:schemeClr val="tx1"/>
                  </a:solidFill>
                </a:rPr>
                <a:t>Solar Centres of Excellence / Global Excellence </a:t>
              </a:r>
            </a:p>
            <a:p>
              <a:pPr algn="ctr"/>
              <a:endParaRPr lang="en-IN" dirty="0">
                <a:solidFill>
                  <a:schemeClr val="tx1"/>
                </a:solidFill>
              </a:endParaRPr>
            </a:p>
          </p:txBody>
        </p:sp>
        <p:sp>
          <p:nvSpPr>
            <p:cNvPr id="12" name="Oval 11"/>
            <p:cNvSpPr/>
            <p:nvPr/>
          </p:nvSpPr>
          <p:spPr>
            <a:xfrm>
              <a:off x="5355080" y="1416680"/>
              <a:ext cx="3500263" cy="50722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Solar Innovation</a:t>
              </a:r>
            </a:p>
          </p:txBody>
        </p:sp>
        <p:cxnSp>
          <p:nvCxnSpPr>
            <p:cNvPr id="13" name="Straight Arrow Connector 12"/>
            <p:cNvCxnSpPr>
              <a:stCxn id="2" idx="3"/>
              <a:endCxn id="12" idx="2"/>
            </p:cNvCxnSpPr>
            <p:nvPr/>
          </p:nvCxnSpPr>
          <p:spPr>
            <a:xfrm flipV="1">
              <a:off x="3109120" y="1670294"/>
              <a:ext cx="2245960" cy="1911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224942" y="2062427"/>
              <a:ext cx="3630401" cy="50151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R&amp;D networking</a:t>
              </a:r>
            </a:p>
          </p:txBody>
        </p:sp>
        <p:sp>
          <p:nvSpPr>
            <p:cNvPr id="19" name="Oval 18"/>
            <p:cNvSpPr/>
            <p:nvPr/>
          </p:nvSpPr>
          <p:spPr>
            <a:xfrm>
              <a:off x="5272058" y="2696747"/>
              <a:ext cx="3542774" cy="65609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Capacity Building (e-learning programmes)</a:t>
              </a:r>
            </a:p>
          </p:txBody>
        </p:sp>
        <p:sp>
          <p:nvSpPr>
            <p:cNvPr id="22" name="Oval 21"/>
            <p:cNvSpPr/>
            <p:nvPr/>
          </p:nvSpPr>
          <p:spPr>
            <a:xfrm>
              <a:off x="5244326" y="3491359"/>
              <a:ext cx="3574475" cy="66870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chemeClr val="tx1"/>
                </a:solidFill>
              </a:endParaRPr>
            </a:p>
            <a:p>
              <a:pPr algn="ctr"/>
              <a:r>
                <a:rPr lang="en-IN" dirty="0">
                  <a:solidFill>
                    <a:schemeClr val="tx1"/>
                  </a:solidFill>
                </a:rPr>
                <a:t>Solar Technologies</a:t>
              </a:r>
            </a:p>
            <a:p>
              <a:pPr algn="ctr"/>
              <a:endParaRPr lang="en-IN" dirty="0">
                <a:solidFill>
                  <a:schemeClr val="tx1"/>
                </a:solidFill>
              </a:endParaRPr>
            </a:p>
          </p:txBody>
        </p:sp>
        <p:cxnSp>
          <p:nvCxnSpPr>
            <p:cNvPr id="24" name="Straight Arrow Connector 23"/>
            <p:cNvCxnSpPr>
              <a:stCxn id="2" idx="3"/>
              <a:endCxn id="16" idx="2"/>
            </p:cNvCxnSpPr>
            <p:nvPr/>
          </p:nvCxnSpPr>
          <p:spPr>
            <a:xfrm flipV="1">
              <a:off x="3109120" y="2313184"/>
              <a:ext cx="2115822" cy="1268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22" idx="2"/>
            </p:cNvCxnSpPr>
            <p:nvPr/>
          </p:nvCxnSpPr>
          <p:spPr>
            <a:xfrm>
              <a:off x="3153921" y="3589487"/>
              <a:ext cx="2090405" cy="236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 idx="3"/>
              <a:endCxn id="19" idx="2"/>
            </p:cNvCxnSpPr>
            <p:nvPr/>
          </p:nvCxnSpPr>
          <p:spPr>
            <a:xfrm flipV="1">
              <a:off x="3109120" y="3024793"/>
              <a:ext cx="2162938" cy="5566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437634" y="5467861"/>
              <a:ext cx="3419239" cy="50722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Miscellaneous</a:t>
              </a:r>
            </a:p>
          </p:txBody>
        </p:sp>
        <p:sp>
          <p:nvSpPr>
            <p:cNvPr id="21" name="Oval 20"/>
            <p:cNvSpPr/>
            <p:nvPr/>
          </p:nvSpPr>
          <p:spPr>
            <a:xfrm>
              <a:off x="5272058" y="4460734"/>
              <a:ext cx="3750392" cy="797065"/>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Testing, Certification, Quality control, Standards</a:t>
              </a:r>
            </a:p>
          </p:txBody>
        </p:sp>
        <p:cxnSp>
          <p:nvCxnSpPr>
            <p:cNvPr id="52" name="Straight Arrow Connector 51"/>
            <p:cNvCxnSpPr/>
            <p:nvPr/>
          </p:nvCxnSpPr>
          <p:spPr>
            <a:xfrm>
              <a:off x="3110448" y="3583101"/>
              <a:ext cx="2513271" cy="1043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2" idx="3"/>
            </p:cNvCxnSpPr>
            <p:nvPr/>
          </p:nvCxnSpPr>
          <p:spPr>
            <a:xfrm>
              <a:off x="3109120" y="3581400"/>
              <a:ext cx="2666999" cy="1964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 name="Slide Number Placeholder 4">
            <a:extLst>
              <a:ext uri="{FF2B5EF4-FFF2-40B4-BE49-F238E27FC236}">
                <a16:creationId xmlns:a16="http://schemas.microsoft.com/office/drawing/2014/main" id="{613DA568-1E1E-4116-A8CC-3E731E49F9AC}"/>
              </a:ext>
            </a:extLst>
          </p:cNvPr>
          <p:cNvSpPr>
            <a:spLocks noGrp="1"/>
          </p:cNvSpPr>
          <p:nvPr>
            <p:ph type="sldNum" sz="quarter" idx="12"/>
          </p:nvPr>
        </p:nvSpPr>
        <p:spPr/>
        <p:txBody>
          <a:bodyPr/>
          <a:lstStyle/>
          <a:p>
            <a:fld id="{DD9A5689-CC82-43E9-9650-4611684D07B6}" type="slidenum">
              <a:rPr lang="en-US" smtClean="0"/>
              <a:t>19</a:t>
            </a:fld>
            <a:endParaRPr lang="en-US"/>
          </a:p>
        </p:txBody>
      </p:sp>
      <p:sp>
        <p:nvSpPr>
          <p:cNvPr id="7" name="TextBox 6">
            <a:extLst>
              <a:ext uri="{FF2B5EF4-FFF2-40B4-BE49-F238E27FC236}">
                <a16:creationId xmlns:a16="http://schemas.microsoft.com/office/drawing/2014/main" id="{9E01DA61-4F86-4080-AE3F-75FC2EBD9284}"/>
              </a:ext>
            </a:extLst>
          </p:cNvPr>
          <p:cNvSpPr txBox="1"/>
          <p:nvPr/>
        </p:nvSpPr>
        <p:spPr>
          <a:xfrm>
            <a:off x="1876849" y="5667096"/>
            <a:ext cx="4645959" cy="923330"/>
          </a:xfrm>
          <a:prstGeom prst="rect">
            <a:avLst/>
          </a:prstGeom>
          <a:noFill/>
        </p:spPr>
        <p:txBody>
          <a:bodyPr wrap="square" rtlCol="0">
            <a:spAutoFit/>
          </a:bodyPr>
          <a:lstStyle/>
          <a:p>
            <a:pPr marL="285750" indent="-285750">
              <a:buFont typeface="Wingdings" panose="05000000000000000000" pitchFamily="2" charset="2"/>
              <a:buChar char="q"/>
            </a:pPr>
            <a:r>
              <a:rPr lang="en-US" b="1" dirty="0"/>
              <a:t>Schneider Foundation and TATA Foundation have been proposed to handhold two Centers.</a:t>
            </a:r>
          </a:p>
        </p:txBody>
      </p:sp>
    </p:spTree>
    <p:extLst>
      <p:ext uri="{BB962C8B-B14F-4D97-AF65-F5344CB8AC3E}">
        <p14:creationId xmlns:p14="http://schemas.microsoft.com/office/powerpoint/2010/main" val="641373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US" sz="2800" b="1" dirty="0">
                <a:solidFill>
                  <a:schemeClr val="bg1"/>
                </a:solidFill>
                <a:effectLst>
                  <a:outerShdw blurRad="38100" dist="38100" dir="2700000" algn="tl">
                    <a:srgbClr val="000000">
                      <a:alpha val="43137"/>
                    </a:srgbClr>
                  </a:outerShdw>
                </a:effectLst>
              </a:rPr>
              <a:t>Key interests and objectives of the ISA</a:t>
            </a: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pic>
        <p:nvPicPr>
          <p:cNvPr id="11" name="Picture 10">
            <a:extLst>
              <a:ext uri="{FF2B5EF4-FFF2-40B4-BE49-F238E27FC236}">
                <a16:creationId xmlns:a16="http://schemas.microsoft.com/office/drawing/2014/main" id="{4AA339ED-28C2-49E8-8CF1-0264B377017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567134" y="60682"/>
            <a:ext cx="1624866" cy="528846"/>
          </a:xfrm>
          <a:prstGeom prst="rect">
            <a:avLst/>
          </a:prstGeom>
        </p:spPr>
      </p:pic>
      <p:grpSp>
        <p:nvGrpSpPr>
          <p:cNvPr id="5" name="Group 4"/>
          <p:cNvGrpSpPr/>
          <p:nvPr/>
        </p:nvGrpSpPr>
        <p:grpSpPr>
          <a:xfrm>
            <a:off x="3132124" y="867747"/>
            <a:ext cx="7747369" cy="4692894"/>
            <a:chOff x="3058627" y="1427798"/>
            <a:chExt cx="6175893" cy="2686677"/>
          </a:xfrm>
        </p:grpSpPr>
        <p:grpSp>
          <p:nvGrpSpPr>
            <p:cNvPr id="6" name="Group 5"/>
            <p:cNvGrpSpPr>
              <a:grpSpLocks noChangeAspect="1"/>
            </p:cNvGrpSpPr>
            <p:nvPr/>
          </p:nvGrpSpPr>
          <p:grpSpPr>
            <a:xfrm>
              <a:off x="5061809" y="1938991"/>
              <a:ext cx="2375475" cy="1594018"/>
              <a:chOff x="1888049" y="1087790"/>
              <a:chExt cx="3596745" cy="2413529"/>
            </a:xfrm>
          </p:grpSpPr>
          <p:cxnSp>
            <p:nvCxnSpPr>
              <p:cNvPr id="12" name="Straight Arrow Connector 11"/>
              <p:cNvCxnSpPr/>
              <p:nvPr/>
            </p:nvCxnSpPr>
            <p:spPr>
              <a:xfrm flipV="1">
                <a:off x="3687217" y="1087790"/>
                <a:ext cx="0" cy="1578634"/>
              </a:xfrm>
              <a:prstGeom prst="straightConnector1">
                <a:avLst/>
              </a:prstGeom>
              <a:ln w="19050">
                <a:solidFill>
                  <a:schemeClr val="accent2"/>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688610" y="2772618"/>
                <a:ext cx="1796184" cy="728701"/>
              </a:xfrm>
              <a:prstGeom prst="straightConnector1">
                <a:avLst/>
              </a:prstGeom>
              <a:ln w="19050">
                <a:solidFill>
                  <a:schemeClr val="accent2"/>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888049" y="2772617"/>
                <a:ext cx="1798374" cy="716656"/>
              </a:xfrm>
              <a:prstGeom prst="straightConnector1">
                <a:avLst/>
              </a:prstGeom>
              <a:ln w="19050">
                <a:solidFill>
                  <a:schemeClr val="accent2"/>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4434038" y="1427798"/>
              <a:ext cx="3422181" cy="405264"/>
            </a:xfrm>
            <a:prstGeom prst="rect">
              <a:avLst/>
            </a:prstGeom>
          </p:spPr>
          <p:txBody>
            <a:bodyPr wrap="square">
              <a:spAutoFit/>
            </a:bodyPr>
            <a:lstStyle/>
            <a:p>
              <a:pPr algn="ctr"/>
              <a:r>
                <a:rPr lang="en-US" sz="2000" b="1" dirty="0"/>
                <a:t>Mobilize more than USD 1000 billion of investments by 2030</a:t>
              </a:r>
              <a:endParaRPr lang="en-IN" sz="2000" dirty="0">
                <a:solidFill>
                  <a:schemeClr val="tx2">
                    <a:lumMod val="50000"/>
                  </a:schemeClr>
                </a:solidFill>
                <a:latin typeface="Arial" panose="020B0604020202020204" pitchFamily="34" charset="0"/>
                <a:cs typeface="Arial" panose="020B0604020202020204" pitchFamily="34" charset="0"/>
              </a:endParaRPr>
            </a:p>
          </p:txBody>
        </p:sp>
        <p:sp>
          <p:nvSpPr>
            <p:cNvPr id="8" name="Rectangle 7"/>
            <p:cNvSpPr/>
            <p:nvPr/>
          </p:nvSpPr>
          <p:spPr>
            <a:xfrm>
              <a:off x="3058627" y="3533009"/>
              <a:ext cx="2750820" cy="581466"/>
            </a:xfrm>
            <a:prstGeom prst="rect">
              <a:avLst/>
            </a:prstGeom>
          </p:spPr>
          <p:txBody>
            <a:bodyPr wrap="square">
              <a:spAutoFit/>
            </a:bodyPr>
            <a:lstStyle/>
            <a:p>
              <a:r>
                <a:rPr lang="en-US" sz="2000" b="1" dirty="0"/>
                <a:t>Bringing down cost of financing while scaling-up volumes of financing</a:t>
              </a:r>
            </a:p>
          </p:txBody>
        </p:sp>
        <p:sp>
          <p:nvSpPr>
            <p:cNvPr id="9" name="Rectangle 8"/>
            <p:cNvSpPr/>
            <p:nvPr/>
          </p:nvSpPr>
          <p:spPr>
            <a:xfrm>
              <a:off x="6593585" y="3525053"/>
              <a:ext cx="2640935" cy="581466"/>
            </a:xfrm>
            <a:prstGeom prst="rect">
              <a:avLst/>
            </a:prstGeom>
          </p:spPr>
          <p:txBody>
            <a:bodyPr wrap="square">
              <a:spAutoFit/>
            </a:bodyPr>
            <a:lstStyle/>
            <a:p>
              <a:pPr lvl="0" algn="just"/>
              <a:r>
                <a:rPr lang="en-US" sz="2000" b="1" dirty="0"/>
                <a:t>Bringing reliable and affordable solar energy within the reach of all</a:t>
              </a:r>
            </a:p>
          </p:txBody>
        </p:sp>
        <p:sp>
          <p:nvSpPr>
            <p:cNvPr id="10" name="Oval 9"/>
            <p:cNvSpPr/>
            <p:nvPr/>
          </p:nvSpPr>
          <p:spPr>
            <a:xfrm>
              <a:off x="5556046" y="2430780"/>
              <a:ext cx="1387001" cy="9953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b="1" dirty="0">
                  <a:solidFill>
                    <a:srgbClr val="FEF101"/>
                  </a:solidFill>
                  <a:latin typeface="Arial" panose="020B0604020202020204" pitchFamily="34" charset="0"/>
                  <a:cs typeface="Arial" panose="020B0604020202020204" pitchFamily="34" charset="0"/>
                </a:rPr>
                <a:t>Three goals of the ISA</a:t>
              </a:r>
            </a:p>
          </p:txBody>
        </p:sp>
      </p:grpSp>
      <p:sp>
        <p:nvSpPr>
          <p:cNvPr id="2" name="Slide Number Placeholder 1">
            <a:extLst>
              <a:ext uri="{FF2B5EF4-FFF2-40B4-BE49-F238E27FC236}">
                <a16:creationId xmlns:a16="http://schemas.microsoft.com/office/drawing/2014/main" id="{62DF1D1C-FE90-4E06-B8B4-8DF49D1C0B54}"/>
              </a:ext>
            </a:extLst>
          </p:cNvPr>
          <p:cNvSpPr>
            <a:spLocks noGrp="1"/>
          </p:cNvSpPr>
          <p:nvPr>
            <p:ph type="sldNum" sz="quarter" idx="12"/>
          </p:nvPr>
        </p:nvSpPr>
        <p:spPr/>
        <p:txBody>
          <a:bodyPr/>
          <a:lstStyle/>
          <a:p>
            <a:fld id="{DD9A5689-CC82-43E9-9650-4611684D07B6}" type="slidenum">
              <a:rPr lang="en-US" smtClean="0"/>
              <a:t>2</a:t>
            </a:fld>
            <a:endParaRPr lang="en-US" dirty="0"/>
          </a:p>
        </p:txBody>
      </p:sp>
    </p:spTree>
    <p:extLst>
      <p:ext uri="{BB962C8B-B14F-4D97-AF65-F5344CB8AC3E}">
        <p14:creationId xmlns:p14="http://schemas.microsoft.com/office/powerpoint/2010/main" val="2612681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50" y="0"/>
            <a:ext cx="1672581" cy="6925235"/>
          </a:xfrm>
          <a:prstGeom prst="rect">
            <a:avLst/>
          </a:prstGeom>
          <a:solidFill>
            <a:srgbClr val="0070C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b="1" dirty="0">
                <a:solidFill>
                  <a:schemeClr val="bg1"/>
                </a:solidFill>
                <a:latin typeface="Arial" panose="020B0604020202020204" pitchFamily="34" charset="0"/>
                <a:cs typeface="Arial" panose="020B0604020202020204" pitchFamily="34" charset="0"/>
              </a:rPr>
              <a:t>Mobilization of corpus funds</a:t>
            </a:r>
          </a:p>
        </p:txBody>
      </p:sp>
      <p:sp>
        <p:nvSpPr>
          <p:cNvPr id="5" name="Rectangle 4"/>
          <p:cNvSpPr/>
          <p:nvPr/>
        </p:nvSpPr>
        <p:spPr>
          <a:xfrm>
            <a:off x="1772459" y="68580"/>
            <a:ext cx="10419541" cy="6525889"/>
          </a:xfrm>
          <a:prstGeom prst="rect">
            <a:avLst/>
          </a:prstGeom>
        </p:spPr>
        <p:txBody>
          <a:bodyPr wrap="square">
            <a:spAutoFit/>
          </a:bodyPr>
          <a:lstStyle/>
          <a:p>
            <a:pPr algn="just">
              <a:lnSpc>
                <a:spcPct val="115000"/>
              </a:lnSpc>
              <a:spcAft>
                <a:spcPts val="1000"/>
              </a:spcAft>
            </a:pPr>
            <a:r>
              <a:rPr lang="en-IN" b="1" dirty="0">
                <a:latin typeface="Arial" panose="020B0604020202020204" pitchFamily="34" charset="0"/>
                <a:ea typeface="Times New Roman" panose="02020603050405020304" pitchFamily="18" charset="0"/>
                <a:cs typeface="Arial" panose="020B0604020202020204" pitchFamily="34" charset="0"/>
              </a:rPr>
              <a:t>Financial Resources for the Corpus Fund:</a:t>
            </a:r>
            <a:endParaRPr lang="en-US" dirty="0">
              <a:latin typeface="Arial" panose="020B0604020202020204" pitchFamily="34" charset="0"/>
              <a:ea typeface="Times New Roman" panose="02020603050405020304" pitchFamily="18" charset="0"/>
              <a:cs typeface="Arial" panose="020B0604020202020204" pitchFamily="34" charset="0"/>
            </a:endParaRPr>
          </a:p>
          <a:p>
            <a:pPr algn="just">
              <a:lnSpc>
                <a:spcPct val="115000"/>
              </a:lnSpc>
              <a:spcAft>
                <a:spcPts val="1000"/>
              </a:spcAft>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Article VI (1) of the Framework Agreement provides for the following:</a:t>
            </a:r>
            <a:endParaRPr lang="en-US"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285750" lvl="0" indent="-28575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Voluntary contributions by its members, Partner Countries, UN and its agencies and other countries;</a:t>
            </a:r>
          </a:p>
          <a:p>
            <a:pPr marL="285750" lvl="0" indent="-28575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Voluntary contributions from the private sector. In case of a possible conflict of interest, the Secretariat refers the matter to the Assembly for approval of the acceptance of the contribution; and</a:t>
            </a:r>
          </a:p>
          <a:p>
            <a:pPr marL="285750" lvl="0" indent="-28575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Revenue to be generated from specific activities approved by the Assembly.</a:t>
            </a:r>
          </a:p>
          <a:p>
            <a:pPr marL="285750" lvl="0" indent="-285750" algn="just">
              <a:spcAft>
                <a:spcPts val="0"/>
              </a:spcAft>
              <a:buFont typeface="Wingdings" panose="05000000000000000000" pitchFamily="2" charset="2"/>
              <a:buChar char="q"/>
            </a:pPr>
            <a:endPar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285750" lvl="0" indent="-285750" algn="just">
              <a:spcAft>
                <a:spcPts val="0"/>
              </a:spcAft>
              <a:buFont typeface="Wingdings" panose="05000000000000000000" pitchFamily="2" charset="2"/>
              <a:buChar char="Ø"/>
            </a:pPr>
            <a:r>
              <a:rPr lang="en-IN" u="sng"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Government of India has committed to contribute US $ 27 million (out of which US$ 16 million and three tranches of 2.3 million each for recurring expenses) to the ISA for creating a corpus, building infrastructure and recurring expenditure over a five-year duration from 2016-17 to 2020-21. </a:t>
            </a:r>
            <a:endParaRPr lang="en-US" u="sng"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lgn="just">
              <a:spcAft>
                <a:spcPts val="0"/>
              </a:spcAft>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 </a:t>
            </a:r>
            <a:endParaRPr lang="en-US"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lgn="just">
              <a:spcAft>
                <a:spcPts val="0"/>
              </a:spcAft>
            </a:pPr>
            <a:r>
              <a:rPr lang="en-US"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F</a:t>
            </a:r>
            <a:r>
              <a:rPr lang="en-IN" dirty="0" err="1">
                <a:ln w="1905"/>
                <a:effectLst>
                  <a:innerShdw blurRad="69850" dist="43180" dir="5400000">
                    <a:srgbClr val="000000">
                      <a:alpha val="65000"/>
                    </a:srgbClr>
                  </a:innerShdw>
                </a:effectLst>
                <a:latin typeface="Arial" panose="020B0604020202020204" pitchFamily="34" charset="0"/>
                <a:cs typeface="Arial" panose="020B0604020202020204" pitchFamily="34" charset="0"/>
              </a:rPr>
              <a:t>ollowing</a:t>
            </a: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 public sector undertakings of Government of India, have made a contribution of US $ 1 million each for creating a corpus:</a:t>
            </a:r>
          </a:p>
          <a:p>
            <a:pPr marL="342900" lvl="0" indent="-34290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Solar Energy Corporation of India; </a:t>
            </a:r>
          </a:p>
          <a:p>
            <a:pPr marL="342900" lvl="0" indent="-34290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Indian Renewable Energy Development Agency; </a:t>
            </a:r>
          </a:p>
          <a:p>
            <a:pPr marL="342900" lvl="0" indent="-34290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Rural Electrification Corporation of India Ltd;</a:t>
            </a:r>
          </a:p>
          <a:p>
            <a:pPr marL="342900" lvl="0" indent="-34290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National Thermal Power Corporation Limited; and </a:t>
            </a:r>
          </a:p>
          <a:p>
            <a:pPr marL="342900" lvl="0" indent="-342900" algn="just">
              <a:spcAft>
                <a:spcPts val="0"/>
              </a:spcAft>
              <a:buFont typeface="Wingdings" panose="05000000000000000000" pitchFamily="2" charset="2"/>
              <a:buChar char="q"/>
            </a:pPr>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Power Grid Corporation of India Limited. </a:t>
            </a:r>
          </a:p>
          <a:p>
            <a:pPr algn="just"/>
            <a:endParaRPr lang="en-IN" b="1"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lgn="just"/>
            <a:r>
              <a:rPr lang="en-IN"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Plus two corporations have provided 3 million USD for the Corpus Fund.</a:t>
            </a:r>
          </a:p>
        </p:txBody>
      </p:sp>
      <p:sp>
        <p:nvSpPr>
          <p:cNvPr id="2" name="Slide Number Placeholder 1">
            <a:extLst>
              <a:ext uri="{FF2B5EF4-FFF2-40B4-BE49-F238E27FC236}">
                <a16:creationId xmlns:a16="http://schemas.microsoft.com/office/drawing/2014/main" id="{5087D6E2-0FCB-4627-9008-032A645FDEC8}"/>
              </a:ext>
            </a:extLst>
          </p:cNvPr>
          <p:cNvSpPr>
            <a:spLocks noGrp="1"/>
          </p:cNvSpPr>
          <p:nvPr>
            <p:ph type="sldNum" sz="quarter" idx="12"/>
          </p:nvPr>
        </p:nvSpPr>
        <p:spPr/>
        <p:txBody>
          <a:bodyPr/>
          <a:lstStyle/>
          <a:p>
            <a:fld id="{DD9A5689-CC82-43E9-9650-4611684D07B6}" type="slidenum">
              <a:rPr lang="en-US" smtClean="0"/>
              <a:t>20</a:t>
            </a:fld>
            <a:endParaRPr lang="en-US"/>
          </a:p>
        </p:txBody>
      </p:sp>
      <p:pic>
        <p:nvPicPr>
          <p:cNvPr id="6" name="Picture 8" descr="http://www.isolaralliance.com/img/logo.jpg">
            <a:extLst>
              <a:ext uri="{FF2B5EF4-FFF2-40B4-BE49-F238E27FC236}">
                <a16:creationId xmlns:a16="http://schemas.microsoft.com/office/drawing/2014/main" id="{DFCF3B6F-2D8C-4683-9430-6B68DADF1FD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170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3229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1680882" cy="6858000"/>
          </a:xfrm>
          <a:solidFill>
            <a:srgbClr val="0070C0"/>
          </a:solidFill>
        </p:spPr>
        <p:txBody>
          <a:bodyPr>
            <a:normAutofit/>
          </a:bodyPr>
          <a:lstStyle/>
          <a:p>
            <a:r>
              <a:rPr lang="en-US" sz="2800" b="1" dirty="0">
                <a:solidFill>
                  <a:schemeClr val="bg1"/>
                </a:solidFill>
              </a:rPr>
              <a:t> </a:t>
            </a:r>
            <a:r>
              <a:rPr lang="en-US" sz="2400" b="1" dirty="0">
                <a:solidFill>
                  <a:schemeClr val="bg1"/>
                </a:solidFill>
                <a:latin typeface="+mn-lt"/>
                <a:cs typeface="Arial" panose="020B0604020202020204" pitchFamily="34" charset="0"/>
              </a:rPr>
              <a:t>Preparation of Bankable Projects</a:t>
            </a:r>
            <a:br>
              <a:rPr lang="en-US" sz="3600" dirty="0">
                <a:solidFill>
                  <a:schemeClr val="bg1"/>
                </a:solidFill>
              </a:rPr>
            </a:br>
            <a:endParaRPr lang="en-US" sz="3600" dirty="0">
              <a:solidFill>
                <a:schemeClr val="bg1"/>
              </a:solidFill>
            </a:endParaRPr>
          </a:p>
        </p:txBody>
      </p:sp>
      <p:sp>
        <p:nvSpPr>
          <p:cNvPr id="7" name="Content Placeholder 2"/>
          <p:cNvSpPr>
            <a:spLocks noGrp="1"/>
          </p:cNvSpPr>
          <p:nvPr>
            <p:ph idx="1"/>
          </p:nvPr>
        </p:nvSpPr>
        <p:spPr>
          <a:xfrm>
            <a:off x="1680882" y="221876"/>
            <a:ext cx="10420878" cy="6636124"/>
          </a:xfrm>
        </p:spPr>
        <p:txBody>
          <a:bodyPr>
            <a:normAutofit fontScale="25000" lnSpcReduction="20000"/>
          </a:bodyPr>
          <a:lstStyle/>
          <a:p>
            <a:pPr>
              <a:buFont typeface="Wingdings" charset="2"/>
              <a:buChar char="§"/>
            </a:pPr>
            <a:endParaRPr lang="en-US" sz="2181" dirty="0">
              <a:ln w="1905"/>
              <a:solidFill>
                <a:srgbClr val="0044CC"/>
              </a:solidFill>
              <a:effectLst>
                <a:innerShdw blurRad="69850" dist="43180" dir="5400000">
                  <a:srgbClr val="000000">
                    <a:alpha val="65000"/>
                  </a:srgbClr>
                </a:innerShdw>
              </a:effectLst>
              <a:latin typeface="Calibri" charset="0"/>
              <a:cs typeface="Calibri" charset="0"/>
            </a:endParaRPr>
          </a:p>
          <a:p>
            <a:pPr algn="just">
              <a:buFont typeface="Wingdings" panose="05000000000000000000" pitchFamily="2" charset="2"/>
              <a:buChar char="q"/>
            </a:pPr>
            <a:r>
              <a:rPr lang="en-US" sz="8000" b="1" dirty="0">
                <a:ln w="1905"/>
                <a:effectLst>
                  <a:innerShdw blurRad="69850" dist="43180" dir="5400000">
                    <a:srgbClr val="000000">
                      <a:alpha val="65000"/>
                    </a:srgbClr>
                  </a:innerShdw>
                </a:effectLst>
                <a:latin typeface="Calibri" charset="0"/>
                <a:cs typeface="Calibri" charset="0"/>
              </a:rPr>
              <a:t>        On the request of ISA, India has set up a project preparation facility to provide consultancy       	support to design bankable projects under </a:t>
            </a:r>
            <a:r>
              <a:rPr lang="en-US" sz="8000" b="1" dirty="0" err="1">
                <a:ln w="1905"/>
                <a:effectLst>
                  <a:innerShdw blurRad="69850" dist="43180" dir="5400000">
                    <a:srgbClr val="000000">
                      <a:alpha val="65000"/>
                    </a:srgbClr>
                  </a:innerShdw>
                </a:effectLst>
                <a:latin typeface="Calibri" charset="0"/>
                <a:cs typeface="Calibri" charset="0"/>
              </a:rPr>
              <a:t>GoI</a:t>
            </a:r>
            <a:r>
              <a:rPr lang="en-US" sz="8000" b="1" dirty="0">
                <a:ln w="1905"/>
                <a:effectLst>
                  <a:innerShdw blurRad="69850" dist="43180" dir="5400000">
                    <a:srgbClr val="000000">
                      <a:alpha val="65000"/>
                    </a:srgbClr>
                  </a:innerShdw>
                </a:effectLst>
                <a:latin typeface="Calibri" charset="0"/>
                <a:cs typeface="Calibri" charset="0"/>
              </a:rPr>
              <a:t> </a:t>
            </a:r>
            <a:r>
              <a:rPr lang="en-US" sz="8000" b="1" dirty="0" err="1">
                <a:ln w="1905"/>
                <a:effectLst>
                  <a:innerShdw blurRad="69850" dist="43180" dir="5400000">
                    <a:srgbClr val="000000">
                      <a:alpha val="65000"/>
                    </a:srgbClr>
                  </a:innerShdw>
                </a:effectLst>
                <a:latin typeface="Calibri" charset="0"/>
                <a:cs typeface="Calibri" charset="0"/>
              </a:rPr>
              <a:t>LoC.</a:t>
            </a:r>
            <a:endParaRPr lang="en-US" sz="8000" b="1" dirty="0">
              <a:ln w="1905"/>
              <a:effectLst>
                <a:innerShdw blurRad="69850" dist="43180" dir="5400000">
                  <a:srgbClr val="000000">
                    <a:alpha val="65000"/>
                  </a:srgbClr>
                </a:innerShdw>
              </a:effectLst>
              <a:latin typeface="Calibri" charset="0"/>
              <a:cs typeface="Calibri" charset="0"/>
            </a:endParaRPr>
          </a:p>
          <a:p>
            <a:pPr marL="0" indent="0" algn="just">
              <a:buNone/>
            </a:pPr>
            <a:endParaRPr lang="en-US" sz="8000" b="1" dirty="0">
              <a:ln w="1905"/>
              <a:effectLst>
                <a:innerShdw blurRad="69850" dist="43180" dir="5400000">
                  <a:srgbClr val="000000">
                    <a:alpha val="65000"/>
                  </a:srgbClr>
                </a:innerShdw>
              </a:effectLst>
              <a:latin typeface="Calibri" charset="0"/>
              <a:cs typeface="Calibri" charset="0"/>
            </a:endParaRPr>
          </a:p>
          <a:p>
            <a:pPr algn="just">
              <a:buFont typeface="Wingdings" panose="05000000000000000000" pitchFamily="2" charset="2"/>
              <a:buChar char="q"/>
            </a:pPr>
            <a:r>
              <a:rPr lang="en-US" sz="8000" b="1" dirty="0">
                <a:ln w="1905"/>
                <a:effectLst>
                  <a:innerShdw blurRad="69850" dist="43180" dir="5400000">
                    <a:srgbClr val="000000">
                      <a:alpha val="65000"/>
                    </a:srgbClr>
                  </a:innerShdw>
                </a:effectLst>
                <a:latin typeface="Calibri" charset="0"/>
                <a:cs typeface="Calibri" charset="0"/>
              </a:rPr>
              <a:t>        ISA-ISRO software application tool for calculating solar generation covering India and 	whole of Africa launched on 4</a:t>
            </a:r>
            <a:r>
              <a:rPr lang="en-US" sz="8000" b="1" baseline="30000" dirty="0">
                <a:ln w="1905"/>
                <a:effectLst>
                  <a:innerShdw blurRad="69850" dist="43180" dir="5400000">
                    <a:srgbClr val="000000">
                      <a:alpha val="65000"/>
                    </a:srgbClr>
                  </a:innerShdw>
                </a:effectLst>
                <a:latin typeface="Calibri" charset="0"/>
                <a:cs typeface="Calibri" charset="0"/>
              </a:rPr>
              <a:t>th</a:t>
            </a:r>
            <a:r>
              <a:rPr lang="en-US" sz="8000" b="1" dirty="0">
                <a:ln w="1905"/>
                <a:effectLst>
                  <a:innerShdw blurRad="69850" dist="43180" dir="5400000">
                    <a:srgbClr val="000000">
                      <a:alpha val="65000"/>
                    </a:srgbClr>
                  </a:innerShdw>
                </a:effectLst>
                <a:latin typeface="Calibri" charset="0"/>
                <a:cs typeface="Calibri" charset="0"/>
              </a:rPr>
              <a:t> June 2018. </a:t>
            </a:r>
          </a:p>
          <a:p>
            <a:pPr marL="0" indent="0" algn="just">
              <a:buNone/>
            </a:pPr>
            <a:endParaRPr lang="en-US" sz="8000" b="1" dirty="0">
              <a:ln w="1905"/>
              <a:effectLst>
                <a:innerShdw blurRad="69850" dist="43180" dir="5400000">
                  <a:srgbClr val="000000">
                    <a:alpha val="65000"/>
                  </a:srgbClr>
                </a:innerShdw>
              </a:effectLst>
              <a:latin typeface="Calibri" charset="0"/>
              <a:cs typeface="Calibri" charset="0"/>
            </a:endParaRPr>
          </a:p>
          <a:p>
            <a:pPr algn="just">
              <a:buFont typeface="Wingdings" panose="05000000000000000000" pitchFamily="2" charset="2"/>
              <a:buChar char="q"/>
            </a:pPr>
            <a:r>
              <a:rPr lang="en-IN" sz="8000" b="1" dirty="0">
                <a:ln w="1905"/>
                <a:effectLst>
                  <a:innerShdw blurRad="69850" dist="43180" dir="5400000">
                    <a:srgbClr val="000000">
                      <a:alpha val="65000"/>
                    </a:srgbClr>
                  </a:innerShdw>
                </a:effectLst>
                <a:latin typeface="Calibri" charset="0"/>
                <a:cs typeface="Calibri" charset="0"/>
              </a:rPr>
              <a:t>      Cooperation with Strategic and Other Partners established</a:t>
            </a:r>
          </a:p>
          <a:p>
            <a:pPr lvl="1" algn="just">
              <a:buFont typeface="Wingdings" panose="05000000000000000000" pitchFamily="2" charset="2"/>
              <a:buChar char="Ø"/>
            </a:pPr>
            <a:r>
              <a:rPr lang="en-US" sz="7200"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Joint Declarations have been signed with R20, Global Solar Council, IEA, IRENA, Climate Parliament, UNDP, UNIDO and UNCCD on enhancing cooperation on solar energy deployment and assisting in development of bankable Projects in ISA member Countries</a:t>
            </a:r>
          </a:p>
          <a:p>
            <a:pPr marL="1313307" lvl="1" indent="-857250" algn="just">
              <a:buFont typeface="Wingdings" panose="05000000000000000000" pitchFamily="2" charset="2"/>
              <a:buChar char="q"/>
            </a:pPr>
            <a:endParaRPr lang="en-US" sz="8000"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857250" lvl="1" indent="-857250" algn="just">
              <a:spcBef>
                <a:spcPts val="998"/>
              </a:spcBef>
              <a:buFont typeface="Wingdings" panose="05000000000000000000" pitchFamily="2" charset="2"/>
              <a:buChar char="q"/>
            </a:pPr>
            <a:r>
              <a:rPr lang="en-IN" sz="8000" b="1" dirty="0">
                <a:ln w="1905"/>
                <a:effectLst>
                  <a:innerShdw blurRad="69850" dist="43180" dir="5400000">
                    <a:srgbClr val="000000">
                      <a:alpha val="65000"/>
                    </a:srgbClr>
                  </a:innerShdw>
                </a:effectLst>
                <a:latin typeface="Calibri" charset="0"/>
                <a:cs typeface="Calibri" charset="0"/>
              </a:rPr>
              <a:t>Collaborative institutional and knowledge partnerships established with TERI, C-Step, CEEW, CII, CSE, ECREEE, EU, FICCI, INES, NISE, PHDCC, </a:t>
            </a:r>
            <a:r>
              <a:rPr lang="en-US" sz="8000" b="1" dirty="0">
                <a:ln w="1905"/>
                <a:effectLst>
                  <a:innerShdw blurRad="69850" dist="43180" dir="5400000">
                    <a:srgbClr val="000000">
                      <a:alpha val="65000"/>
                    </a:srgbClr>
                  </a:innerShdw>
                </a:effectLst>
                <a:latin typeface="Calibri" charset="0"/>
                <a:cs typeface="Calibri" charset="0"/>
              </a:rPr>
              <a:t>Schneider Electric /Schneider Electric Foundation etc. </a:t>
            </a:r>
          </a:p>
          <a:p>
            <a:pPr marL="0" lvl="1" indent="0" algn="just">
              <a:spcBef>
                <a:spcPts val="998"/>
              </a:spcBef>
              <a:buNone/>
            </a:pPr>
            <a:endParaRPr lang="en-US" sz="8000" b="1" dirty="0">
              <a:ln w="1905"/>
              <a:effectLst>
                <a:innerShdw blurRad="69850" dist="43180" dir="5400000">
                  <a:srgbClr val="000000">
                    <a:alpha val="65000"/>
                  </a:srgbClr>
                </a:innerShdw>
              </a:effectLst>
              <a:latin typeface="Calibri" charset="0"/>
              <a:cs typeface="Calibri" charset="0"/>
            </a:endParaRPr>
          </a:p>
          <a:p>
            <a:pPr marL="856679" lvl="1" indent="-857250" algn="just">
              <a:spcBef>
                <a:spcPts val="998"/>
              </a:spcBef>
              <a:buFont typeface="Wingdings" panose="05000000000000000000" pitchFamily="2" charset="2"/>
              <a:buChar char="q"/>
            </a:pPr>
            <a:r>
              <a:rPr lang="en-US" sz="8000" b="1" dirty="0">
                <a:ln w="1905"/>
                <a:effectLst>
                  <a:innerShdw blurRad="69850" dist="43180" dir="5400000">
                    <a:srgbClr val="000000">
                      <a:alpha val="65000"/>
                    </a:srgbClr>
                  </a:innerShdw>
                </a:effectLst>
                <a:latin typeface="Calibri" charset="0"/>
                <a:cs typeface="Calibri" charset="0"/>
              </a:rPr>
              <a:t>ISA Experts without Borders – Equinox Circle</a:t>
            </a:r>
          </a:p>
          <a:p>
            <a:pPr lvl="1">
              <a:buFont typeface="Wingdings" panose="05000000000000000000" pitchFamily="2" charset="2"/>
              <a:buChar char="Ø"/>
            </a:pPr>
            <a:r>
              <a:rPr lang="en-US" sz="7200"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ISA Secretariat proposes to enlist/empanel experts from 121 prospective Member countries (both North-South and South-South cooperation envisaged) to support its various programs, which have been launched or are in the process of being launched, with an objective to achieve rapid and mass deployment of solar energy </a:t>
            </a:r>
          </a:p>
          <a:p>
            <a:pPr marL="457200" lvl="1" indent="0">
              <a:buNone/>
            </a:pPr>
            <a:endParaRPr lang="en-US" sz="8000"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lgn="just">
              <a:buFont typeface="Wingdings" panose="05000000000000000000" pitchFamily="2" charset="2"/>
              <a:buChar char="q"/>
            </a:pPr>
            <a:r>
              <a:rPr lang="en-US" sz="8000" b="1"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rPr>
              <a:t>      A Global Task Force of Foundations has been constituted to support the ISA  	members countries in formulating the projects.</a:t>
            </a:r>
            <a:endParaRPr lang="en-US" sz="8000" dirty="0">
              <a:ln w="1905"/>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456057" lvl="1" indent="0">
              <a:buNone/>
            </a:pPr>
            <a:endPar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457200" lvl="1" indent="0">
              <a:buNone/>
            </a:pPr>
            <a:endPar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72800" y="6439260"/>
            <a:ext cx="1128960" cy="385140"/>
          </a:xfrm>
          <a:prstGeom prst="rect">
            <a:avLst/>
          </a:prstGeom>
          <a:noFill/>
        </p:spPr>
      </p:pic>
      <p:sp>
        <p:nvSpPr>
          <p:cNvPr id="2" name="Slide Number Placeholder 1">
            <a:extLst>
              <a:ext uri="{FF2B5EF4-FFF2-40B4-BE49-F238E27FC236}">
                <a16:creationId xmlns:a16="http://schemas.microsoft.com/office/drawing/2014/main" id="{9989843E-6524-4F73-A5FC-1B9BF2956990}"/>
              </a:ext>
            </a:extLst>
          </p:cNvPr>
          <p:cNvSpPr>
            <a:spLocks noGrp="1"/>
          </p:cNvSpPr>
          <p:nvPr>
            <p:ph type="sldNum" sz="quarter" idx="12"/>
          </p:nvPr>
        </p:nvSpPr>
        <p:spPr/>
        <p:txBody>
          <a:bodyPr/>
          <a:lstStyle/>
          <a:p>
            <a:fld id="{DD9A5689-CC82-43E9-9650-4611684D07B6}" type="slidenum">
              <a:rPr lang="en-US" smtClean="0"/>
              <a:t>21</a:t>
            </a:fld>
            <a:endParaRPr lang="en-US"/>
          </a:p>
        </p:txBody>
      </p:sp>
    </p:spTree>
    <p:extLst>
      <p:ext uri="{BB962C8B-B14F-4D97-AF65-F5344CB8AC3E}">
        <p14:creationId xmlns:p14="http://schemas.microsoft.com/office/powerpoint/2010/main" val="3056883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780111C-2671-4011-BED1-A6F21F1BE4CE}"/>
              </a:ext>
            </a:extLst>
          </p:cNvPr>
          <p:cNvSpPr>
            <a:spLocks noGrp="1"/>
          </p:cNvSpPr>
          <p:nvPr>
            <p:ph type="body" idx="1"/>
          </p:nvPr>
        </p:nvSpPr>
        <p:spPr>
          <a:xfrm>
            <a:off x="2030506" y="840441"/>
            <a:ext cx="9433112" cy="5249210"/>
          </a:xfrm>
        </p:spPr>
        <p:txBody>
          <a:bodyPr/>
          <a:lstStyle/>
          <a:p>
            <a:pPr marL="342900" indent="-342900">
              <a:buFont typeface="Wingdings" panose="05000000000000000000" pitchFamily="2" charset="2"/>
              <a:buChar char="q"/>
            </a:pPr>
            <a:r>
              <a:rPr lang="en-US" dirty="0">
                <a:solidFill>
                  <a:schemeClr val="tx1"/>
                </a:solidFill>
              </a:rPr>
              <a:t>Measures to increase the number of countries to ratify the Framework Agreement of the ISA (currently only 44 countries among the 121 prospective countries have ratified the Framework Agreement).</a:t>
            </a:r>
          </a:p>
          <a:p>
            <a:pPr marL="342900" indent="-342900">
              <a:buFont typeface="Wingdings" panose="05000000000000000000" pitchFamily="2" charset="2"/>
              <a:buChar char="q"/>
            </a:pPr>
            <a:r>
              <a:rPr lang="en-US" dirty="0">
                <a:solidFill>
                  <a:schemeClr val="tx1"/>
                </a:solidFill>
              </a:rPr>
              <a:t>Measures to increase the number of countries participating in the ISA </a:t>
            </a:r>
            <a:r>
              <a:rPr lang="en-US" dirty="0" err="1">
                <a:solidFill>
                  <a:schemeClr val="tx1"/>
                </a:solidFill>
              </a:rPr>
              <a:t>Programmes</a:t>
            </a:r>
            <a:r>
              <a:rPr lang="en-US" dirty="0">
                <a:solidFill>
                  <a:schemeClr val="tx1"/>
                </a:solidFill>
              </a:rPr>
              <a:t>.</a:t>
            </a:r>
          </a:p>
          <a:p>
            <a:pPr marL="342900" indent="-342900">
              <a:buFont typeface="Wingdings" panose="05000000000000000000" pitchFamily="2" charset="2"/>
              <a:buChar char="q"/>
            </a:pPr>
            <a:r>
              <a:rPr lang="en-US" dirty="0">
                <a:solidFill>
                  <a:schemeClr val="tx1"/>
                </a:solidFill>
              </a:rPr>
              <a:t>Appointment of Country Representatives from member countries to actively engage with the Secretariat.</a:t>
            </a:r>
          </a:p>
          <a:p>
            <a:pPr marL="342900" indent="-342900">
              <a:buFont typeface="Wingdings" panose="05000000000000000000" pitchFamily="2" charset="2"/>
              <a:buChar char="q"/>
            </a:pPr>
            <a:r>
              <a:rPr lang="en-US" dirty="0">
                <a:solidFill>
                  <a:schemeClr val="tx1"/>
                </a:solidFill>
              </a:rPr>
              <a:t>Mobilization of credit by member countries to achieve the USD 1000 billion target by 2030.</a:t>
            </a:r>
          </a:p>
          <a:p>
            <a:pPr marL="342900" indent="-342900">
              <a:buFont typeface="Wingdings" panose="05000000000000000000" pitchFamily="2" charset="2"/>
              <a:buChar char="q"/>
            </a:pPr>
            <a:r>
              <a:rPr lang="en-US" dirty="0">
                <a:solidFill>
                  <a:schemeClr val="tx1"/>
                </a:solidFill>
              </a:rPr>
              <a:t>Mobilization of resources for the Working Capital Fund to support the implementation of ISA’s </a:t>
            </a:r>
            <a:r>
              <a:rPr lang="en-US" dirty="0" err="1">
                <a:solidFill>
                  <a:schemeClr val="tx1"/>
                </a:solidFill>
              </a:rPr>
              <a:t>Programmes</a:t>
            </a:r>
            <a:endParaRPr lang="en-US" dirty="0">
              <a:solidFill>
                <a:schemeClr val="tx1"/>
              </a:solidFill>
            </a:endParaRPr>
          </a:p>
          <a:p>
            <a:pPr marL="342900" indent="-342900">
              <a:buFont typeface="Wingdings" panose="05000000000000000000" pitchFamily="2" charset="2"/>
              <a:buChar char="q"/>
            </a:pPr>
            <a:r>
              <a:rPr lang="en-US" dirty="0">
                <a:solidFill>
                  <a:schemeClr val="tx1"/>
                </a:solidFill>
              </a:rPr>
              <a:t>Submission of project concepts by member countries for demand aggregation by the Secretariat.</a:t>
            </a:r>
          </a:p>
          <a:p>
            <a:pPr marL="342900" indent="-342900">
              <a:buFont typeface="Wingdings" panose="05000000000000000000" pitchFamily="2" charset="2"/>
              <a:buChar char="q"/>
            </a:pPr>
            <a:endParaRPr lang="en-US" dirty="0">
              <a:solidFill>
                <a:schemeClr val="tx1"/>
              </a:solidFill>
            </a:endParaRPr>
          </a:p>
        </p:txBody>
      </p:sp>
      <p:sp>
        <p:nvSpPr>
          <p:cNvPr id="4" name="Slide Number Placeholder 3">
            <a:extLst>
              <a:ext uri="{FF2B5EF4-FFF2-40B4-BE49-F238E27FC236}">
                <a16:creationId xmlns:a16="http://schemas.microsoft.com/office/drawing/2014/main" id="{0195B4AD-D2EB-4947-A1BA-1CB1134794FF}"/>
              </a:ext>
            </a:extLst>
          </p:cNvPr>
          <p:cNvSpPr>
            <a:spLocks noGrp="1"/>
          </p:cNvSpPr>
          <p:nvPr>
            <p:ph type="sldNum" sz="quarter" idx="12"/>
          </p:nvPr>
        </p:nvSpPr>
        <p:spPr/>
        <p:txBody>
          <a:bodyPr/>
          <a:lstStyle/>
          <a:p>
            <a:fld id="{DD9A5689-CC82-43E9-9650-4611684D07B6}" type="slidenum">
              <a:rPr lang="en-US" smtClean="0"/>
              <a:t>22</a:t>
            </a:fld>
            <a:endParaRPr lang="en-US"/>
          </a:p>
        </p:txBody>
      </p:sp>
      <p:sp>
        <p:nvSpPr>
          <p:cNvPr id="6" name="Title 1">
            <a:extLst>
              <a:ext uri="{FF2B5EF4-FFF2-40B4-BE49-F238E27FC236}">
                <a16:creationId xmlns:a16="http://schemas.microsoft.com/office/drawing/2014/main" id="{B5F2F3AF-C6A6-4ECE-9535-102F73ECEC87}"/>
              </a:ext>
            </a:extLst>
          </p:cNvPr>
          <p:cNvSpPr txBox="1">
            <a:spLocks/>
          </p:cNvSpPr>
          <p:nvPr/>
        </p:nvSpPr>
        <p:spPr>
          <a:xfrm>
            <a:off x="-1" y="0"/>
            <a:ext cx="1640541" cy="6858000"/>
          </a:xfrm>
          <a:prstGeom prst="rect">
            <a:avLst/>
          </a:prstGeom>
          <a:solidFill>
            <a:srgbClr val="0070C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chemeClr val="bg1"/>
                </a:solidFill>
                <a:latin typeface="+mn-lt"/>
              </a:rPr>
              <a:t>Issues for seeking guidance </a:t>
            </a:r>
            <a:r>
              <a:rPr lang="en-US" sz="2800" b="1" dirty="0" err="1">
                <a:solidFill>
                  <a:schemeClr val="bg1"/>
                </a:solidFill>
                <a:latin typeface="+mn-lt"/>
              </a:rPr>
              <a:t>frorm</a:t>
            </a:r>
            <a:r>
              <a:rPr lang="en-US" sz="2800" b="1" dirty="0">
                <a:solidFill>
                  <a:schemeClr val="bg1"/>
                </a:solidFill>
                <a:latin typeface="+mn-lt"/>
              </a:rPr>
              <a:t> the Assembly</a:t>
            </a:r>
          </a:p>
          <a:p>
            <a:br>
              <a:rPr lang="en-US" sz="3600" dirty="0">
                <a:solidFill>
                  <a:schemeClr val="bg1"/>
                </a:solidFill>
                <a:latin typeface="+mn-lt"/>
              </a:rPr>
            </a:br>
            <a:endParaRPr lang="en-US" sz="3600" dirty="0">
              <a:solidFill>
                <a:schemeClr val="bg1"/>
              </a:solidFill>
              <a:latin typeface="+mn-lt"/>
            </a:endParaRPr>
          </a:p>
        </p:txBody>
      </p:sp>
      <p:pic>
        <p:nvPicPr>
          <p:cNvPr id="7" name="Picture 8" descr="http://www.isolaralliance.com/img/logo.jpg">
            <a:extLst>
              <a:ext uri="{FF2B5EF4-FFF2-40B4-BE49-F238E27FC236}">
                <a16:creationId xmlns:a16="http://schemas.microsoft.com/office/drawing/2014/main" id="{4B40FAD9-AB1A-4820-909B-18EEF8AD348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027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2919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E3D221-0504-4ED6-9B1C-219DE68FF33E}"/>
              </a:ext>
            </a:extLst>
          </p:cNvPr>
          <p:cNvPicPr>
            <a:picLocks noChangeAspect="1"/>
          </p:cNvPicPr>
          <p:nvPr/>
        </p:nvPicPr>
        <p:blipFill rotWithShape="1">
          <a:blip r:embed="rId2">
            <a:extLst>
              <a:ext uri="{28A0092B-C50C-407E-A947-70E740481C1C}">
                <a14:useLocalDpi xmlns:a14="http://schemas.microsoft.com/office/drawing/2010/main" val="0"/>
              </a:ext>
            </a:extLst>
          </a:blip>
          <a:srcRect l="15145" r="9614" b="-1"/>
          <a:stretch/>
        </p:blipFill>
        <p:spPr>
          <a:xfrm>
            <a:off x="815807" y="804672"/>
            <a:ext cx="5934456" cy="5248656"/>
          </a:xfrm>
          <a:prstGeom prst="rect">
            <a:avLst/>
          </a:prstGeom>
          <a:effectLst/>
        </p:spPr>
      </p:pic>
      <p:sp>
        <p:nvSpPr>
          <p:cNvPr id="2" name="Title 1">
            <a:extLst>
              <a:ext uri="{FF2B5EF4-FFF2-40B4-BE49-F238E27FC236}">
                <a16:creationId xmlns:a16="http://schemas.microsoft.com/office/drawing/2014/main" id="{0073679A-5DD8-4192-8C70-5580B6F78B8E}"/>
              </a:ext>
            </a:extLst>
          </p:cNvPr>
          <p:cNvSpPr>
            <a:spLocks noGrp="1"/>
          </p:cNvSpPr>
          <p:nvPr>
            <p:ph type="title"/>
          </p:nvPr>
        </p:nvSpPr>
        <p:spPr>
          <a:xfrm>
            <a:off x="7858474" y="640081"/>
            <a:ext cx="3693445" cy="3158713"/>
          </a:xfrm>
          <a:noFill/>
        </p:spPr>
        <p:txBody>
          <a:bodyPr vert="horz" lIns="91440" tIns="45720" rIns="91440" bIns="45720" rtlCol="0" anchor="b">
            <a:normAutofit/>
          </a:bodyPr>
          <a:lstStyle/>
          <a:p>
            <a:r>
              <a:rPr lang="en-US" sz="4800" b="1" dirty="0"/>
              <a:t>Discussion</a:t>
            </a:r>
          </a:p>
        </p:txBody>
      </p:sp>
      <p:pic>
        <p:nvPicPr>
          <p:cNvPr id="5" name="Picture 8" descr="http://www.isolaralliance.com/img/logo.jpg">
            <a:extLst>
              <a:ext uri="{FF2B5EF4-FFF2-40B4-BE49-F238E27FC236}">
                <a16:creationId xmlns:a16="http://schemas.microsoft.com/office/drawing/2014/main" id="{43237D23-B68A-4DDC-9BAD-90E17CF387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027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3FAFB8A7-226D-4073-9CD8-995F165AD3CD}"/>
              </a:ext>
            </a:extLst>
          </p:cNvPr>
          <p:cNvSpPr>
            <a:spLocks noGrp="1"/>
          </p:cNvSpPr>
          <p:nvPr>
            <p:ph type="sldNum" sz="quarter" idx="12"/>
          </p:nvPr>
        </p:nvSpPr>
        <p:spPr/>
        <p:txBody>
          <a:bodyPr/>
          <a:lstStyle/>
          <a:p>
            <a:fld id="{DD9A5689-CC82-43E9-9650-4611684D07B6}" type="slidenum">
              <a:rPr lang="en-US" smtClean="0"/>
              <a:t>23</a:t>
            </a:fld>
            <a:endParaRPr lang="en-US"/>
          </a:p>
        </p:txBody>
      </p:sp>
    </p:spTree>
    <p:extLst>
      <p:ext uri="{BB962C8B-B14F-4D97-AF65-F5344CB8AC3E}">
        <p14:creationId xmlns:p14="http://schemas.microsoft.com/office/powerpoint/2010/main" val="1617525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42" t="12222" r="142" b="14444"/>
          <a:stretch/>
        </p:blipFill>
        <p:spPr>
          <a:xfrm>
            <a:off x="76200" y="0"/>
            <a:ext cx="12039600" cy="6781800"/>
          </a:xfrm>
          <a:prstGeom prst="rect">
            <a:avLst/>
          </a:prstGeom>
        </p:spPr>
      </p:pic>
      <p:sp>
        <p:nvSpPr>
          <p:cNvPr id="3" name="Slide Number Placeholder 2">
            <a:extLst>
              <a:ext uri="{FF2B5EF4-FFF2-40B4-BE49-F238E27FC236}">
                <a16:creationId xmlns:a16="http://schemas.microsoft.com/office/drawing/2014/main" id="{F0CE3729-2FFE-413C-BE39-15C8F7511541}"/>
              </a:ext>
            </a:extLst>
          </p:cNvPr>
          <p:cNvSpPr>
            <a:spLocks noGrp="1"/>
          </p:cNvSpPr>
          <p:nvPr>
            <p:ph type="sldNum" sz="quarter" idx="12"/>
          </p:nvPr>
        </p:nvSpPr>
        <p:spPr/>
        <p:txBody>
          <a:bodyPr/>
          <a:lstStyle/>
          <a:p>
            <a:fld id="{DD9A5689-CC82-43E9-9650-4611684D07B6}" type="slidenum">
              <a:rPr lang="en-US" smtClean="0"/>
              <a:t>3</a:t>
            </a:fld>
            <a:endParaRPr lang="en-US"/>
          </a:p>
        </p:txBody>
      </p:sp>
    </p:spTree>
    <p:extLst>
      <p:ext uri="{BB962C8B-B14F-4D97-AF65-F5344CB8AC3E}">
        <p14:creationId xmlns:p14="http://schemas.microsoft.com/office/powerpoint/2010/main" val="2658330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6B0869B-5E8F-4199-B06B-B7FD15CDCC7F}"/>
              </a:ext>
            </a:extLst>
          </p:cNvPr>
          <p:cNvPicPr>
            <a:picLocks noChangeAspect="1"/>
          </p:cNvPicPr>
          <p:nvPr/>
        </p:nvPicPr>
        <p:blipFill>
          <a:blip r:embed="rId2"/>
          <a:stretch>
            <a:fillRect/>
          </a:stretch>
        </p:blipFill>
        <p:spPr>
          <a:xfrm>
            <a:off x="2346897" y="1255659"/>
            <a:ext cx="4603536" cy="4513006"/>
          </a:xfrm>
          <a:prstGeom prst="rect">
            <a:avLst/>
          </a:prstGeom>
        </p:spPr>
      </p:pic>
      <p:pic>
        <p:nvPicPr>
          <p:cNvPr id="8" name="Picture 7">
            <a:extLst>
              <a:ext uri="{FF2B5EF4-FFF2-40B4-BE49-F238E27FC236}">
                <a16:creationId xmlns:a16="http://schemas.microsoft.com/office/drawing/2014/main" id="{A20D0E38-F42F-4A36-A17D-D23EBF16AC3F}"/>
              </a:ext>
            </a:extLst>
          </p:cNvPr>
          <p:cNvPicPr>
            <a:picLocks noChangeAspect="1"/>
          </p:cNvPicPr>
          <p:nvPr/>
        </p:nvPicPr>
        <p:blipFill>
          <a:blip r:embed="rId3"/>
          <a:stretch>
            <a:fillRect/>
          </a:stretch>
        </p:blipFill>
        <p:spPr>
          <a:xfrm>
            <a:off x="2509679" y="1063391"/>
            <a:ext cx="837836" cy="718145"/>
          </a:xfrm>
          <a:prstGeom prst="rect">
            <a:avLst/>
          </a:prstGeom>
        </p:spPr>
      </p:pic>
      <p:sp>
        <p:nvSpPr>
          <p:cNvPr id="9" name="Rectangle 8">
            <a:extLst>
              <a:ext uri="{FF2B5EF4-FFF2-40B4-BE49-F238E27FC236}">
                <a16:creationId xmlns:a16="http://schemas.microsoft.com/office/drawing/2014/main" id="{041BACD9-186B-4A62-8FE6-771053B0259A}"/>
              </a:ext>
            </a:extLst>
          </p:cNvPr>
          <p:cNvSpPr/>
          <p:nvPr/>
        </p:nvSpPr>
        <p:spPr>
          <a:xfrm>
            <a:off x="1101064" y="5799350"/>
            <a:ext cx="7142206" cy="338554"/>
          </a:xfrm>
          <a:prstGeom prst="rect">
            <a:avLst/>
          </a:prstGeom>
        </p:spPr>
        <p:txBody>
          <a:bodyPr wrap="square">
            <a:spAutoFit/>
          </a:bodyPr>
          <a:lstStyle/>
          <a:p>
            <a:pPr algn="ctr"/>
            <a:r>
              <a:rPr lang="en-US" sz="1600" i="1" dirty="0"/>
              <a:t>SOLAR energy investment 2004-17 ($</a:t>
            </a:r>
            <a:r>
              <a:rPr lang="en-US" sz="1600" i="1" dirty="0" err="1"/>
              <a:t>bn</a:t>
            </a:r>
            <a:r>
              <a:rPr lang="en-US" sz="1600" i="1" dirty="0"/>
              <a:t>) By REGION</a:t>
            </a:r>
          </a:p>
        </p:txBody>
      </p:sp>
      <p:pic>
        <p:nvPicPr>
          <p:cNvPr id="10" name="Picture 9">
            <a:extLst>
              <a:ext uri="{FF2B5EF4-FFF2-40B4-BE49-F238E27FC236}">
                <a16:creationId xmlns:a16="http://schemas.microsoft.com/office/drawing/2014/main" id="{312089E5-993B-4FA4-BE92-69746BADB321}"/>
              </a:ext>
            </a:extLst>
          </p:cNvPr>
          <p:cNvPicPr>
            <a:picLocks noChangeAspect="1"/>
          </p:cNvPicPr>
          <p:nvPr/>
        </p:nvPicPr>
        <p:blipFill>
          <a:blip r:embed="rId4"/>
          <a:stretch>
            <a:fillRect/>
          </a:stretch>
        </p:blipFill>
        <p:spPr>
          <a:xfrm>
            <a:off x="7868094" y="956917"/>
            <a:ext cx="4043916" cy="5412016"/>
          </a:xfrm>
          <a:prstGeom prst="rect">
            <a:avLst/>
          </a:prstGeom>
        </p:spPr>
      </p:pic>
      <p:sp>
        <p:nvSpPr>
          <p:cNvPr id="13" name="TextBox 12">
            <a:extLst>
              <a:ext uri="{FF2B5EF4-FFF2-40B4-BE49-F238E27FC236}">
                <a16:creationId xmlns:a16="http://schemas.microsoft.com/office/drawing/2014/main" id="{5473109D-BE8E-43A1-BA31-327F14FA76A2}"/>
              </a:ext>
            </a:extLst>
          </p:cNvPr>
          <p:cNvSpPr txBox="1"/>
          <p:nvPr/>
        </p:nvSpPr>
        <p:spPr>
          <a:xfrm>
            <a:off x="0" y="-42656"/>
            <a:ext cx="2126019" cy="7109639"/>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US" sz="2400" b="1" dirty="0">
                <a:solidFill>
                  <a:schemeClr val="bg1"/>
                </a:solidFill>
                <a:effectLst>
                  <a:outerShdw blurRad="38100" dist="38100" dir="2700000" algn="tl">
                    <a:srgbClr val="000000">
                      <a:alpha val="43137"/>
                    </a:srgbClr>
                  </a:outerShdw>
                </a:effectLst>
              </a:rPr>
              <a:t>USD 1 trillion target</a:t>
            </a:r>
          </a:p>
          <a:p>
            <a:endParaRPr lang="en-US" sz="2400" b="1" dirty="0">
              <a:solidFill>
                <a:schemeClr val="bg1"/>
              </a:solidFill>
              <a:effectLst>
                <a:outerShdw blurRad="38100" dist="38100" dir="2700000" algn="tl">
                  <a:srgbClr val="000000">
                    <a:alpha val="43137"/>
                  </a:srgbClr>
                </a:outerShdw>
              </a:effectLst>
            </a:endParaRPr>
          </a:p>
          <a:p>
            <a:r>
              <a:rPr lang="en-US" sz="2400" dirty="0">
                <a:solidFill>
                  <a:schemeClr val="bg1"/>
                </a:solidFill>
                <a:effectLst>
                  <a:outerShdw blurRad="38100" dist="38100" dir="2700000" algn="tl">
                    <a:srgbClr val="000000">
                      <a:alpha val="43137"/>
                    </a:srgbClr>
                  </a:outerShdw>
                </a:effectLst>
              </a:rPr>
              <a:t>Understanding the BIG PICTURE!</a:t>
            </a:r>
          </a:p>
          <a:p>
            <a:endParaRPr lang="en-US" sz="2400"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
        <p:nvSpPr>
          <p:cNvPr id="12" name="TextBox 11">
            <a:extLst>
              <a:ext uri="{FF2B5EF4-FFF2-40B4-BE49-F238E27FC236}">
                <a16:creationId xmlns:a16="http://schemas.microsoft.com/office/drawing/2014/main" id="{6F480FB8-CF8C-4B6C-95A4-644E45139252}"/>
              </a:ext>
            </a:extLst>
          </p:cNvPr>
          <p:cNvSpPr txBox="1"/>
          <p:nvPr/>
        </p:nvSpPr>
        <p:spPr>
          <a:xfrm>
            <a:off x="3425921" y="350874"/>
            <a:ext cx="2445488" cy="400110"/>
          </a:xfrm>
          <a:prstGeom prst="rect">
            <a:avLst/>
          </a:prstGeom>
          <a:noFill/>
        </p:spPr>
        <p:txBody>
          <a:bodyPr wrap="square" rtlCol="0">
            <a:spAutoFit/>
          </a:bodyPr>
          <a:lstStyle/>
          <a:p>
            <a:pPr algn="ctr"/>
            <a:r>
              <a:rPr lang="en-US" sz="2000" dirty="0">
                <a:effectLst>
                  <a:outerShdw blurRad="38100" dist="38100" dir="2700000" algn="tl">
                    <a:srgbClr val="000000">
                      <a:alpha val="43137"/>
                    </a:srgbClr>
                  </a:outerShdw>
                </a:effectLst>
              </a:rPr>
              <a:t>Looking</a:t>
            </a:r>
            <a:r>
              <a:rPr lang="en-US" sz="2000" dirty="0">
                <a:solidFill>
                  <a:schemeClr val="accent2">
                    <a:lumMod val="75000"/>
                  </a:schemeClr>
                </a:solidFill>
                <a:effectLst>
                  <a:outerShdw blurRad="38100" dist="38100" dir="2700000" algn="tl">
                    <a:srgbClr val="000000">
                      <a:alpha val="43137"/>
                    </a:srgbClr>
                  </a:outerShdw>
                </a:effectLst>
              </a:rPr>
              <a:t> </a:t>
            </a:r>
            <a:r>
              <a:rPr lang="en-US" sz="2000" dirty="0">
                <a:effectLst>
                  <a:outerShdw blurRad="38100" dist="38100" dir="2700000" algn="tl">
                    <a:srgbClr val="000000">
                      <a:alpha val="43137"/>
                    </a:srgbClr>
                  </a:outerShdw>
                </a:effectLst>
              </a:rPr>
              <a:t>back</a:t>
            </a:r>
          </a:p>
        </p:txBody>
      </p:sp>
      <p:sp>
        <p:nvSpPr>
          <p:cNvPr id="14" name="TextBox 13">
            <a:extLst>
              <a:ext uri="{FF2B5EF4-FFF2-40B4-BE49-F238E27FC236}">
                <a16:creationId xmlns:a16="http://schemas.microsoft.com/office/drawing/2014/main" id="{824F9963-95EF-4C9D-B916-BD63C9F10F98}"/>
              </a:ext>
            </a:extLst>
          </p:cNvPr>
          <p:cNvSpPr txBox="1"/>
          <p:nvPr/>
        </p:nvSpPr>
        <p:spPr>
          <a:xfrm>
            <a:off x="8924260" y="350874"/>
            <a:ext cx="2445488" cy="400110"/>
          </a:xfrm>
          <a:prstGeom prst="rect">
            <a:avLst/>
          </a:prstGeom>
          <a:noFill/>
        </p:spPr>
        <p:txBody>
          <a:bodyPr wrap="square" rtlCol="0">
            <a:spAutoFit/>
          </a:bodyPr>
          <a:lstStyle/>
          <a:p>
            <a:r>
              <a:rPr lang="en-US" sz="2000" dirty="0">
                <a:effectLst>
                  <a:outerShdw blurRad="38100" dist="38100" dir="2700000" algn="tl">
                    <a:srgbClr val="000000">
                      <a:alpha val="43137"/>
                    </a:srgbClr>
                  </a:outerShdw>
                </a:effectLst>
              </a:rPr>
              <a:t>Looking ahead</a:t>
            </a:r>
          </a:p>
        </p:txBody>
      </p:sp>
      <p:sp>
        <p:nvSpPr>
          <p:cNvPr id="2" name="TextBox 1">
            <a:extLst>
              <a:ext uri="{FF2B5EF4-FFF2-40B4-BE49-F238E27FC236}">
                <a16:creationId xmlns:a16="http://schemas.microsoft.com/office/drawing/2014/main" id="{C494217B-A357-4EB6-8CCF-D9669B7F12A4}"/>
              </a:ext>
            </a:extLst>
          </p:cNvPr>
          <p:cNvSpPr txBox="1"/>
          <p:nvPr/>
        </p:nvSpPr>
        <p:spPr>
          <a:xfrm>
            <a:off x="6359212" y="6490533"/>
            <a:ext cx="3186259" cy="307777"/>
          </a:xfrm>
          <a:prstGeom prst="rect">
            <a:avLst/>
          </a:prstGeom>
          <a:noFill/>
        </p:spPr>
        <p:txBody>
          <a:bodyPr wrap="square" rtlCol="0">
            <a:spAutoFit/>
          </a:bodyPr>
          <a:lstStyle/>
          <a:p>
            <a:r>
              <a:rPr lang="en-US" sz="1400" dirty="0"/>
              <a:t>Source: BNEF 2017</a:t>
            </a:r>
          </a:p>
        </p:txBody>
      </p:sp>
      <p:pic>
        <p:nvPicPr>
          <p:cNvPr id="11" name="Picture 10">
            <a:extLst>
              <a:ext uri="{FF2B5EF4-FFF2-40B4-BE49-F238E27FC236}">
                <a16:creationId xmlns:a16="http://schemas.microsoft.com/office/drawing/2014/main" id="{4AA339ED-28C2-49E8-8CF1-0264B377017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567134" y="60682"/>
            <a:ext cx="1624866" cy="528846"/>
          </a:xfrm>
          <a:prstGeom prst="rect">
            <a:avLst/>
          </a:prstGeom>
        </p:spPr>
      </p:pic>
      <p:sp>
        <p:nvSpPr>
          <p:cNvPr id="3" name="Slide Number Placeholder 2">
            <a:extLst>
              <a:ext uri="{FF2B5EF4-FFF2-40B4-BE49-F238E27FC236}">
                <a16:creationId xmlns:a16="http://schemas.microsoft.com/office/drawing/2014/main" id="{19BB3B51-39FA-4B80-89A1-E22382A34DF2}"/>
              </a:ext>
            </a:extLst>
          </p:cNvPr>
          <p:cNvSpPr>
            <a:spLocks noGrp="1"/>
          </p:cNvSpPr>
          <p:nvPr>
            <p:ph type="sldNum" sz="quarter" idx="12"/>
          </p:nvPr>
        </p:nvSpPr>
        <p:spPr/>
        <p:txBody>
          <a:bodyPr/>
          <a:lstStyle/>
          <a:p>
            <a:fld id="{DD9A5689-CC82-43E9-9650-4611684D07B6}" type="slidenum">
              <a:rPr lang="en-US" smtClean="0"/>
              <a:t>4</a:t>
            </a:fld>
            <a:endParaRPr lang="en-US"/>
          </a:p>
        </p:txBody>
      </p:sp>
      <p:sp>
        <p:nvSpPr>
          <p:cNvPr id="4" name="TextBox 3">
            <a:extLst>
              <a:ext uri="{FF2B5EF4-FFF2-40B4-BE49-F238E27FC236}">
                <a16:creationId xmlns:a16="http://schemas.microsoft.com/office/drawing/2014/main" id="{B6F982C6-5122-4501-AA78-F4DD4447BCEC}"/>
              </a:ext>
            </a:extLst>
          </p:cNvPr>
          <p:cNvSpPr txBox="1"/>
          <p:nvPr/>
        </p:nvSpPr>
        <p:spPr>
          <a:xfrm>
            <a:off x="7868094" y="1379283"/>
            <a:ext cx="1082488" cy="184666"/>
          </a:xfrm>
          <a:prstGeom prst="rect">
            <a:avLst/>
          </a:prstGeom>
          <a:solidFill>
            <a:schemeClr val="bg1"/>
          </a:solidFill>
        </p:spPr>
        <p:txBody>
          <a:bodyPr wrap="square" rtlCol="0">
            <a:spAutoFit/>
          </a:bodyPr>
          <a:lstStyle/>
          <a:p>
            <a:endParaRPr lang="en-US" sz="600" dirty="0"/>
          </a:p>
        </p:txBody>
      </p:sp>
    </p:spTree>
    <p:extLst>
      <p:ext uri="{BB962C8B-B14F-4D97-AF65-F5344CB8AC3E}">
        <p14:creationId xmlns:p14="http://schemas.microsoft.com/office/powerpoint/2010/main" val="195794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640C64F9-07B1-4FB9-9193-95B5D7E782B8}"/>
              </a:ext>
            </a:extLst>
          </p:cNvPr>
          <p:cNvGraphicFramePr/>
          <p:nvPr>
            <p:extLst>
              <p:ext uri="{D42A27DB-BD31-4B8C-83A1-F6EECF244321}">
                <p14:modId xmlns:p14="http://schemas.microsoft.com/office/powerpoint/2010/main" val="174048246"/>
              </p:ext>
            </p:extLst>
          </p:nvPr>
        </p:nvGraphicFramePr>
        <p:xfrm>
          <a:off x="1783160" y="576776"/>
          <a:ext cx="6560605" cy="6210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221AC5C5-544D-4F39-90EB-BEE952CC75C8}"/>
              </a:ext>
            </a:extLst>
          </p:cNvPr>
          <p:cNvSpPr txBox="1"/>
          <p:nvPr/>
        </p:nvSpPr>
        <p:spPr>
          <a:xfrm>
            <a:off x="0" y="0"/>
            <a:ext cx="1783160" cy="7109639"/>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r>
              <a:rPr lang="en-US" sz="2400" b="1" dirty="0">
                <a:solidFill>
                  <a:schemeClr val="bg1"/>
                </a:solidFill>
                <a:effectLst>
                  <a:outerShdw blurRad="38100" dist="38100" dir="2700000" algn="tl">
                    <a:srgbClr val="000000">
                      <a:alpha val="43137"/>
                    </a:srgbClr>
                  </a:outerShdw>
                </a:effectLst>
              </a:rPr>
              <a:t>Leveraging ISA funds to mobilize scaled-up investments from key players</a:t>
            </a: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solidFill>
                <a:schemeClr val="bg1"/>
              </a:solidFill>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p:txBody>
      </p:sp>
      <p:graphicFrame>
        <p:nvGraphicFramePr>
          <p:cNvPr id="11" name="Diagram 10">
            <a:extLst>
              <a:ext uri="{FF2B5EF4-FFF2-40B4-BE49-F238E27FC236}">
                <a16:creationId xmlns:a16="http://schemas.microsoft.com/office/drawing/2014/main" id="{82A65801-AE6A-4EE0-AF84-6C4B0EE73BA0}"/>
              </a:ext>
            </a:extLst>
          </p:cNvPr>
          <p:cNvGraphicFramePr/>
          <p:nvPr>
            <p:extLst/>
          </p:nvPr>
        </p:nvGraphicFramePr>
        <p:xfrm>
          <a:off x="7749021" y="604363"/>
          <a:ext cx="4442979" cy="61162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TextBox 11">
            <a:extLst>
              <a:ext uri="{FF2B5EF4-FFF2-40B4-BE49-F238E27FC236}">
                <a16:creationId xmlns:a16="http://schemas.microsoft.com/office/drawing/2014/main" id="{FFA5328A-A028-446C-91ED-B9708F6946B5}"/>
              </a:ext>
            </a:extLst>
          </p:cNvPr>
          <p:cNvSpPr txBox="1"/>
          <p:nvPr/>
        </p:nvSpPr>
        <p:spPr>
          <a:xfrm>
            <a:off x="8518782" y="186598"/>
            <a:ext cx="2903456" cy="369332"/>
          </a:xfrm>
          <a:prstGeom prst="rect">
            <a:avLst/>
          </a:prstGeom>
          <a:noFill/>
        </p:spPr>
        <p:txBody>
          <a:bodyPr wrap="square" rtlCol="0">
            <a:spAutoFit/>
          </a:bodyPr>
          <a:lstStyle/>
          <a:p>
            <a:r>
              <a:rPr lang="en-US" b="1" dirty="0"/>
              <a:t>Key tools and mechanisms</a:t>
            </a:r>
          </a:p>
        </p:txBody>
      </p:sp>
      <p:sp>
        <p:nvSpPr>
          <p:cNvPr id="6" name="TextBox 5">
            <a:extLst>
              <a:ext uri="{FF2B5EF4-FFF2-40B4-BE49-F238E27FC236}">
                <a16:creationId xmlns:a16="http://schemas.microsoft.com/office/drawing/2014/main" id="{D2F85E49-99FC-43C8-B9C9-CC2A30350F98}"/>
              </a:ext>
            </a:extLst>
          </p:cNvPr>
          <p:cNvSpPr txBox="1"/>
          <p:nvPr/>
        </p:nvSpPr>
        <p:spPr>
          <a:xfrm>
            <a:off x="2252478" y="187779"/>
            <a:ext cx="5027224" cy="369332"/>
          </a:xfrm>
          <a:prstGeom prst="rect">
            <a:avLst/>
          </a:prstGeom>
          <a:noFill/>
        </p:spPr>
        <p:txBody>
          <a:bodyPr wrap="square" rtlCol="0">
            <a:spAutoFit/>
          </a:bodyPr>
          <a:lstStyle/>
          <a:p>
            <a:r>
              <a:rPr lang="en-US" b="1" dirty="0"/>
              <a:t>ISA’s role as an investment mobilizing mechanism</a:t>
            </a:r>
          </a:p>
        </p:txBody>
      </p:sp>
      <p:pic>
        <p:nvPicPr>
          <p:cNvPr id="4" name="Picture 3">
            <a:extLst>
              <a:ext uri="{FF2B5EF4-FFF2-40B4-BE49-F238E27FC236}">
                <a16:creationId xmlns:a16="http://schemas.microsoft.com/office/drawing/2014/main" id="{36530852-5B33-4EF5-BF9D-0CE1E8085D16}"/>
              </a:ext>
            </a:extLst>
          </p:cNvPr>
          <p:cNvPicPr>
            <a:picLocks noChangeAspect="1"/>
          </p:cNvPicPr>
          <p:nvPr/>
        </p:nvPicPr>
        <p:blipFill>
          <a:blip r:embed="rId12"/>
          <a:stretch>
            <a:fillRect/>
          </a:stretch>
        </p:blipFill>
        <p:spPr>
          <a:xfrm>
            <a:off x="10323498" y="6074015"/>
            <a:ext cx="1786283" cy="695004"/>
          </a:xfrm>
          <a:prstGeom prst="rect">
            <a:avLst/>
          </a:prstGeom>
        </p:spPr>
      </p:pic>
      <p:sp>
        <p:nvSpPr>
          <p:cNvPr id="5" name="Slide Number Placeholder 4">
            <a:extLst>
              <a:ext uri="{FF2B5EF4-FFF2-40B4-BE49-F238E27FC236}">
                <a16:creationId xmlns:a16="http://schemas.microsoft.com/office/drawing/2014/main" id="{348F58B2-AD4E-414B-B5AD-FD32A620E422}"/>
              </a:ext>
            </a:extLst>
          </p:cNvPr>
          <p:cNvSpPr>
            <a:spLocks noGrp="1"/>
          </p:cNvSpPr>
          <p:nvPr>
            <p:ph type="sldNum" sz="quarter" idx="12"/>
          </p:nvPr>
        </p:nvSpPr>
        <p:spPr/>
        <p:txBody>
          <a:bodyPr/>
          <a:lstStyle/>
          <a:p>
            <a:fld id="{DD9A5689-CC82-43E9-9650-4611684D07B6}" type="slidenum">
              <a:rPr lang="en-US" smtClean="0"/>
              <a:t>5</a:t>
            </a:fld>
            <a:endParaRPr lang="en-US"/>
          </a:p>
        </p:txBody>
      </p:sp>
    </p:spTree>
    <p:extLst>
      <p:ext uri="{BB962C8B-B14F-4D97-AF65-F5344CB8AC3E}">
        <p14:creationId xmlns:p14="http://schemas.microsoft.com/office/powerpoint/2010/main" val="2338978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94635"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751264" y="867162"/>
            <a:ext cx="10097836" cy="5447645"/>
          </a:xfrm>
          <a:prstGeom prst="rect">
            <a:avLst/>
          </a:prstGeom>
          <a:noFill/>
        </p:spPr>
        <p:txBody>
          <a:bodyPr wrap="square" rtlCol="0">
            <a:spAutoFit/>
          </a:bodyPr>
          <a:lstStyle/>
          <a:p>
            <a:pPr marL="914400" lvl="1" indent="-457200" algn="just">
              <a:buFont typeface="Wingdings" panose="05000000000000000000" pitchFamily="2" charset="2"/>
              <a:buChar char="q"/>
              <a:defRPr/>
            </a:pPr>
            <a:r>
              <a:rPr lang="en-IN" altLang="en-US" sz="2800" b="1" dirty="0">
                <a:latin typeface="Arial" panose="020B0604020202020204" pitchFamily="34" charset="0"/>
              </a:rPr>
              <a:t>Scaling Solar Applications for Agricultural Use</a:t>
            </a:r>
          </a:p>
          <a:p>
            <a:pPr marL="1371600" lvl="2" indent="-457200" algn="just">
              <a:buFont typeface="Wingdings" panose="05000000000000000000" pitchFamily="2" charset="2"/>
              <a:buChar char="Ø"/>
              <a:defRPr/>
            </a:pPr>
            <a:r>
              <a:rPr lang="en-IN" sz="2000" dirty="0">
                <a:latin typeface="Arial" panose="020B0604020202020204" pitchFamily="34" charset="0"/>
                <a:cs typeface="Arial" panose="020B0604020202020204" pitchFamily="34" charset="0"/>
              </a:rPr>
              <a:t>Members - 28 Countries</a:t>
            </a:r>
          </a:p>
          <a:p>
            <a:pPr lvl="2" algn="just">
              <a:defRPr/>
            </a:pPr>
            <a:endParaRPr lang="en-IN" altLang="en-US" sz="2000" dirty="0">
              <a:latin typeface="Arial" panose="020B0604020202020204" pitchFamily="34" charset="0"/>
              <a:cs typeface="Arial" panose="020B0604020202020204" pitchFamily="34" charset="0"/>
            </a:endParaRPr>
          </a:p>
          <a:p>
            <a:pPr marL="914400" lvl="1" indent="-457200" algn="just">
              <a:buFont typeface="Wingdings" panose="05000000000000000000" pitchFamily="2" charset="2"/>
              <a:buChar char="q"/>
              <a:defRPr/>
            </a:pPr>
            <a:r>
              <a:rPr lang="en-IN" altLang="en-US" sz="2800" b="1" dirty="0">
                <a:latin typeface="Arial" panose="020B0604020202020204" pitchFamily="34" charset="0"/>
              </a:rPr>
              <a:t>Affordable Finance at Scale</a:t>
            </a:r>
          </a:p>
          <a:p>
            <a:pPr marL="1371600" lvl="2" indent="-457200" algn="just">
              <a:buFont typeface="Wingdings" panose="05000000000000000000" pitchFamily="2" charset="2"/>
              <a:buChar char="Ø"/>
              <a:defRPr/>
            </a:pPr>
            <a:r>
              <a:rPr lang="en-IN" sz="2000" dirty="0">
                <a:latin typeface="Arial" panose="020B0604020202020204" pitchFamily="34" charset="0"/>
                <a:cs typeface="Arial" panose="020B0604020202020204" pitchFamily="34" charset="0"/>
              </a:rPr>
              <a:t>Members - 31 Countries</a:t>
            </a:r>
          </a:p>
          <a:p>
            <a:pPr lvl="2" algn="just">
              <a:defRPr/>
            </a:pPr>
            <a:endParaRPr lang="en-IN" altLang="en-US" sz="2000" dirty="0">
              <a:latin typeface="Arial" panose="020B0604020202020204" pitchFamily="34" charset="0"/>
              <a:cs typeface="Arial" panose="020B0604020202020204" pitchFamily="34" charset="0"/>
            </a:endParaRPr>
          </a:p>
          <a:p>
            <a:pPr marL="914400" lvl="1" indent="-457200" algn="just">
              <a:buFont typeface="Wingdings" panose="05000000000000000000" pitchFamily="2" charset="2"/>
              <a:buChar char="q"/>
              <a:defRPr/>
            </a:pPr>
            <a:r>
              <a:rPr lang="en-IN" altLang="en-US" sz="2800" b="1" dirty="0">
                <a:latin typeface="Arial" panose="020B0604020202020204" pitchFamily="34" charset="0"/>
              </a:rPr>
              <a:t>Scaling Solar Mini-Grids</a:t>
            </a:r>
          </a:p>
          <a:p>
            <a:pPr marL="1371600" lvl="2" indent="-457200" algn="just">
              <a:buFont typeface="Wingdings" panose="05000000000000000000" pitchFamily="2" charset="2"/>
              <a:buChar char="Ø"/>
              <a:defRPr/>
            </a:pPr>
            <a:r>
              <a:rPr lang="en-IN" sz="2000" dirty="0">
                <a:latin typeface="Arial" panose="020B0604020202020204" pitchFamily="34" charset="0"/>
                <a:cs typeface="Arial" panose="020B0604020202020204" pitchFamily="34" charset="0"/>
              </a:rPr>
              <a:t>Members - 28 Countries</a:t>
            </a:r>
          </a:p>
          <a:p>
            <a:pPr lvl="2" algn="just">
              <a:defRPr/>
            </a:pPr>
            <a:endParaRPr lang="en-IN" altLang="en-US" sz="2000" dirty="0">
              <a:latin typeface="Arial" panose="020B0604020202020204" pitchFamily="34" charset="0"/>
              <a:cs typeface="Arial" panose="020B0604020202020204" pitchFamily="34" charset="0"/>
            </a:endParaRPr>
          </a:p>
          <a:p>
            <a:pPr marL="914400" lvl="1" indent="-457200" algn="just">
              <a:buFont typeface="Wingdings" panose="05000000000000000000" pitchFamily="2" charset="2"/>
              <a:buChar char="q"/>
              <a:defRPr/>
            </a:pPr>
            <a:r>
              <a:rPr lang="en-IN" altLang="en-US" sz="2800" b="1" dirty="0">
                <a:latin typeface="Arial" panose="020B0604020202020204" pitchFamily="34" charset="0"/>
              </a:rPr>
              <a:t>Scaling Solar Rooftop</a:t>
            </a:r>
          </a:p>
          <a:p>
            <a:pPr marL="1371600" lvl="2" indent="-457200" algn="just">
              <a:buFont typeface="Wingdings" panose="05000000000000000000" pitchFamily="2" charset="2"/>
              <a:buChar char="Ø"/>
              <a:defRPr/>
            </a:pPr>
            <a:r>
              <a:rPr lang="en-IN" sz="2000" dirty="0">
                <a:latin typeface="Arial" panose="020B0604020202020204" pitchFamily="34" charset="0"/>
                <a:cs typeface="Arial" panose="020B0604020202020204" pitchFamily="34" charset="0"/>
              </a:rPr>
              <a:t>Members - 18 Countries</a:t>
            </a:r>
          </a:p>
          <a:p>
            <a:pPr lvl="2" algn="just">
              <a:defRPr/>
            </a:pPr>
            <a:endParaRPr lang="en-IN" altLang="en-US" sz="2000" dirty="0">
              <a:latin typeface="Arial" panose="020B0604020202020204" pitchFamily="34" charset="0"/>
              <a:cs typeface="Arial" panose="020B0604020202020204" pitchFamily="34" charset="0"/>
            </a:endParaRPr>
          </a:p>
          <a:p>
            <a:pPr marL="914400" lvl="1" indent="-457200" algn="just">
              <a:buFont typeface="Wingdings" panose="05000000000000000000" pitchFamily="2" charset="2"/>
              <a:buChar char="q"/>
              <a:defRPr/>
            </a:pPr>
            <a:r>
              <a:rPr lang="en-IN" sz="2800" b="1" dirty="0">
                <a:latin typeface="Arial" panose="020B0604020202020204" pitchFamily="34" charset="0"/>
              </a:rPr>
              <a:t>Scaling Solar Supported e-mobility and Storage </a:t>
            </a:r>
          </a:p>
          <a:p>
            <a:pPr marL="1371600" lvl="2" indent="-457200" algn="just">
              <a:buFont typeface="Wingdings" panose="05000000000000000000" pitchFamily="2" charset="2"/>
              <a:buChar char="Ø"/>
              <a:defRPr/>
            </a:pPr>
            <a:r>
              <a:rPr lang="en-IN" sz="2000" dirty="0">
                <a:latin typeface="Arial" panose="020B0604020202020204" pitchFamily="34" charset="0"/>
                <a:cs typeface="Arial" panose="020B0604020202020204" pitchFamily="34" charset="0"/>
              </a:rPr>
              <a:t>(to be launched) </a:t>
            </a:r>
            <a:endParaRPr lang="en-US" sz="2000" dirty="0">
              <a:latin typeface="Arial" panose="020B0604020202020204" pitchFamily="34" charset="0"/>
              <a:cs typeface="Arial" panose="020B0604020202020204" pitchFamily="34" charset="0"/>
            </a:endParaRPr>
          </a:p>
          <a:p>
            <a:pPr lvl="1" algn="just">
              <a:defRPr/>
            </a:pPr>
            <a:endParaRPr lang="en-IN" altLang="en-US" sz="2800" b="1" dirty="0">
              <a:latin typeface="Arial" panose="020B0604020202020204" pitchFamily="34" charset="0"/>
            </a:endParaRPr>
          </a:p>
        </p:txBody>
      </p:sp>
      <p:sp>
        <p:nvSpPr>
          <p:cNvPr id="7" name="TextBox 6">
            <a:extLst>
              <a:ext uri="{FF2B5EF4-FFF2-40B4-BE49-F238E27FC236}">
                <a16:creationId xmlns:a16="http://schemas.microsoft.com/office/drawing/2014/main" id="{56C313AC-1ED8-427B-9920-FE6EF95866BD}"/>
              </a:ext>
            </a:extLst>
          </p:cNvPr>
          <p:cNvSpPr txBox="1"/>
          <p:nvPr/>
        </p:nvSpPr>
        <p:spPr>
          <a:xfrm>
            <a:off x="-1" y="0"/>
            <a:ext cx="2050677" cy="6924973"/>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pPr>
              <a:defRPr/>
            </a:pPr>
            <a:r>
              <a:rPr lang="en-US" sz="2800" b="1" dirty="0">
                <a:solidFill>
                  <a:schemeClr val="bg1"/>
                </a:solidFill>
                <a:effectLst>
                  <a:outerShdw blurRad="38100" dist="38100" dir="2700000" algn="tl">
                    <a:srgbClr val="000000">
                      <a:alpha val="43137"/>
                    </a:srgbClr>
                  </a:outerShdw>
                </a:effectLst>
              </a:rPr>
              <a:t>Four </a:t>
            </a:r>
            <a:r>
              <a:rPr lang="en-US" sz="2800" b="1" dirty="0" err="1">
                <a:solidFill>
                  <a:schemeClr val="bg1"/>
                </a:solidFill>
                <a:effectLst>
                  <a:outerShdw blurRad="38100" dist="38100" dir="2700000" algn="tl">
                    <a:srgbClr val="000000">
                      <a:alpha val="43137"/>
                    </a:srgbClr>
                  </a:outerShdw>
                </a:effectLst>
              </a:rPr>
              <a:t>Programmes</a:t>
            </a:r>
            <a:r>
              <a:rPr lang="en-US" sz="2800" b="1" dirty="0">
                <a:solidFill>
                  <a:schemeClr val="bg1"/>
                </a:solidFill>
                <a:effectLst>
                  <a:outerShdw blurRad="38100" dist="38100" dir="2700000" algn="tl">
                    <a:srgbClr val="000000">
                      <a:alpha val="43137"/>
                    </a:srgbClr>
                  </a:outerShdw>
                </a:effectLst>
              </a:rPr>
              <a:t> of the ISA</a:t>
            </a:r>
          </a:p>
          <a:p>
            <a:pPr>
              <a:defRPr/>
            </a:pPr>
            <a:endParaRPr lang="en-US" sz="2400" b="1" dirty="0">
              <a:solidFill>
                <a:schemeClr val="bg1"/>
              </a:solidFill>
              <a:effectLst>
                <a:outerShdw blurRad="38100" dist="38100" dir="2700000" algn="tl">
                  <a:srgbClr val="000000">
                    <a:alpha val="43137"/>
                  </a:srgbClr>
                </a:outerShdw>
              </a:effectLst>
            </a:endParaRPr>
          </a:p>
          <a:p>
            <a:pPr>
              <a:defRPr/>
            </a:pPr>
            <a:endParaRPr lang="en-US" sz="2400" b="1" dirty="0">
              <a:solidFill>
                <a:schemeClr val="bg1"/>
              </a:solidFill>
              <a:effectLst>
                <a:outerShdw blurRad="38100" dist="38100" dir="2700000" algn="tl">
                  <a:srgbClr val="000000">
                    <a:alpha val="43137"/>
                  </a:srgbClr>
                </a:outerShdw>
              </a:effectLst>
            </a:endParaRPr>
          </a:p>
          <a:p>
            <a:pPr>
              <a:defRPr/>
            </a:pPr>
            <a:endParaRPr lang="en-US" sz="2400" b="1" dirty="0">
              <a:solidFill>
                <a:schemeClr val="bg1"/>
              </a:solidFill>
              <a:effectLst>
                <a:outerShdw blurRad="38100" dist="38100" dir="2700000" algn="tl">
                  <a:srgbClr val="000000">
                    <a:alpha val="43137"/>
                  </a:srgbClr>
                </a:outerShdw>
              </a:effectLst>
            </a:endParaRPr>
          </a:p>
          <a:p>
            <a:pPr>
              <a:defRPr/>
            </a:pPr>
            <a:endParaRPr lang="en-US" sz="2400" b="1" dirty="0">
              <a:solidFill>
                <a:schemeClr val="bg1"/>
              </a:solidFill>
              <a:effectLst>
                <a:outerShdw blurRad="38100" dist="38100" dir="2700000" algn="tl">
                  <a:srgbClr val="000000">
                    <a:alpha val="43137"/>
                  </a:srgbClr>
                </a:outerShdw>
              </a:effectLst>
            </a:endParaRP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id="{7C721C63-78E1-4280-9FB6-2CFD6F931909}"/>
              </a:ext>
            </a:extLst>
          </p:cNvPr>
          <p:cNvSpPr>
            <a:spLocks noGrp="1"/>
          </p:cNvSpPr>
          <p:nvPr>
            <p:ph type="sldNum" sz="quarter" idx="12"/>
          </p:nvPr>
        </p:nvSpPr>
        <p:spPr/>
        <p:txBody>
          <a:bodyPr/>
          <a:lstStyle/>
          <a:p>
            <a:fld id="{DD9A5689-CC82-43E9-9650-4611684D07B6}" type="slidenum">
              <a:rPr lang="en-US" smtClean="0"/>
              <a:t>6</a:t>
            </a:fld>
            <a:endParaRPr lang="en-US"/>
          </a:p>
        </p:txBody>
      </p:sp>
    </p:spTree>
    <p:extLst>
      <p:ext uri="{BB962C8B-B14F-4D97-AF65-F5344CB8AC3E}">
        <p14:creationId xmlns:p14="http://schemas.microsoft.com/office/powerpoint/2010/main" val="1027621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2900" y="374648"/>
            <a:ext cx="9639300" cy="692150"/>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800" b="1" dirty="0">
              <a:ln w="11430"/>
              <a:solidFill>
                <a:srgbClr val="0070C0"/>
              </a:solidFill>
              <a:latin typeface="+mn-lt"/>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94635"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096249" y="874329"/>
            <a:ext cx="9639299" cy="5232202"/>
          </a:xfrm>
          <a:prstGeom prst="rect">
            <a:avLst/>
          </a:prstGeom>
          <a:noFill/>
        </p:spPr>
        <p:txBody>
          <a:bodyPr wrap="square" rtlCol="0">
            <a:spAutoFit/>
          </a:bodyPr>
          <a:lstStyle/>
          <a:p>
            <a:pPr marL="342900" indent="-342900" algn="just">
              <a:buFont typeface="Wingdings" panose="05000000000000000000" pitchFamily="2" charset="2"/>
              <a:buChar char="q"/>
            </a:pPr>
            <a:r>
              <a:rPr lang="en-US" sz="2400" dirty="0">
                <a:solidFill>
                  <a:srgbClr val="000000"/>
                </a:solidFill>
                <a:latin typeface="Arial" panose="020B0604020202020204" pitchFamily="34" charset="0"/>
                <a:cs typeface="Arial" panose="020B0604020202020204" pitchFamily="34" charset="0"/>
              </a:rPr>
              <a:t>Circulation of need assessment questionnaires to all participating and Signatory countries.</a:t>
            </a:r>
          </a:p>
          <a:p>
            <a:pPr marL="342900" indent="-342900" algn="just">
              <a:buFont typeface="Wingdings" panose="05000000000000000000" pitchFamily="2" charset="2"/>
              <a:buChar char="q"/>
            </a:pPr>
            <a:r>
              <a:rPr lang="en-US" sz="2400" dirty="0">
                <a:solidFill>
                  <a:srgbClr val="000000"/>
                </a:solidFill>
                <a:latin typeface="Arial" panose="020B0604020202020204" pitchFamily="34" charset="0"/>
                <a:cs typeface="Arial" panose="020B0604020202020204" pitchFamily="34" charset="0"/>
              </a:rPr>
              <a:t>With a view of demand aggregation target by 2025 and 2030 in terms of Capacity and MW; the Secretariat had circulated first Call for Expression of Interest on Jan, 2018. </a:t>
            </a:r>
          </a:p>
          <a:p>
            <a:pPr marL="342900" indent="-342900" algn="just">
              <a:buFont typeface="Wingdings" panose="05000000000000000000" pitchFamily="2" charset="2"/>
              <a:buChar char="q"/>
            </a:pPr>
            <a:r>
              <a:rPr lang="en-US" sz="2400" dirty="0">
                <a:solidFill>
                  <a:srgbClr val="000000"/>
                </a:solidFill>
                <a:latin typeface="Arial" panose="020B0604020202020204" pitchFamily="34" charset="0"/>
                <a:cs typeface="Arial" panose="020B0604020202020204" pitchFamily="34" charset="0"/>
              </a:rPr>
              <a:t>M/S Energy Efficiency Services Limited, a Central Public Sector Enterprise of Government of India, was selected to conduct </a:t>
            </a:r>
            <a:r>
              <a:rPr lang="en-US" sz="2400" i="1" dirty="0">
                <a:solidFill>
                  <a:srgbClr val="000000"/>
                </a:solidFill>
                <a:latin typeface="Arial" panose="020B0604020202020204" pitchFamily="34" charset="0"/>
                <a:cs typeface="Arial" panose="020B0604020202020204" pitchFamily="34" charset="0"/>
              </a:rPr>
              <a:t>Price Exploratory Global Tender</a:t>
            </a:r>
            <a:r>
              <a:rPr lang="en-US" sz="2400" b="1" dirty="0">
                <a:solidFill>
                  <a:srgbClr val="000000"/>
                </a:solidFill>
                <a:latin typeface="Arial" panose="020B0604020202020204" pitchFamily="34" charset="0"/>
                <a:cs typeface="Arial" panose="020B0604020202020204" pitchFamily="34" charset="0"/>
              </a:rPr>
              <a:t> </a:t>
            </a:r>
            <a:r>
              <a:rPr lang="en-US" sz="2400" dirty="0">
                <a:solidFill>
                  <a:srgbClr val="000000"/>
                </a:solidFill>
                <a:latin typeface="Arial" panose="020B0604020202020204" pitchFamily="34" charset="0"/>
                <a:cs typeface="Arial" panose="020B0604020202020204" pitchFamily="34" charset="0"/>
              </a:rPr>
              <a:t>for solar water pumping systems.</a:t>
            </a:r>
          </a:p>
          <a:p>
            <a:pPr marL="342900" indent="-342900" algn="just">
              <a:buFont typeface="Wingdings" panose="05000000000000000000" pitchFamily="2" charset="2"/>
              <a:buChar char="q"/>
            </a:pPr>
            <a:r>
              <a:rPr lang="en-US" sz="2400" dirty="0">
                <a:solidFill>
                  <a:srgbClr val="000000"/>
                </a:solidFill>
                <a:latin typeface="Arial" panose="020B0604020202020204" pitchFamily="34" charset="0"/>
                <a:cs typeface="Arial" panose="020B0604020202020204" pitchFamily="34" charset="0"/>
              </a:rPr>
              <a:t>Development of online awareness certificate program for farmers in collaboration with Indira Gandhi National Open University</a:t>
            </a:r>
          </a:p>
          <a:p>
            <a:pPr marL="342900" indent="-342900" algn="just">
              <a:buFont typeface="Wingdings" panose="05000000000000000000" pitchFamily="2" charset="2"/>
              <a:buChar char="q"/>
            </a:pPr>
            <a:r>
              <a:rPr lang="en-US" sz="2400" dirty="0">
                <a:solidFill>
                  <a:srgbClr val="000000"/>
                </a:solidFill>
                <a:latin typeface="Arial" panose="020B0604020202020204" pitchFamily="34" charset="0"/>
                <a:cs typeface="Arial" panose="020B0604020202020204" pitchFamily="34" charset="0"/>
              </a:rPr>
              <a:t>Two National Focal Point (NFP) Conclaves were held at ISA Secretariat in Dec, 2017 and Mar 2018; and Solar Roadmaps  of 33 ISA countries were prepared.</a:t>
            </a:r>
          </a:p>
          <a:p>
            <a:pPr marL="342900" indent="-342900">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6C313AC-1ED8-427B-9920-FE6EF95866BD}"/>
              </a:ext>
            </a:extLst>
          </p:cNvPr>
          <p:cNvSpPr txBox="1"/>
          <p:nvPr/>
        </p:nvSpPr>
        <p:spPr>
          <a:xfrm>
            <a:off x="-1" y="0"/>
            <a:ext cx="2023783" cy="7109639"/>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pPr>
              <a:defRPr/>
            </a:pP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Scaling Solar Applications for Agricultural Use Programme – Progress so far</a:t>
            </a:r>
          </a:p>
          <a:p>
            <a:pPr>
              <a:defRPr/>
            </a:pP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4" name="Rectangle 3">
            <a:extLst>
              <a:ext uri="{FF2B5EF4-FFF2-40B4-BE49-F238E27FC236}">
                <a16:creationId xmlns:a16="http://schemas.microsoft.com/office/drawing/2014/main" id="{D03FCA78-88D9-4196-8A3C-D202EF8297DF}"/>
              </a:ext>
            </a:extLst>
          </p:cNvPr>
          <p:cNvSpPr/>
          <p:nvPr/>
        </p:nvSpPr>
        <p:spPr>
          <a:xfrm>
            <a:off x="2136216" y="5975834"/>
            <a:ext cx="9559367" cy="646331"/>
          </a:xfrm>
          <a:prstGeom prst="rect">
            <a:avLst/>
          </a:prstGeom>
        </p:spPr>
        <p:txBody>
          <a:bodyPr wrap="square">
            <a:spAutoFit/>
          </a:bodyPr>
          <a:lstStyle/>
          <a:p>
            <a:pPr algn="just"/>
            <a:r>
              <a:rPr lang="en-US" b="1" i="1" u="sng" dirty="0">
                <a:solidFill>
                  <a:srgbClr val="000000"/>
                </a:solidFill>
                <a:latin typeface="Arial" panose="020B0604020202020204" pitchFamily="34" charset="0"/>
                <a:cs typeface="Arial" panose="020B0604020202020204" pitchFamily="34" charset="0"/>
              </a:rPr>
              <a:t>Demand aggregation would reduce the cost of supply, installation and operation &amp; Maintenance of Solar Water Pumping Systems  </a:t>
            </a:r>
            <a:endParaRPr lang="en-IN" b="1" i="1" u="sng"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C72E597-FFD1-43A5-877D-0E7E8B14755A}"/>
              </a:ext>
            </a:extLst>
          </p:cNvPr>
          <p:cNvSpPr>
            <a:spLocks noGrp="1"/>
          </p:cNvSpPr>
          <p:nvPr>
            <p:ph type="sldNum" sz="quarter" idx="12"/>
          </p:nvPr>
        </p:nvSpPr>
        <p:spPr/>
        <p:txBody>
          <a:bodyPr/>
          <a:lstStyle/>
          <a:p>
            <a:fld id="{DD9A5689-CC82-43E9-9650-4611684D07B6}" type="slidenum">
              <a:rPr lang="en-US" smtClean="0"/>
              <a:t>7</a:t>
            </a:fld>
            <a:endParaRPr lang="en-US"/>
          </a:p>
        </p:txBody>
      </p:sp>
    </p:spTree>
    <p:extLst>
      <p:ext uri="{BB962C8B-B14F-4D97-AF65-F5344CB8AC3E}">
        <p14:creationId xmlns:p14="http://schemas.microsoft.com/office/powerpoint/2010/main" val="952504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2C0F0C-152E-4373-91D4-1AC64247A36C}"/>
              </a:ext>
            </a:extLst>
          </p:cNvPr>
          <p:cNvSpPr txBox="1"/>
          <p:nvPr/>
        </p:nvSpPr>
        <p:spPr>
          <a:xfrm>
            <a:off x="-1" y="0"/>
            <a:ext cx="2023783" cy="7109639"/>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pPr>
              <a:defRPr/>
            </a:pP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Scaling Solar Applications for Agricultural Use Programme – Demand </a:t>
            </a:r>
            <a:r>
              <a:rPr kumimoji="1" lang="en-IN" sz="2400" b="1" dirty="0" err="1">
                <a:ln w="11430"/>
                <a:solidFill>
                  <a:schemeClr val="bg1"/>
                </a:solidFill>
                <a:effectLst>
                  <a:outerShdw blurRad="38100" dist="38100" dir="2700000" algn="tl">
                    <a:srgbClr val="000000">
                      <a:alpha val="43137"/>
                    </a:srgbClr>
                  </a:outerShdw>
                </a:effectLst>
                <a:latin typeface="Arial" pitchFamily="34" charset="0"/>
                <a:cs typeface="Arial" pitchFamily="34" charset="0"/>
              </a:rPr>
              <a:t>Agreegation</a:t>
            </a: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4" name="Rectangle 3">
            <a:extLst>
              <a:ext uri="{FF2B5EF4-FFF2-40B4-BE49-F238E27FC236}">
                <a16:creationId xmlns:a16="http://schemas.microsoft.com/office/drawing/2014/main" id="{67C2BFA1-DB8B-4DB8-8035-EE2994F5DDFC}"/>
              </a:ext>
            </a:extLst>
          </p:cNvPr>
          <p:cNvSpPr/>
          <p:nvPr/>
        </p:nvSpPr>
        <p:spPr>
          <a:xfrm>
            <a:off x="1878105" y="271262"/>
            <a:ext cx="9686365" cy="369332"/>
          </a:xfrm>
          <a:prstGeom prst="rect">
            <a:avLst/>
          </a:prstGeom>
        </p:spPr>
        <p:txBody>
          <a:bodyPr wrap="square">
            <a:spAutoFit/>
          </a:bodyPr>
          <a:lstStyle/>
          <a:p>
            <a:pPr algn="ctr"/>
            <a:r>
              <a:rPr lang="en-US" u="sng" dirty="0">
                <a:solidFill>
                  <a:srgbClr val="000000"/>
                </a:solidFill>
                <a:latin typeface="Arial" panose="020B0604020202020204" pitchFamily="34" charset="0"/>
                <a:cs typeface="Arial" panose="020B0604020202020204" pitchFamily="34" charset="0"/>
              </a:rPr>
              <a:t>Demand Aggregation of Water Pumps from Member Countries </a:t>
            </a:r>
            <a:endParaRPr lang="en-IN" u="sng"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39A28A49-8839-4EF1-9F22-FB623E42EDF7}"/>
              </a:ext>
            </a:extLst>
          </p:cNvPr>
          <p:cNvGraphicFramePr>
            <a:graphicFrameLocks noGrp="1"/>
          </p:cNvGraphicFramePr>
          <p:nvPr>
            <p:extLst>
              <p:ext uri="{D42A27DB-BD31-4B8C-83A1-F6EECF244321}">
                <p14:modId xmlns:p14="http://schemas.microsoft.com/office/powerpoint/2010/main" val="3887234020"/>
              </p:ext>
            </p:extLst>
          </p:nvPr>
        </p:nvGraphicFramePr>
        <p:xfrm>
          <a:off x="2663499" y="895912"/>
          <a:ext cx="8208447" cy="3826758"/>
        </p:xfrm>
        <a:graphic>
          <a:graphicData uri="http://schemas.openxmlformats.org/drawingml/2006/table">
            <a:tbl>
              <a:tblPr firstRow="1" firstCol="1" bandRow="1">
                <a:tableStyleId>{5C22544A-7EE6-4342-B048-85BDC9FD1C3A}</a:tableStyleId>
              </a:tblPr>
              <a:tblGrid>
                <a:gridCol w="1402371">
                  <a:extLst>
                    <a:ext uri="{9D8B030D-6E8A-4147-A177-3AD203B41FA5}">
                      <a16:colId xmlns:a16="http://schemas.microsoft.com/office/drawing/2014/main" val="1397673268"/>
                    </a:ext>
                  </a:extLst>
                </a:gridCol>
                <a:gridCol w="4616322">
                  <a:extLst>
                    <a:ext uri="{9D8B030D-6E8A-4147-A177-3AD203B41FA5}">
                      <a16:colId xmlns:a16="http://schemas.microsoft.com/office/drawing/2014/main" val="3195552449"/>
                    </a:ext>
                  </a:extLst>
                </a:gridCol>
                <a:gridCol w="2189754">
                  <a:extLst>
                    <a:ext uri="{9D8B030D-6E8A-4147-A177-3AD203B41FA5}">
                      <a16:colId xmlns:a16="http://schemas.microsoft.com/office/drawing/2014/main" val="2272166170"/>
                    </a:ext>
                  </a:extLst>
                </a:gridCol>
              </a:tblGrid>
              <a:tr h="352995">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1" lang="en-IN" sz="1600" b="1" kern="1200" dirty="0" err="1">
                          <a:ln w="11430"/>
                          <a:solidFill>
                            <a:schemeClr val="bg1"/>
                          </a:solidFill>
                          <a:latin typeface="Arial" panose="020B0604020202020204" pitchFamily="34" charset="0"/>
                          <a:ea typeface="+mn-ea"/>
                          <a:cs typeface="Arial" pitchFamily="34" charset="0"/>
                        </a:rPr>
                        <a:t>S.No</a:t>
                      </a:r>
                      <a:r>
                        <a:rPr kumimoji="1" lang="en-IN" sz="1600" b="1" kern="1200" dirty="0">
                          <a:ln w="11430"/>
                          <a:solidFill>
                            <a:schemeClr val="bg1"/>
                          </a:solidFill>
                          <a:latin typeface="Arial" panose="020B0604020202020204" pitchFamily="34" charset="0"/>
                          <a:ea typeface="+mn-ea"/>
                          <a:cs typeface="Arial" pitchFamily="34" charset="0"/>
                        </a:rPr>
                        <a:t>.</a:t>
                      </a:r>
                      <a:endParaRPr kumimoji="1" lang="en-US" sz="1600" b="1" kern="1200" dirty="0">
                        <a:ln w="11430"/>
                        <a:solidFill>
                          <a:schemeClr val="bg1"/>
                        </a:solidFill>
                        <a:latin typeface="Arial" panose="020B0604020202020204" pitchFamily="34" charset="0"/>
                        <a:ea typeface="+mn-ea"/>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1" lang="en-IN" sz="1600" b="1" kern="1200" dirty="0">
                          <a:ln w="11430"/>
                          <a:solidFill>
                            <a:schemeClr val="bg1"/>
                          </a:solidFill>
                          <a:latin typeface="Arial" panose="020B0604020202020204" pitchFamily="34" charset="0"/>
                          <a:ea typeface="+mn-ea"/>
                          <a:cs typeface="Arial" pitchFamily="34" charset="0"/>
                        </a:rPr>
                        <a:t>ISA member countries</a:t>
                      </a:r>
                      <a:endParaRPr kumimoji="1" lang="en-US" sz="1600" b="1" kern="1200" dirty="0">
                        <a:ln w="11430"/>
                        <a:solidFill>
                          <a:schemeClr val="bg1"/>
                        </a:solidFill>
                        <a:latin typeface="Arial" panose="020B0604020202020204" pitchFamily="34" charset="0"/>
                        <a:ea typeface="+mn-ea"/>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1" lang="en-IN" sz="1600" b="1" kern="1200" dirty="0">
                          <a:ln w="11430"/>
                          <a:solidFill>
                            <a:schemeClr val="bg1"/>
                          </a:solidFill>
                          <a:latin typeface="Arial" panose="020B0604020202020204" pitchFamily="34" charset="0"/>
                          <a:ea typeface="+mn-ea"/>
                          <a:cs typeface="Arial" pitchFamily="34" charset="0"/>
                        </a:rPr>
                        <a:t># of Pumps</a:t>
                      </a:r>
                      <a:endParaRPr kumimoji="1" lang="en-US" sz="1600" b="1" kern="1200" dirty="0">
                        <a:ln w="11430"/>
                        <a:solidFill>
                          <a:schemeClr val="bg1"/>
                        </a:solidFill>
                        <a:latin typeface="Arial" panose="020B0604020202020204" pitchFamily="34" charset="0"/>
                        <a:ea typeface="+mn-ea"/>
                        <a:cs typeface="Arial"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938584248"/>
                  </a:ext>
                </a:extLst>
              </a:tr>
              <a:tr h="237071">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India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300000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9085644"/>
                  </a:ext>
                </a:extLst>
              </a:tr>
              <a:tr h="205071">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Bangladesh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50000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8245519"/>
                  </a:ext>
                </a:extLst>
              </a:tr>
              <a:tr h="209802">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Benin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50000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9476916"/>
                  </a:ext>
                </a:extLst>
              </a:tr>
              <a:tr h="205071">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Sudan</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50000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11432203"/>
                  </a:ext>
                </a:extLst>
              </a:tr>
              <a:tr h="205071">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defTabSz="914400" rtl="0" eaLnBrk="1" fontAlgn="auto" latinLnBrk="0" hangingPunct="1">
                        <a:lnSpc>
                          <a:spcPct val="108000"/>
                        </a:lnSpc>
                        <a:spcBef>
                          <a:spcPts val="0"/>
                        </a:spcBef>
                        <a:spcAft>
                          <a:spcPts val="990"/>
                        </a:spcAft>
                        <a:buClrTx/>
                        <a:buSzTx/>
                        <a:buFontTx/>
                        <a:buNone/>
                        <a:tabLst/>
                        <a:defRPr/>
                      </a:pPr>
                      <a:r>
                        <a:rPr lang="en-US" sz="1600" b="0" dirty="0">
                          <a:solidFill>
                            <a:schemeClr val="tx1"/>
                          </a:solidFill>
                          <a:effectLst/>
                          <a:latin typeface="Arial" panose="020B0604020202020204" pitchFamily="34" charset="0"/>
                          <a:cs typeface="Arial" panose="020B0604020202020204" pitchFamily="34" charset="0"/>
                        </a:rPr>
                        <a:t>Uganda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30000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9445065"/>
                  </a:ext>
                </a:extLst>
              </a:tr>
              <a:tr h="209324">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defTabSz="914400" rtl="0" eaLnBrk="1" fontAlgn="auto" latinLnBrk="0" hangingPunct="1">
                        <a:lnSpc>
                          <a:spcPct val="108000"/>
                        </a:lnSpc>
                        <a:spcBef>
                          <a:spcPts val="0"/>
                        </a:spcBef>
                        <a:spcAft>
                          <a:spcPts val="990"/>
                        </a:spcAft>
                        <a:buClrTx/>
                        <a:buSzTx/>
                        <a:buFontTx/>
                        <a:buNone/>
                        <a:tabLst/>
                        <a:defRPr/>
                      </a:pPr>
                      <a:r>
                        <a:rPr lang="en-US" sz="1600" b="0" dirty="0">
                          <a:solidFill>
                            <a:schemeClr val="tx1"/>
                          </a:solidFill>
                          <a:effectLst/>
                          <a:latin typeface="Arial" panose="020B0604020202020204" pitchFamily="34" charset="0"/>
                          <a:cs typeface="Arial" panose="020B0604020202020204" pitchFamily="34" charset="0"/>
                        </a:rPr>
                        <a:t>Mali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15000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0337454"/>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defTabSz="914400" rtl="0" eaLnBrk="1" fontAlgn="auto" latinLnBrk="0" hangingPunct="1">
                        <a:lnSpc>
                          <a:spcPct val="108000"/>
                        </a:lnSpc>
                        <a:spcBef>
                          <a:spcPts val="0"/>
                        </a:spcBef>
                        <a:spcAft>
                          <a:spcPts val="990"/>
                        </a:spcAft>
                        <a:buClrTx/>
                        <a:buSzTx/>
                        <a:buFontTx/>
                        <a:buNone/>
                        <a:tabLst/>
                        <a:defRPr/>
                      </a:pPr>
                      <a:r>
                        <a:rPr lang="en-US" sz="1600" b="0" dirty="0">
                          <a:solidFill>
                            <a:schemeClr val="tx1"/>
                          </a:solidFill>
                          <a:effectLst/>
                          <a:latin typeface="Arial" panose="020B0604020202020204" pitchFamily="34" charset="0"/>
                          <a:cs typeface="Arial" panose="020B0604020202020204" pitchFamily="34" charset="0"/>
                        </a:rPr>
                        <a:t>Niger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15000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8972911"/>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defTabSz="914400" rtl="0" eaLnBrk="1" fontAlgn="auto" latinLnBrk="0" hangingPunct="1">
                        <a:lnSpc>
                          <a:spcPct val="108000"/>
                        </a:lnSpc>
                        <a:spcBef>
                          <a:spcPts val="0"/>
                        </a:spcBef>
                        <a:spcAft>
                          <a:spcPts val="990"/>
                        </a:spcAft>
                        <a:buClrTx/>
                        <a:buSzTx/>
                        <a:buFontTx/>
                        <a:buNone/>
                        <a:tabLst/>
                        <a:defRPr/>
                      </a:pPr>
                      <a:r>
                        <a:rPr lang="en-US" sz="1600" b="0" dirty="0">
                          <a:solidFill>
                            <a:schemeClr val="tx1"/>
                          </a:solidFill>
                          <a:effectLst/>
                          <a:latin typeface="Arial" panose="020B0604020202020204" pitchFamily="34" charset="0"/>
                          <a:cs typeface="Arial" panose="020B0604020202020204" pitchFamily="34" charset="0"/>
                        </a:rPr>
                        <a:t>South Sudan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6800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1628955"/>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Senegal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4000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2829425"/>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10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Democratic Republic of Congo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1000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4775101"/>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11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defTabSz="914400" rtl="0" eaLnBrk="1" fontAlgn="auto" latinLnBrk="0" hangingPunct="1">
                        <a:lnSpc>
                          <a:spcPct val="108000"/>
                        </a:lnSpc>
                        <a:spcBef>
                          <a:spcPts val="0"/>
                        </a:spcBef>
                        <a:spcAft>
                          <a:spcPts val="990"/>
                        </a:spcAft>
                        <a:buClrTx/>
                        <a:buSzTx/>
                        <a:buFontTx/>
                        <a:buNone/>
                        <a:tabLst/>
                        <a:defRPr/>
                      </a:pPr>
                      <a:r>
                        <a:rPr lang="en-US" sz="1600" b="0" dirty="0">
                          <a:solidFill>
                            <a:schemeClr val="tx1"/>
                          </a:solidFill>
                          <a:effectLst/>
                          <a:latin typeface="Arial" panose="020B0604020202020204" pitchFamily="34" charset="0"/>
                          <a:cs typeface="Arial" panose="020B0604020202020204" pitchFamily="34" charset="0"/>
                        </a:rPr>
                        <a:t>Somalia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500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1183617"/>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Djibouti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100</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9272088"/>
                  </a:ext>
                </a:extLst>
              </a:tr>
              <a:tr h="205071">
                <a:tc>
                  <a:txBody>
                    <a:bodyPr/>
                    <a:lstStyle/>
                    <a:p>
                      <a:pPr marL="6350" marR="0" indent="-6350" algn="just" defTabSz="914400" rtl="0" eaLnBrk="1" latinLnBrk="0" hangingPunct="1">
                        <a:lnSpc>
                          <a:spcPct val="108000"/>
                        </a:lnSpc>
                        <a:spcBef>
                          <a:spcPts val="0"/>
                        </a:spcBef>
                        <a:spcAft>
                          <a:spcPts val="990"/>
                        </a:spcAft>
                      </a:pPr>
                      <a:r>
                        <a:rPr lang="en-IN" sz="1600" b="0" kern="1200" dirty="0">
                          <a:solidFill>
                            <a:schemeClr val="tx1"/>
                          </a:solidFill>
                          <a:effectLst/>
                          <a:latin typeface="Arial" panose="020B0604020202020204" pitchFamily="34" charset="0"/>
                          <a:ea typeface="Calibri" panose="020F0502020204030204" pitchFamily="34" charset="0"/>
                          <a:cs typeface="Arial" panose="020B0604020202020204" pitchFamily="34"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US" sz="1600" b="0" dirty="0">
                          <a:solidFill>
                            <a:schemeClr val="tx1"/>
                          </a:solidFill>
                          <a:effectLst/>
                          <a:latin typeface="Arial" panose="020B0604020202020204" pitchFamily="34" charset="0"/>
                          <a:cs typeface="Arial" panose="020B0604020202020204" pitchFamily="34" charset="0"/>
                        </a:rPr>
                        <a:t>Mauritius </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350" marR="0" indent="-6350" algn="just">
                        <a:lnSpc>
                          <a:spcPct val="108000"/>
                        </a:lnSpc>
                        <a:spcBef>
                          <a:spcPts val="0"/>
                        </a:spcBef>
                        <a:spcAft>
                          <a:spcPts val="990"/>
                        </a:spcAft>
                      </a:pPr>
                      <a:r>
                        <a:rPr lang="en-IN" sz="1600" b="0" dirty="0">
                          <a:solidFill>
                            <a:schemeClr val="tx1"/>
                          </a:solidFill>
                          <a:effectLst/>
                          <a:latin typeface="Arial" panose="020B0604020202020204" pitchFamily="34" charset="0"/>
                          <a:cs typeface="Arial" panose="020B0604020202020204" pitchFamily="34" charset="0"/>
                        </a:rPr>
                        <a:t>27</a:t>
                      </a:r>
                      <a:endParaRPr lang="en-US" sz="16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9211820"/>
                  </a:ext>
                </a:extLst>
              </a:tr>
              <a:tr h="304662">
                <a:tc gridSpan="2">
                  <a:txBody>
                    <a:bodyPr/>
                    <a:lstStyle/>
                    <a:p>
                      <a:pPr marL="6350" marR="0" indent="-6350" algn="ctr">
                        <a:lnSpc>
                          <a:spcPct val="108000"/>
                        </a:lnSpc>
                        <a:spcBef>
                          <a:spcPts val="0"/>
                        </a:spcBef>
                        <a:spcAft>
                          <a:spcPts val="990"/>
                        </a:spcAft>
                      </a:pPr>
                      <a:r>
                        <a:rPr lang="en-US" sz="1600" b="1" dirty="0">
                          <a:solidFill>
                            <a:schemeClr val="tx1"/>
                          </a:solidFill>
                          <a:effectLst/>
                          <a:latin typeface="Arial" panose="020B0604020202020204" pitchFamily="34" charset="0"/>
                          <a:cs typeface="Arial" panose="020B0604020202020204" pitchFamily="34" charset="0"/>
                        </a:rPr>
                        <a:t>TOTAL</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a:txBody>
                    <a:bodyPr/>
                    <a:lstStyle/>
                    <a:p>
                      <a:pPr marL="6350" marR="0" indent="-6350" algn="just">
                        <a:lnSpc>
                          <a:spcPct val="108000"/>
                        </a:lnSpc>
                        <a:spcBef>
                          <a:spcPts val="0"/>
                        </a:spcBef>
                        <a:spcAft>
                          <a:spcPts val="990"/>
                        </a:spcAft>
                      </a:pPr>
                      <a:r>
                        <a:rPr lang="en-IN" sz="1600" b="1" dirty="0">
                          <a:solidFill>
                            <a:schemeClr val="tx1"/>
                          </a:solidFill>
                          <a:effectLst/>
                          <a:latin typeface="Arial" panose="020B0604020202020204" pitchFamily="34" charset="0"/>
                          <a:cs typeface="Arial" panose="020B0604020202020204" pitchFamily="34" charset="0"/>
                        </a:rPr>
                        <a:t>522427</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6620129"/>
                  </a:ext>
                </a:extLst>
              </a:tr>
            </a:tbl>
          </a:graphicData>
        </a:graphic>
      </p:graphicFrame>
      <p:sp>
        <p:nvSpPr>
          <p:cNvPr id="6" name="Rectangle 5">
            <a:extLst>
              <a:ext uri="{FF2B5EF4-FFF2-40B4-BE49-F238E27FC236}">
                <a16:creationId xmlns:a16="http://schemas.microsoft.com/office/drawing/2014/main" id="{063CD48E-1552-4143-9EEE-C9EA79317856}"/>
              </a:ext>
            </a:extLst>
          </p:cNvPr>
          <p:cNvSpPr/>
          <p:nvPr/>
        </p:nvSpPr>
        <p:spPr>
          <a:xfrm>
            <a:off x="2213044" y="5315757"/>
            <a:ext cx="9270744" cy="923330"/>
          </a:xfrm>
          <a:prstGeom prst="rect">
            <a:avLst/>
          </a:prstGeom>
        </p:spPr>
        <p:txBody>
          <a:bodyPr wrap="square">
            <a:spAutoFit/>
          </a:bodyPr>
          <a:lstStyle/>
          <a:p>
            <a:pPr algn="just"/>
            <a:r>
              <a:rPr lang="en-US" b="1" dirty="0">
                <a:solidFill>
                  <a:srgbClr val="000000"/>
                </a:solidFill>
                <a:latin typeface="Arial" panose="020B0604020202020204" pitchFamily="34" charset="0"/>
                <a:cs typeface="Arial" panose="020B0604020202020204" pitchFamily="34" charset="0"/>
              </a:rPr>
              <a:t>A total of 65 Master Trainers will be trained from these 13 Member Countries by March 2019 (with five participants from each country); Invitation is also extend to other member countries to join.</a:t>
            </a:r>
            <a:endParaRPr lang="en-IN" b="1" dirty="0"/>
          </a:p>
        </p:txBody>
      </p:sp>
      <p:sp>
        <p:nvSpPr>
          <p:cNvPr id="2" name="Slide Number Placeholder 1">
            <a:extLst>
              <a:ext uri="{FF2B5EF4-FFF2-40B4-BE49-F238E27FC236}">
                <a16:creationId xmlns:a16="http://schemas.microsoft.com/office/drawing/2014/main" id="{3C86906E-7C30-4757-A1A0-4639B39E24B3}"/>
              </a:ext>
            </a:extLst>
          </p:cNvPr>
          <p:cNvSpPr>
            <a:spLocks noGrp="1"/>
          </p:cNvSpPr>
          <p:nvPr>
            <p:ph type="sldNum" sz="quarter" idx="12"/>
          </p:nvPr>
        </p:nvSpPr>
        <p:spPr/>
        <p:txBody>
          <a:bodyPr/>
          <a:lstStyle/>
          <a:p>
            <a:fld id="{DD9A5689-CC82-43E9-9650-4611684D07B6}" type="slidenum">
              <a:rPr lang="en-US" smtClean="0"/>
              <a:t>8</a:t>
            </a:fld>
            <a:endParaRPr lang="en-US" dirty="0"/>
          </a:p>
        </p:txBody>
      </p:sp>
      <p:pic>
        <p:nvPicPr>
          <p:cNvPr id="7" name="Picture 8" descr="http://www.isolaralliance.com/img/logo.jpg">
            <a:extLst>
              <a:ext uri="{FF2B5EF4-FFF2-40B4-BE49-F238E27FC236}">
                <a16:creationId xmlns:a16="http://schemas.microsoft.com/office/drawing/2014/main" id="{C3062F2C-8673-4D80-BBD6-28ED70AF9F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027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6399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52C0F0C-152E-4373-91D4-1AC64247A36C}"/>
              </a:ext>
            </a:extLst>
          </p:cNvPr>
          <p:cNvSpPr txBox="1"/>
          <p:nvPr/>
        </p:nvSpPr>
        <p:spPr>
          <a:xfrm>
            <a:off x="-1" y="0"/>
            <a:ext cx="2023783" cy="7109639"/>
          </a:xfrm>
          <a:prstGeom prst="rect">
            <a:avLst/>
          </a:prstGeom>
          <a:solidFill>
            <a:srgbClr val="0070C0"/>
          </a:solidFill>
        </p:spPr>
        <p:txBody>
          <a:bodyPr wrap="square" rtlCol="0">
            <a:spAutoFit/>
          </a:bodyPr>
          <a:lstStyle/>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endParaRPr lang="en-US" sz="2400" dirty="0">
              <a:effectLst>
                <a:outerShdw blurRad="38100" dist="38100" dir="2700000" algn="tl">
                  <a:srgbClr val="000000">
                    <a:alpha val="43137"/>
                  </a:srgbClr>
                </a:outerShdw>
              </a:effectLst>
            </a:endParaRPr>
          </a:p>
          <a:p>
            <a:pPr>
              <a:defRPr/>
            </a:pPr>
            <a:r>
              <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rPr>
              <a:t>Scaling Solar Applications for Agricultural Use Programme – Demand </a:t>
            </a:r>
            <a:r>
              <a:rPr kumimoji="1" lang="en-IN" sz="2400" b="1" dirty="0" err="1">
                <a:ln w="11430"/>
                <a:solidFill>
                  <a:schemeClr val="bg1"/>
                </a:solidFill>
                <a:effectLst>
                  <a:outerShdw blurRad="38100" dist="38100" dir="2700000" algn="tl">
                    <a:srgbClr val="000000">
                      <a:alpha val="43137"/>
                    </a:srgbClr>
                  </a:outerShdw>
                </a:effectLst>
                <a:latin typeface="Arial" pitchFamily="34" charset="0"/>
                <a:cs typeface="Arial" pitchFamily="34" charset="0"/>
              </a:rPr>
              <a:t>Agreegation</a:t>
            </a: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kumimoji="1" lang="en-IN" sz="2400" b="1" dirty="0">
              <a:ln w="1143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defRPr/>
            </a:pPr>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p:txBody>
      </p:sp>
      <p:sp>
        <p:nvSpPr>
          <p:cNvPr id="5" name="Rectangle 4">
            <a:extLst>
              <a:ext uri="{FF2B5EF4-FFF2-40B4-BE49-F238E27FC236}">
                <a16:creationId xmlns:a16="http://schemas.microsoft.com/office/drawing/2014/main" id="{4614F601-27E6-4B05-80C0-20EE89DC94B7}"/>
              </a:ext>
            </a:extLst>
          </p:cNvPr>
          <p:cNvSpPr/>
          <p:nvPr/>
        </p:nvSpPr>
        <p:spPr>
          <a:xfrm>
            <a:off x="7224881" y="969582"/>
            <a:ext cx="4090819" cy="3970318"/>
          </a:xfrm>
          <a:prstGeom prst="rect">
            <a:avLst/>
          </a:prstGeom>
        </p:spPr>
        <p:txBody>
          <a:bodyPr wrap="square">
            <a:spAutoFit/>
          </a:bodyPr>
          <a:lstStyle/>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EoI issued to select organization, which can process International Competitive Bidding and provide services as Project Management Consultancy on behalf of ISA </a:t>
            </a:r>
          </a:p>
          <a:p>
            <a:pPr marL="285750" indent="-285750" algn="just">
              <a:buFont typeface="Symbol" panose="05050102010706020507" pitchFamily="18" charset="2"/>
              <a:buChar char=""/>
            </a:pPr>
            <a:endParaRPr lang="en-US" dirty="0">
              <a:solidFill>
                <a:srgbClr val="000000"/>
              </a:solidFill>
              <a:latin typeface="Arial" panose="020B0604020202020204" pitchFamily="34" charset="0"/>
              <a:cs typeface="Arial" panose="020B0604020202020204" pitchFamily="34" charset="0"/>
            </a:endParaRPr>
          </a:p>
          <a:p>
            <a:pPr algn="just"/>
            <a:r>
              <a:rPr lang="en-US" u="sng" dirty="0">
                <a:solidFill>
                  <a:srgbClr val="000000"/>
                </a:solidFill>
                <a:latin typeface="Arial" panose="020B0604020202020204" pitchFamily="34" charset="0"/>
                <a:cs typeface="Arial" panose="020B0604020202020204" pitchFamily="34" charset="0"/>
              </a:rPr>
              <a:t>Components involved in Price Exploratory Global Tender for Solar Water Pumping Systems: </a:t>
            </a:r>
          </a:p>
          <a:p>
            <a:pPr algn="just"/>
            <a:endParaRPr lang="en-US" u="sng" dirty="0">
              <a:solidFill>
                <a:srgbClr val="00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Five years of warranty on operation &amp; maintenance by developer</a:t>
            </a:r>
          </a:p>
          <a:p>
            <a:pPr marL="285750" indent="-285750" algn="just">
              <a:buFont typeface="Wingdings" panose="05000000000000000000" pitchFamily="2" charset="2"/>
              <a:buChar char="q"/>
            </a:pPr>
            <a:r>
              <a:rPr lang="en-US" dirty="0">
                <a:solidFill>
                  <a:srgbClr val="000000"/>
                </a:solidFill>
                <a:latin typeface="Arial" panose="020B0604020202020204" pitchFamily="34" charset="0"/>
                <a:cs typeface="Arial" panose="020B0604020202020204" pitchFamily="34" charset="0"/>
              </a:rPr>
              <a:t> Mandate on capacity building by training local manpower/farmers</a:t>
            </a:r>
          </a:p>
        </p:txBody>
      </p:sp>
      <p:sp>
        <p:nvSpPr>
          <p:cNvPr id="6" name="Rounded Rectangle 7">
            <a:extLst>
              <a:ext uri="{FF2B5EF4-FFF2-40B4-BE49-F238E27FC236}">
                <a16:creationId xmlns:a16="http://schemas.microsoft.com/office/drawing/2014/main" id="{10C66FA8-BA6C-4B76-BB6D-E11EEBC2CEB2}"/>
              </a:ext>
            </a:extLst>
          </p:cNvPr>
          <p:cNvSpPr/>
          <p:nvPr/>
        </p:nvSpPr>
        <p:spPr>
          <a:xfrm>
            <a:off x="2486784" y="698995"/>
            <a:ext cx="4089600" cy="82800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Expression of interest  (EoI) for Solar Water Pumping Systems</a:t>
            </a:r>
          </a:p>
        </p:txBody>
      </p:sp>
      <p:sp>
        <p:nvSpPr>
          <p:cNvPr id="8" name="Down Arrow 8">
            <a:extLst>
              <a:ext uri="{FF2B5EF4-FFF2-40B4-BE49-F238E27FC236}">
                <a16:creationId xmlns:a16="http://schemas.microsoft.com/office/drawing/2014/main" id="{1A6406B8-67C2-4718-9A79-B209FFBFB933}"/>
              </a:ext>
            </a:extLst>
          </p:cNvPr>
          <p:cNvSpPr/>
          <p:nvPr/>
        </p:nvSpPr>
        <p:spPr>
          <a:xfrm>
            <a:off x="4209802" y="1515113"/>
            <a:ext cx="626442" cy="474219"/>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solidFill>
                <a:schemeClr val="bg1"/>
              </a:solidFill>
              <a:latin typeface="Arial" panose="020B0604020202020204" pitchFamily="34" charset="0"/>
              <a:cs typeface="Arial" panose="020B0604020202020204" pitchFamily="34" charset="0"/>
            </a:endParaRPr>
          </a:p>
        </p:txBody>
      </p:sp>
      <p:sp>
        <p:nvSpPr>
          <p:cNvPr id="9" name="Rounded Rectangle 12">
            <a:extLst>
              <a:ext uri="{FF2B5EF4-FFF2-40B4-BE49-F238E27FC236}">
                <a16:creationId xmlns:a16="http://schemas.microsoft.com/office/drawing/2014/main" id="{2C818EB7-A88A-4D45-970E-7ACC3869366F}"/>
              </a:ext>
            </a:extLst>
          </p:cNvPr>
          <p:cNvSpPr/>
          <p:nvPr/>
        </p:nvSpPr>
        <p:spPr>
          <a:xfrm>
            <a:off x="2486784" y="1919907"/>
            <a:ext cx="4089600" cy="8280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Draft EoI - Circulated to NFPs &amp; Excellency's in 14</a:t>
            </a:r>
            <a:r>
              <a:rPr lang="en-IN" sz="1600" b="1" baseline="30000" dirty="0">
                <a:solidFill>
                  <a:schemeClr val="bg1"/>
                </a:solidFill>
                <a:latin typeface="Arial" panose="020B0604020202020204" pitchFamily="34" charset="0"/>
                <a:cs typeface="Arial" panose="020B0604020202020204" pitchFamily="34" charset="0"/>
              </a:rPr>
              <a:t>th</a:t>
            </a:r>
            <a:r>
              <a:rPr lang="en-IN" sz="1600" b="1" dirty="0">
                <a:solidFill>
                  <a:schemeClr val="bg1"/>
                </a:solidFill>
                <a:latin typeface="Arial" panose="020B0604020202020204" pitchFamily="34" charset="0"/>
                <a:cs typeface="Arial" panose="020B0604020202020204" pitchFamily="34" charset="0"/>
              </a:rPr>
              <a:t> </a:t>
            </a:r>
            <a:r>
              <a:rPr lang="en-IN" sz="1600" b="1" dirty="0" err="1">
                <a:solidFill>
                  <a:schemeClr val="bg1"/>
                </a:solidFill>
                <a:latin typeface="Arial" panose="020B0604020202020204" pitchFamily="34" charset="0"/>
                <a:cs typeface="Arial" panose="020B0604020202020204" pitchFamily="34" charset="0"/>
              </a:rPr>
              <a:t>SunMeet</a:t>
            </a:r>
            <a:r>
              <a:rPr lang="en-IN" sz="1600" b="1" dirty="0">
                <a:solidFill>
                  <a:schemeClr val="bg1"/>
                </a:solidFill>
                <a:latin typeface="Arial" panose="020B0604020202020204" pitchFamily="34" charset="0"/>
                <a:cs typeface="Arial" panose="020B0604020202020204" pitchFamily="34" charset="0"/>
              </a:rPr>
              <a:t> (25</a:t>
            </a:r>
            <a:r>
              <a:rPr lang="en-IN" sz="1600" b="1" baseline="30000" dirty="0">
                <a:solidFill>
                  <a:schemeClr val="bg1"/>
                </a:solidFill>
                <a:latin typeface="Arial" panose="020B0604020202020204" pitchFamily="34" charset="0"/>
                <a:cs typeface="Arial" panose="020B0604020202020204" pitchFamily="34" charset="0"/>
              </a:rPr>
              <a:t>th</a:t>
            </a:r>
            <a:r>
              <a:rPr lang="en-IN" sz="1600" b="1" dirty="0">
                <a:solidFill>
                  <a:schemeClr val="bg1"/>
                </a:solidFill>
                <a:latin typeface="Arial" panose="020B0604020202020204" pitchFamily="34" charset="0"/>
                <a:cs typeface="Arial" panose="020B0604020202020204" pitchFamily="34" charset="0"/>
              </a:rPr>
              <a:t> July, 2018) </a:t>
            </a:r>
          </a:p>
        </p:txBody>
      </p:sp>
      <p:sp>
        <p:nvSpPr>
          <p:cNvPr id="10" name="Down Arrow 20">
            <a:extLst>
              <a:ext uri="{FF2B5EF4-FFF2-40B4-BE49-F238E27FC236}">
                <a16:creationId xmlns:a16="http://schemas.microsoft.com/office/drawing/2014/main" id="{C897F732-D6B5-4233-B8E8-372AC845DA9D}"/>
              </a:ext>
            </a:extLst>
          </p:cNvPr>
          <p:cNvSpPr/>
          <p:nvPr/>
        </p:nvSpPr>
        <p:spPr>
          <a:xfrm>
            <a:off x="4230349" y="2744067"/>
            <a:ext cx="626442" cy="474219"/>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solidFill>
                <a:schemeClr val="bg1"/>
              </a:solidFill>
              <a:latin typeface="Arial" panose="020B0604020202020204" pitchFamily="34" charset="0"/>
              <a:cs typeface="Arial" panose="020B0604020202020204" pitchFamily="34" charset="0"/>
            </a:endParaRPr>
          </a:p>
        </p:txBody>
      </p:sp>
      <p:sp>
        <p:nvSpPr>
          <p:cNvPr id="11" name="Rounded Rectangle 15">
            <a:extLst>
              <a:ext uri="{FF2B5EF4-FFF2-40B4-BE49-F238E27FC236}">
                <a16:creationId xmlns:a16="http://schemas.microsoft.com/office/drawing/2014/main" id="{AFDCDF86-FAE3-48EB-B7A1-FAF8181DB41F}"/>
              </a:ext>
            </a:extLst>
          </p:cNvPr>
          <p:cNvSpPr/>
          <p:nvPr/>
        </p:nvSpPr>
        <p:spPr>
          <a:xfrm>
            <a:off x="2486784" y="3209784"/>
            <a:ext cx="4090819" cy="82878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Uploaded onto ISA Website on 26</a:t>
            </a:r>
            <a:r>
              <a:rPr lang="en-IN" sz="1600" b="1" baseline="30000" dirty="0">
                <a:solidFill>
                  <a:schemeClr val="bg1"/>
                </a:solidFill>
                <a:latin typeface="Arial" panose="020B0604020202020204" pitchFamily="34" charset="0"/>
                <a:cs typeface="Arial" panose="020B0604020202020204" pitchFamily="34" charset="0"/>
              </a:rPr>
              <a:t>th</a:t>
            </a:r>
            <a:r>
              <a:rPr lang="en-IN" sz="1600" b="1" dirty="0">
                <a:solidFill>
                  <a:schemeClr val="bg1"/>
                </a:solidFill>
                <a:latin typeface="Arial" panose="020B0604020202020204" pitchFamily="34" charset="0"/>
                <a:cs typeface="Arial" panose="020B0604020202020204" pitchFamily="34" charset="0"/>
              </a:rPr>
              <a:t> July, 2018 for receiving offer on SWISS Challenge</a:t>
            </a:r>
          </a:p>
        </p:txBody>
      </p:sp>
      <p:sp>
        <p:nvSpPr>
          <p:cNvPr id="12" name="Down Arrow 22">
            <a:extLst>
              <a:ext uri="{FF2B5EF4-FFF2-40B4-BE49-F238E27FC236}">
                <a16:creationId xmlns:a16="http://schemas.microsoft.com/office/drawing/2014/main" id="{DC7E2C3B-03F0-4BCE-8ED4-30D698B2AE4A}"/>
              </a:ext>
            </a:extLst>
          </p:cNvPr>
          <p:cNvSpPr/>
          <p:nvPr/>
        </p:nvSpPr>
        <p:spPr>
          <a:xfrm>
            <a:off x="4230958" y="4034333"/>
            <a:ext cx="626442" cy="474219"/>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solidFill>
                <a:schemeClr val="bg1"/>
              </a:solidFill>
              <a:latin typeface="Arial" panose="020B0604020202020204" pitchFamily="34" charset="0"/>
              <a:cs typeface="Arial" panose="020B0604020202020204" pitchFamily="34" charset="0"/>
            </a:endParaRPr>
          </a:p>
        </p:txBody>
      </p:sp>
      <p:sp>
        <p:nvSpPr>
          <p:cNvPr id="13" name="Rounded Rectangle 18">
            <a:extLst>
              <a:ext uri="{FF2B5EF4-FFF2-40B4-BE49-F238E27FC236}">
                <a16:creationId xmlns:a16="http://schemas.microsoft.com/office/drawing/2014/main" id="{9A13413F-4EC3-4D58-8587-E31E2BF835A2}"/>
              </a:ext>
            </a:extLst>
          </p:cNvPr>
          <p:cNvSpPr/>
          <p:nvPr/>
        </p:nvSpPr>
        <p:spPr>
          <a:xfrm>
            <a:off x="2486784" y="4497869"/>
            <a:ext cx="4089600" cy="8280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Demand received from NFPs of 13 Countries</a:t>
            </a:r>
          </a:p>
        </p:txBody>
      </p:sp>
      <p:sp>
        <p:nvSpPr>
          <p:cNvPr id="14" name="Rounded Rectangle 27">
            <a:extLst>
              <a:ext uri="{FF2B5EF4-FFF2-40B4-BE49-F238E27FC236}">
                <a16:creationId xmlns:a16="http://schemas.microsoft.com/office/drawing/2014/main" id="{C6AD96F4-7F8D-4695-A34B-206E8A729930}"/>
              </a:ext>
            </a:extLst>
          </p:cNvPr>
          <p:cNvSpPr/>
          <p:nvPr/>
        </p:nvSpPr>
        <p:spPr>
          <a:xfrm>
            <a:off x="2486784" y="5780419"/>
            <a:ext cx="4089600" cy="8280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Last date to receive offer against EoI on 24</a:t>
            </a:r>
            <a:r>
              <a:rPr lang="en-IN" sz="1600" b="1" baseline="30000" dirty="0">
                <a:solidFill>
                  <a:schemeClr val="bg1"/>
                </a:solidFill>
                <a:latin typeface="Arial" panose="020B0604020202020204" pitchFamily="34" charset="0"/>
                <a:cs typeface="Arial" panose="020B0604020202020204" pitchFamily="34" charset="0"/>
              </a:rPr>
              <a:t>th</a:t>
            </a:r>
            <a:r>
              <a:rPr lang="en-IN" sz="1600" b="1" dirty="0">
                <a:solidFill>
                  <a:schemeClr val="bg1"/>
                </a:solidFill>
                <a:latin typeface="Arial" panose="020B0604020202020204" pitchFamily="34" charset="0"/>
                <a:cs typeface="Arial" panose="020B0604020202020204" pitchFamily="34" charset="0"/>
              </a:rPr>
              <a:t> August, 2018</a:t>
            </a:r>
          </a:p>
        </p:txBody>
      </p:sp>
      <p:sp>
        <p:nvSpPr>
          <p:cNvPr id="15" name="Down Arrow 28">
            <a:extLst>
              <a:ext uri="{FF2B5EF4-FFF2-40B4-BE49-F238E27FC236}">
                <a16:creationId xmlns:a16="http://schemas.microsoft.com/office/drawing/2014/main" id="{121E050F-F36D-4B87-89F4-4292BF30C8DB}"/>
              </a:ext>
            </a:extLst>
          </p:cNvPr>
          <p:cNvSpPr/>
          <p:nvPr/>
        </p:nvSpPr>
        <p:spPr>
          <a:xfrm>
            <a:off x="4249796" y="5316887"/>
            <a:ext cx="626442" cy="474219"/>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solidFill>
                <a:schemeClr val="bg1"/>
              </a:solidFill>
              <a:latin typeface="Arial" panose="020B0604020202020204" pitchFamily="34" charset="0"/>
              <a:cs typeface="Arial" panose="020B0604020202020204" pitchFamily="34" charset="0"/>
            </a:endParaRPr>
          </a:p>
        </p:txBody>
      </p:sp>
      <p:sp>
        <p:nvSpPr>
          <p:cNvPr id="16" name="Rounded Rectangle 29">
            <a:extLst>
              <a:ext uri="{FF2B5EF4-FFF2-40B4-BE49-F238E27FC236}">
                <a16:creationId xmlns:a16="http://schemas.microsoft.com/office/drawing/2014/main" id="{622BC947-082A-4509-BB6A-DF7DAD397C54}"/>
              </a:ext>
            </a:extLst>
          </p:cNvPr>
          <p:cNvSpPr/>
          <p:nvPr/>
        </p:nvSpPr>
        <p:spPr>
          <a:xfrm>
            <a:off x="7015986" y="5780419"/>
            <a:ext cx="4089600" cy="8280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b="1" dirty="0">
                <a:solidFill>
                  <a:schemeClr val="bg1"/>
                </a:solidFill>
                <a:latin typeface="Arial" panose="020B0604020202020204" pitchFamily="34" charset="0"/>
                <a:cs typeface="Arial" panose="020B0604020202020204" pitchFamily="34" charset="0"/>
              </a:rPr>
              <a:t>Letter of Intent has been issued  on 11</a:t>
            </a:r>
            <a:r>
              <a:rPr lang="en-IN" sz="1600" b="1" baseline="30000" dirty="0">
                <a:solidFill>
                  <a:schemeClr val="bg1"/>
                </a:solidFill>
                <a:latin typeface="Arial" panose="020B0604020202020204" pitchFamily="34" charset="0"/>
                <a:cs typeface="Arial" panose="020B0604020202020204" pitchFamily="34" charset="0"/>
              </a:rPr>
              <a:t>th</a:t>
            </a:r>
            <a:r>
              <a:rPr lang="en-IN" sz="1600" b="1" dirty="0">
                <a:solidFill>
                  <a:schemeClr val="bg1"/>
                </a:solidFill>
                <a:latin typeface="Arial" panose="020B0604020202020204" pitchFamily="34" charset="0"/>
                <a:cs typeface="Arial" panose="020B0604020202020204" pitchFamily="34" charset="0"/>
              </a:rPr>
              <a:t> September, 2018 to M/S EESL, India</a:t>
            </a:r>
          </a:p>
        </p:txBody>
      </p:sp>
      <p:sp>
        <p:nvSpPr>
          <p:cNvPr id="17" name="Down Arrow 30">
            <a:extLst>
              <a:ext uri="{FF2B5EF4-FFF2-40B4-BE49-F238E27FC236}">
                <a16:creationId xmlns:a16="http://schemas.microsoft.com/office/drawing/2014/main" id="{B378716F-C82B-4B0B-9CE2-E3A666E6C192}"/>
              </a:ext>
            </a:extLst>
          </p:cNvPr>
          <p:cNvSpPr/>
          <p:nvPr/>
        </p:nvSpPr>
        <p:spPr>
          <a:xfrm rot="16200000">
            <a:off x="6487847" y="5993266"/>
            <a:ext cx="626442" cy="474219"/>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a:solidFill>
                <a:schemeClr val="accent4"/>
              </a:solidFill>
              <a:latin typeface="Arial" panose="020B0604020202020204" pitchFamily="34" charset="0"/>
              <a:cs typeface="Arial" panose="020B0604020202020204" pitchFamily="34" charset="0"/>
            </a:endParaRPr>
          </a:p>
        </p:txBody>
      </p:sp>
      <p:sp>
        <p:nvSpPr>
          <p:cNvPr id="18" name="Title 2">
            <a:extLst>
              <a:ext uri="{FF2B5EF4-FFF2-40B4-BE49-F238E27FC236}">
                <a16:creationId xmlns:a16="http://schemas.microsoft.com/office/drawing/2014/main" id="{C37DC9A1-F008-4EFE-9FFA-BD892E56641C}"/>
              </a:ext>
            </a:extLst>
          </p:cNvPr>
          <p:cNvSpPr txBox="1">
            <a:spLocks/>
          </p:cNvSpPr>
          <p:nvPr/>
        </p:nvSpPr>
        <p:spPr bwMode="gray">
          <a:xfrm>
            <a:off x="4733365" y="128524"/>
            <a:ext cx="4866478" cy="3791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solidFill>
                  <a:srgbClr val="002060"/>
                </a:solidFill>
                <a:latin typeface="Arial" panose="020B0604020202020204" pitchFamily="34" charset="0"/>
                <a:cs typeface="Arial" panose="020B0604020202020204" pitchFamily="34" charset="0"/>
              </a:rPr>
              <a:t>Price Exploratory Global Tender</a:t>
            </a:r>
          </a:p>
        </p:txBody>
      </p:sp>
      <p:sp>
        <p:nvSpPr>
          <p:cNvPr id="2" name="Slide Number Placeholder 1">
            <a:extLst>
              <a:ext uri="{FF2B5EF4-FFF2-40B4-BE49-F238E27FC236}">
                <a16:creationId xmlns:a16="http://schemas.microsoft.com/office/drawing/2014/main" id="{614212C8-980C-4893-A15C-FD36B0D4A2AC}"/>
              </a:ext>
            </a:extLst>
          </p:cNvPr>
          <p:cNvSpPr>
            <a:spLocks noGrp="1"/>
          </p:cNvSpPr>
          <p:nvPr>
            <p:ph type="sldNum" sz="quarter" idx="12"/>
          </p:nvPr>
        </p:nvSpPr>
        <p:spPr/>
        <p:txBody>
          <a:bodyPr/>
          <a:lstStyle/>
          <a:p>
            <a:fld id="{DD9A5689-CC82-43E9-9650-4611684D07B6}" type="slidenum">
              <a:rPr lang="en-US" smtClean="0"/>
              <a:t>9</a:t>
            </a:fld>
            <a:endParaRPr lang="en-US"/>
          </a:p>
        </p:txBody>
      </p:sp>
      <p:pic>
        <p:nvPicPr>
          <p:cNvPr id="19" name="Picture 8" descr="http://www.isolaralliance.com/img/logo.jpg">
            <a:extLst>
              <a:ext uri="{FF2B5EF4-FFF2-40B4-BE49-F238E27FC236}">
                <a16:creationId xmlns:a16="http://schemas.microsoft.com/office/drawing/2014/main" id="{E0F8D136-349F-4D1A-8695-970DDD9ABA1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02700"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45812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0</TotalTime>
  <Words>2159</Words>
  <Application>Microsoft Office PowerPoint</Application>
  <PresentationFormat>Widescreen</PresentationFormat>
  <Paragraphs>507</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MS PGothic</vt:lpstr>
      <vt:lpstr>Arial</vt:lpstr>
      <vt:lpstr>Calibri</vt:lpstr>
      <vt:lpstr>Calibri Light</vt:lpstr>
      <vt:lpstr>Symbol</vt:lpstr>
      <vt:lpstr>Times New Roman</vt:lpstr>
      <vt:lpstr>Wingdings</vt:lpstr>
      <vt:lpstr>Office Theme</vt:lpstr>
      <vt:lpstr>  ISA - Progress so far  First Assembly of the ISA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Establishment of International Solar Technology Application Resource –Center (iSTAR-C)  </vt:lpstr>
      <vt:lpstr>PowerPoint Presentation</vt:lpstr>
      <vt:lpstr> Preparation of Bankable Projects </vt:lpstr>
      <vt:lpstr>PowerPoint Presentation</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dc:title>
  <dc:creator>Abhishek Bhaskar</dc:creator>
  <cp:lastModifiedBy>jagjeet sareen</cp:lastModifiedBy>
  <cp:revision>151</cp:revision>
  <cp:lastPrinted>2018-09-20T06:01:23Z</cp:lastPrinted>
  <dcterms:created xsi:type="dcterms:W3CDTF">2018-01-22T17:17:23Z</dcterms:created>
  <dcterms:modified xsi:type="dcterms:W3CDTF">2018-10-03T03:40:30Z</dcterms:modified>
</cp:coreProperties>
</file>